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 id="2147484170" r:id="rId2"/>
    <p:sldMasterId id="2147484182" r:id="rId3"/>
    <p:sldMasterId id="2147484200" r:id="rId4"/>
    <p:sldMasterId id="2147484308" r:id="rId5"/>
  </p:sldMasterIdLst>
  <p:notesMasterIdLst>
    <p:notesMasterId r:id="rId19"/>
  </p:notesMasterIdLst>
  <p:handoutMasterIdLst>
    <p:handoutMasterId r:id="rId20"/>
  </p:handoutMasterIdLst>
  <p:sldIdLst>
    <p:sldId id="323" r:id="rId6"/>
    <p:sldId id="3506" r:id="rId7"/>
    <p:sldId id="3512" r:id="rId8"/>
    <p:sldId id="309" r:id="rId9"/>
    <p:sldId id="313" r:id="rId10"/>
    <p:sldId id="327" r:id="rId11"/>
    <p:sldId id="3508" r:id="rId12"/>
    <p:sldId id="3510" r:id="rId13"/>
    <p:sldId id="3509" r:id="rId14"/>
    <p:sldId id="305" r:id="rId15"/>
    <p:sldId id="3513" r:id="rId16"/>
    <p:sldId id="326" r:id="rId17"/>
    <p:sldId id="319" r:id="rId18"/>
  </p:sldIdLst>
  <p:sldSz cx="9144000" cy="5364163"/>
  <p:notesSz cx="6858000" cy="9144000"/>
  <p:defaultTextStyle>
    <a:defPPr>
      <a:defRPr lang="en-US"/>
    </a:defPPr>
    <a:lvl1pPr marL="0" algn="l" defTabSz="720648" rtl="0" eaLnBrk="1" latinLnBrk="0" hangingPunct="1">
      <a:defRPr sz="1400" kern="1200">
        <a:solidFill>
          <a:schemeClr val="tx1"/>
        </a:solidFill>
        <a:latin typeface="+mn-lt"/>
        <a:ea typeface="+mn-ea"/>
        <a:cs typeface="+mn-cs"/>
      </a:defRPr>
    </a:lvl1pPr>
    <a:lvl2pPr marL="360323" algn="l" defTabSz="720648" rtl="0" eaLnBrk="1" latinLnBrk="0" hangingPunct="1">
      <a:defRPr sz="1400" kern="1200">
        <a:solidFill>
          <a:schemeClr val="tx1"/>
        </a:solidFill>
        <a:latin typeface="+mn-lt"/>
        <a:ea typeface="+mn-ea"/>
        <a:cs typeface="+mn-cs"/>
      </a:defRPr>
    </a:lvl2pPr>
    <a:lvl3pPr marL="720648" algn="l" defTabSz="720648" rtl="0" eaLnBrk="1" latinLnBrk="0" hangingPunct="1">
      <a:defRPr sz="1400" kern="1200">
        <a:solidFill>
          <a:schemeClr val="tx1"/>
        </a:solidFill>
        <a:latin typeface="+mn-lt"/>
        <a:ea typeface="+mn-ea"/>
        <a:cs typeface="+mn-cs"/>
      </a:defRPr>
    </a:lvl3pPr>
    <a:lvl4pPr marL="1080971" algn="l" defTabSz="720648" rtl="0" eaLnBrk="1" latinLnBrk="0" hangingPunct="1">
      <a:defRPr sz="1400" kern="1200">
        <a:solidFill>
          <a:schemeClr val="tx1"/>
        </a:solidFill>
        <a:latin typeface="+mn-lt"/>
        <a:ea typeface="+mn-ea"/>
        <a:cs typeface="+mn-cs"/>
      </a:defRPr>
    </a:lvl4pPr>
    <a:lvl5pPr marL="1441296" algn="l" defTabSz="720648" rtl="0" eaLnBrk="1" latinLnBrk="0" hangingPunct="1">
      <a:defRPr sz="1400" kern="1200">
        <a:solidFill>
          <a:schemeClr val="tx1"/>
        </a:solidFill>
        <a:latin typeface="+mn-lt"/>
        <a:ea typeface="+mn-ea"/>
        <a:cs typeface="+mn-cs"/>
      </a:defRPr>
    </a:lvl5pPr>
    <a:lvl6pPr marL="1801620" algn="l" defTabSz="720648" rtl="0" eaLnBrk="1" latinLnBrk="0" hangingPunct="1">
      <a:defRPr sz="1400" kern="1200">
        <a:solidFill>
          <a:schemeClr val="tx1"/>
        </a:solidFill>
        <a:latin typeface="+mn-lt"/>
        <a:ea typeface="+mn-ea"/>
        <a:cs typeface="+mn-cs"/>
      </a:defRPr>
    </a:lvl6pPr>
    <a:lvl7pPr marL="2161942" algn="l" defTabSz="720648" rtl="0" eaLnBrk="1" latinLnBrk="0" hangingPunct="1">
      <a:defRPr sz="1400" kern="1200">
        <a:solidFill>
          <a:schemeClr val="tx1"/>
        </a:solidFill>
        <a:latin typeface="+mn-lt"/>
        <a:ea typeface="+mn-ea"/>
        <a:cs typeface="+mn-cs"/>
      </a:defRPr>
    </a:lvl7pPr>
    <a:lvl8pPr marL="2522266" algn="l" defTabSz="720648" rtl="0" eaLnBrk="1" latinLnBrk="0" hangingPunct="1">
      <a:defRPr sz="1400" kern="1200">
        <a:solidFill>
          <a:schemeClr val="tx1"/>
        </a:solidFill>
        <a:latin typeface="+mn-lt"/>
        <a:ea typeface="+mn-ea"/>
        <a:cs typeface="+mn-cs"/>
      </a:defRPr>
    </a:lvl8pPr>
    <a:lvl9pPr marL="2882592" algn="l" defTabSz="720648"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6736B08-3ED4-4D10-9C5B-6677D22AD1DB}">
          <p14:sldIdLst>
            <p14:sldId id="323"/>
            <p14:sldId id="3506"/>
            <p14:sldId id="3512"/>
            <p14:sldId id="309"/>
            <p14:sldId id="313"/>
            <p14:sldId id="327"/>
            <p14:sldId id="3508"/>
            <p14:sldId id="3510"/>
            <p14:sldId id="3509"/>
            <p14:sldId id="305"/>
            <p14:sldId id="3513"/>
            <p14:sldId id="326"/>
            <p14:sldId id="319"/>
          </p14:sldIdLst>
        </p14:section>
        <p14:section name="Sección sin título" id="{D4437B9A-42DF-4415-98E1-3E5E0685392B}">
          <p14:sldIdLst/>
        </p14:section>
      </p14:sectionLst>
    </p:ext>
    <p:ext uri="{EFAFB233-063F-42B5-8137-9DF3F51BA10A}">
      <p15:sldGuideLst xmlns:p15="http://schemas.microsoft.com/office/powerpoint/2012/main">
        <p15:guide id="1" orient="horz" pos="3241" userDrawn="1">
          <p15:clr>
            <a:srgbClr val="A4A3A4"/>
          </p15:clr>
        </p15:guide>
        <p15:guide id="2" pos="5760" userDrawn="1">
          <p15:clr>
            <a:srgbClr val="A4A3A4"/>
          </p15:clr>
        </p15:guide>
        <p15:guide id="3" orient="horz" pos="337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ATAN ESNEIDER GOMEZ CAMARGO" initials="JEGC" lastIdx="1" clrIdx="0"/>
  <p:cmAuthor id="2" name="MARTHA GLADYS DUQUE NARANJO" initials="MGDN" lastIdx="1" clrIdx="1">
    <p:extLst>
      <p:ext uri="{19B8F6BF-5375-455C-9EA6-DF929625EA0E}">
        <p15:presenceInfo xmlns:p15="http://schemas.microsoft.com/office/powerpoint/2012/main" userId="MARTHA GLADYS DUQUE NARANJ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993366"/>
    <a:srgbClr val="FFCC66"/>
    <a:srgbClr val="00DAA1"/>
    <a:srgbClr val="009999"/>
    <a:srgbClr val="004C38"/>
    <a:srgbClr val="000C09"/>
    <a:srgbClr val="00503B"/>
    <a:srgbClr val="009E75"/>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3184" autoAdjust="0"/>
  </p:normalViewPr>
  <p:slideViewPr>
    <p:cSldViewPr snapToGrid="0" snapToObjects="1">
      <p:cViewPr varScale="1">
        <p:scale>
          <a:sx n="106" d="100"/>
          <a:sy n="106" d="100"/>
        </p:scale>
        <p:origin x="906" y="114"/>
      </p:cViewPr>
      <p:guideLst>
        <p:guide orient="horz" pos="3241"/>
        <p:guide pos="5760"/>
        <p:guide orient="horz" pos="33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792"/>
    </p:cViewPr>
  </p:sorter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172.20.0.65\Direccion_de_Servicios_Integrados\68.%20Datos%20Estad&#237;stica\Grupo%20Datos\Calidad\Presentaci&#243;n%20web\I%20Trimestre\Consolidado%20Calidad%20Percibid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72.20.0.65\Direccion_de_Servicios_Integrados\68.%20Datos%20Estad&#237;stica\Grupo%20Datos\Calidad\Presentaci&#243;n%20web\I%20Trimestre\Consolidado%20Calidad%20Percibid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[Consolidado Calidad Percibida.xlsx]Graficas todos los indicadores!TablaDinámica5</c:name>
    <c:fmtId val="2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'Graficas todos los indicadores'!$W$4:$W$6</c:f>
              <c:strCache>
                <c:ptCount val="1"/>
                <c:pt idx="0">
                  <c:v>2022 - Parafiscales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todos los indicadores'!$V$7:$V$10</c:f>
              <c:strCache>
                <c:ptCount val="3"/>
                <c:pt idx="0">
                  <c:v>Claridad</c:v>
                </c:pt>
                <c:pt idx="1">
                  <c:v>No Esfuerzo</c:v>
                </c:pt>
                <c:pt idx="2">
                  <c:v>Transparencia</c:v>
                </c:pt>
              </c:strCache>
            </c:strRef>
          </c:cat>
          <c:val>
            <c:numRef>
              <c:f>'Graficas todos los indicadores'!$W$7:$W$10</c:f>
              <c:numCache>
                <c:formatCode>0%</c:formatCode>
                <c:ptCount val="3"/>
                <c:pt idx="0">
                  <c:v>0.69</c:v>
                </c:pt>
                <c:pt idx="1">
                  <c:v>0.58499999999999996</c:v>
                </c:pt>
                <c:pt idx="2">
                  <c:v>1</c:v>
                </c:pt>
              </c:numCache>
            </c:numRef>
          </c:val>
          <c:extLst>
            <c:ext xmlns:c16="http://schemas.microsoft.com/office/drawing/2014/chart" uri="{C3380CC4-5D6E-409C-BE32-E72D297353CC}">
              <c16:uniqueId val="{00000000-5362-4964-B402-D0736C48F1EE}"/>
            </c:ext>
          </c:extLst>
        </c:ser>
        <c:ser>
          <c:idx val="1"/>
          <c:order val="1"/>
          <c:tx>
            <c:strRef>
              <c:f>'Graficas todos los indicadores'!$X$4:$X$6</c:f>
              <c:strCache>
                <c:ptCount val="1"/>
                <c:pt idx="0">
                  <c:v>2022 - Pensiones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todos los indicadores'!$V$7:$V$10</c:f>
              <c:strCache>
                <c:ptCount val="3"/>
                <c:pt idx="0">
                  <c:v>Claridad</c:v>
                </c:pt>
                <c:pt idx="1">
                  <c:v>No Esfuerzo</c:v>
                </c:pt>
                <c:pt idx="2">
                  <c:v>Transparencia</c:v>
                </c:pt>
              </c:strCache>
            </c:strRef>
          </c:cat>
          <c:val>
            <c:numRef>
              <c:f>'Graficas todos los indicadores'!$X$7:$X$10</c:f>
              <c:numCache>
                <c:formatCode>0%</c:formatCode>
                <c:ptCount val="3"/>
                <c:pt idx="0">
                  <c:v>0.78500000000000003</c:v>
                </c:pt>
                <c:pt idx="1">
                  <c:v>0.62</c:v>
                </c:pt>
                <c:pt idx="2">
                  <c:v>1</c:v>
                </c:pt>
              </c:numCache>
            </c:numRef>
          </c:val>
          <c:extLst>
            <c:ext xmlns:c16="http://schemas.microsoft.com/office/drawing/2014/chart" uri="{C3380CC4-5D6E-409C-BE32-E72D297353CC}">
              <c16:uniqueId val="{00000001-5362-4964-B402-D0736C48F1EE}"/>
            </c:ext>
          </c:extLst>
        </c:ser>
        <c:dLbls>
          <c:dLblPos val="outEnd"/>
          <c:showLegendKey val="0"/>
          <c:showVal val="1"/>
          <c:showCatName val="0"/>
          <c:showSerName val="0"/>
          <c:showPercent val="0"/>
          <c:showBubbleSize val="0"/>
        </c:dLbls>
        <c:gapWidth val="219"/>
        <c:overlap val="-27"/>
        <c:axId val="1507970687"/>
        <c:axId val="99085184"/>
      </c:barChart>
      <c:catAx>
        <c:axId val="150797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9085184"/>
        <c:crosses val="autoZero"/>
        <c:auto val="1"/>
        <c:lblAlgn val="ctr"/>
        <c:lblOffset val="100"/>
        <c:noMultiLvlLbl val="0"/>
      </c:catAx>
      <c:valAx>
        <c:axId val="99085184"/>
        <c:scaling>
          <c:orientation val="minMax"/>
        </c:scaling>
        <c:delete val="1"/>
        <c:axPos val="l"/>
        <c:numFmt formatCode="0%" sourceLinked="1"/>
        <c:majorTickMark val="none"/>
        <c:minorTickMark val="none"/>
        <c:tickLblPos val="nextTo"/>
        <c:crossAx val="1507970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[Consolidado Calidad Percibida.xlsx]Graficas todos los indicadores!TablaDinámica4</c:name>
    <c:fmtId val="28"/>
  </c:pivotSource>
  <c:chart>
    <c:autoTitleDeleted val="0"/>
    <c:pivotFmts>
      <c:pivotFmt>
        <c:idx val="0"/>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w="28575" cap="rnd">
            <a:solidFill>
              <a:schemeClr val="accent6"/>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w="28575" cap="rnd">
            <a:solidFill>
              <a:schemeClr val="accent6"/>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w="28575" cap="rnd">
            <a:solidFill>
              <a:schemeClr val="accent6"/>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w="28575" cap="rnd">
            <a:solidFill>
              <a:schemeClr val="accent6"/>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w="28575" cap="rnd">
            <a:solidFill>
              <a:schemeClr val="accent6"/>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w="28575" cap="rnd">
            <a:solidFill>
              <a:schemeClr val="accent6"/>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'Graficas todos los indicadores'!$J$4:$J$5</c:f>
              <c:strCache>
                <c:ptCount val="1"/>
                <c:pt idx="0">
                  <c:v>Claridad</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'Graficas todos los indicadores'!$I$6:$I$13</c:f>
              <c:multiLvlStrCache>
                <c:ptCount val="5"/>
                <c:lvl>
                  <c:pt idx="0">
                    <c:v>Trim. 2</c:v>
                  </c:pt>
                  <c:pt idx="1">
                    <c:v>Trim. 3</c:v>
                  </c:pt>
                  <c:pt idx="2">
                    <c:v>Trim. 4</c:v>
                  </c:pt>
                  <c:pt idx="3">
                    <c:v>Trim. 1</c:v>
                  </c:pt>
                  <c:pt idx="4">
                    <c:v>Trim. 2</c:v>
                  </c:pt>
                </c:lvl>
                <c:lvl>
                  <c:pt idx="0">
                    <c:v>2021</c:v>
                  </c:pt>
                  <c:pt idx="3">
                    <c:v>2022</c:v>
                  </c:pt>
                </c:lvl>
              </c:multiLvlStrCache>
            </c:multiLvlStrRef>
          </c:cat>
          <c:val>
            <c:numRef>
              <c:f>'Graficas todos los indicadores'!$J$6:$J$13</c:f>
              <c:numCache>
                <c:formatCode>0%</c:formatCode>
                <c:ptCount val="5"/>
                <c:pt idx="0">
                  <c:v>0.75</c:v>
                </c:pt>
                <c:pt idx="1">
                  <c:v>0.86</c:v>
                </c:pt>
                <c:pt idx="2">
                  <c:v>0.8</c:v>
                </c:pt>
                <c:pt idx="3">
                  <c:v>0.79</c:v>
                </c:pt>
                <c:pt idx="4">
                  <c:v>0.78</c:v>
                </c:pt>
              </c:numCache>
            </c:numRef>
          </c:val>
          <c:smooth val="1"/>
          <c:extLst>
            <c:ext xmlns:c16="http://schemas.microsoft.com/office/drawing/2014/chart" uri="{C3380CC4-5D6E-409C-BE32-E72D297353CC}">
              <c16:uniqueId val="{00000000-1C4C-4193-9C06-8D6904D3C06F}"/>
            </c:ext>
          </c:extLst>
        </c:ser>
        <c:ser>
          <c:idx val="1"/>
          <c:order val="1"/>
          <c:tx>
            <c:strRef>
              <c:f>'Graficas todos los indicadores'!$K$4:$K$5</c:f>
              <c:strCache>
                <c:ptCount val="1"/>
                <c:pt idx="0">
                  <c:v>No Esfuerzo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'Graficas todos los indicadores'!$I$6:$I$13</c:f>
              <c:multiLvlStrCache>
                <c:ptCount val="5"/>
                <c:lvl>
                  <c:pt idx="0">
                    <c:v>Trim. 2</c:v>
                  </c:pt>
                  <c:pt idx="1">
                    <c:v>Trim. 3</c:v>
                  </c:pt>
                  <c:pt idx="2">
                    <c:v>Trim. 4</c:v>
                  </c:pt>
                  <c:pt idx="3">
                    <c:v>Trim. 1</c:v>
                  </c:pt>
                  <c:pt idx="4">
                    <c:v>Trim. 2</c:v>
                  </c:pt>
                </c:lvl>
                <c:lvl>
                  <c:pt idx="0">
                    <c:v>2021</c:v>
                  </c:pt>
                  <c:pt idx="3">
                    <c:v>2022</c:v>
                  </c:pt>
                </c:lvl>
              </c:multiLvlStrCache>
            </c:multiLvlStrRef>
          </c:cat>
          <c:val>
            <c:numRef>
              <c:f>'Graficas todos los indicadores'!$K$6:$K$13</c:f>
              <c:numCache>
                <c:formatCode>0%</c:formatCode>
                <c:ptCount val="5"/>
                <c:pt idx="0">
                  <c:v>0.48</c:v>
                </c:pt>
                <c:pt idx="1">
                  <c:v>0.64</c:v>
                </c:pt>
                <c:pt idx="2">
                  <c:v>0.62</c:v>
                </c:pt>
                <c:pt idx="3">
                  <c:v>0.63</c:v>
                </c:pt>
                <c:pt idx="4">
                  <c:v>0.61</c:v>
                </c:pt>
              </c:numCache>
            </c:numRef>
          </c:val>
          <c:smooth val="1"/>
          <c:extLst>
            <c:ext xmlns:c16="http://schemas.microsoft.com/office/drawing/2014/chart" uri="{C3380CC4-5D6E-409C-BE32-E72D297353CC}">
              <c16:uniqueId val="{00000001-1C4C-4193-9C06-8D6904D3C06F}"/>
            </c:ext>
          </c:extLst>
        </c:ser>
        <c:ser>
          <c:idx val="2"/>
          <c:order val="2"/>
          <c:tx>
            <c:strRef>
              <c:f>'Graficas todos los indicadores'!$L$4:$L$5</c:f>
              <c:strCache>
                <c:ptCount val="1"/>
                <c:pt idx="0">
                  <c:v>Transparencia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'Graficas todos los indicadores'!$I$6:$I$13</c:f>
              <c:multiLvlStrCache>
                <c:ptCount val="5"/>
                <c:lvl>
                  <c:pt idx="0">
                    <c:v>Trim. 2</c:v>
                  </c:pt>
                  <c:pt idx="1">
                    <c:v>Trim. 3</c:v>
                  </c:pt>
                  <c:pt idx="2">
                    <c:v>Trim. 4</c:v>
                  </c:pt>
                  <c:pt idx="3">
                    <c:v>Trim. 1</c:v>
                  </c:pt>
                  <c:pt idx="4">
                    <c:v>Trim. 2</c:v>
                  </c:pt>
                </c:lvl>
                <c:lvl>
                  <c:pt idx="0">
                    <c:v>2021</c:v>
                  </c:pt>
                  <c:pt idx="3">
                    <c:v>2022</c:v>
                  </c:pt>
                </c:lvl>
              </c:multiLvlStrCache>
            </c:multiLvlStrRef>
          </c:cat>
          <c:val>
            <c:numRef>
              <c:f>'Graficas todos los indicadores'!$L$6:$L$13</c:f>
              <c:numCache>
                <c:formatCode>0%</c:formatCode>
                <c:ptCount val="5"/>
                <c:pt idx="0">
                  <c:v>0.74</c:v>
                </c:pt>
                <c:pt idx="1">
                  <c:v>1</c:v>
                </c:pt>
                <c:pt idx="2">
                  <c:v>1</c:v>
                </c:pt>
                <c:pt idx="3">
                  <c:v>1</c:v>
                </c:pt>
                <c:pt idx="4">
                  <c:v>1</c:v>
                </c:pt>
              </c:numCache>
            </c:numRef>
          </c:val>
          <c:smooth val="1"/>
          <c:extLst>
            <c:ext xmlns:c16="http://schemas.microsoft.com/office/drawing/2014/chart" uri="{C3380CC4-5D6E-409C-BE32-E72D297353CC}">
              <c16:uniqueId val="{00000002-1C4C-4193-9C06-8D6904D3C06F}"/>
            </c:ext>
          </c:extLst>
        </c:ser>
        <c:dLbls>
          <c:showLegendKey val="0"/>
          <c:showVal val="1"/>
          <c:showCatName val="0"/>
          <c:showSerName val="0"/>
          <c:showPercent val="0"/>
          <c:showBubbleSize val="0"/>
        </c:dLbls>
        <c:marker val="1"/>
        <c:smooth val="0"/>
        <c:axId val="814227344"/>
        <c:axId val="871364224"/>
      </c:lineChart>
      <c:catAx>
        <c:axId val="8142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71364224"/>
        <c:crosses val="autoZero"/>
        <c:auto val="1"/>
        <c:lblAlgn val="ctr"/>
        <c:lblOffset val="100"/>
        <c:noMultiLvlLbl val="0"/>
      </c:catAx>
      <c:valAx>
        <c:axId val="871364224"/>
        <c:scaling>
          <c:orientation val="minMax"/>
        </c:scaling>
        <c:delete val="1"/>
        <c:axPos val="l"/>
        <c:numFmt formatCode="0%" sourceLinked="1"/>
        <c:majorTickMark val="out"/>
        <c:minorTickMark val="none"/>
        <c:tickLblPos val="nextTo"/>
        <c:crossAx val="814227344"/>
        <c:crosses val="autoZero"/>
        <c:crossBetween val="between"/>
      </c:valAx>
      <c:spPr>
        <a:noFill/>
        <a:ln>
          <a:solidFill>
            <a:schemeClr val="bg1">
              <a:alpha val="94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[Consolidado Calidad Percibida.xlsx]Graficas todos los indicadores!TablaDinámica1</c:name>
    <c:fmtId val="15"/>
  </c:pivotSource>
  <c:chart>
    <c:autoTitleDeleted val="0"/>
    <c:pivotFmts>
      <c:pivotFmt>
        <c:idx val="0"/>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w="28575" cap="rnd">
            <a:solidFill>
              <a:schemeClr val="accent6"/>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w="28575" cap="rnd">
            <a:solidFill>
              <a:schemeClr val="accent6"/>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5.4492173343588156E-2"/>
              <c:y val="-1.99817851366029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3.5090396493896926E-2"/>
              <c:y val="2.718374100612551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2.2155878594102778E-2"/>
              <c:y val="-2.72380199277919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5.4492173343588156E-2"/>
              <c:y val="-1.99817851366029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3.5090396493896926E-2"/>
              <c:y val="2.718374100612551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2.2155878594102778E-2"/>
              <c:y val="-2.72380199277919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w="28575" cap="rnd">
            <a:solidFill>
              <a:schemeClr val="accent6"/>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w="28575" cap="rnd">
            <a:solidFill>
              <a:schemeClr val="accent6"/>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5.4492173343588156E-2"/>
              <c:y val="-1.99817851366029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3.5090396493896926E-2"/>
              <c:y val="2.718374100612551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6"/>
          </a:solidFill>
          <a:ln w="28575" cap="rnd">
            <a:solidFill>
              <a:schemeClr val="accent6"/>
            </a:solidFill>
            <a:round/>
          </a:ln>
          <a:effectLst/>
        </c:spPr>
        <c:marker>
          <c:symbol val="circle"/>
          <c:size val="5"/>
          <c:spPr>
            <a:solidFill>
              <a:schemeClr val="accent6"/>
            </a:solidFill>
            <a:ln w="9525">
              <a:solidFill>
                <a:schemeClr val="accent6"/>
              </a:solidFill>
            </a:ln>
            <a:effectLst/>
          </c:spPr>
        </c:marker>
        <c:dLbl>
          <c:idx val="0"/>
          <c:layout>
            <c:manualLayout>
              <c:x val="-2.2155878594102778E-2"/>
              <c:y val="-2.72380199277919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w="28575" cap="rnd">
            <a:solidFill>
              <a:schemeClr val="accent6"/>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6"/>
          </a:solidFill>
          <a:ln w="28575" cap="rnd">
            <a:solidFill>
              <a:schemeClr val="accent6"/>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'Graficas todos los indicadores'!$P$4:$P$5</c:f>
              <c:strCache>
                <c:ptCount val="1"/>
                <c:pt idx="0">
                  <c:v>Claridad</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Pt>
            <c:idx val="0"/>
            <c:marker>
              <c:symbol val="circle"/>
              <c:size val="5"/>
              <c:spPr>
                <a:solidFill>
                  <a:schemeClr val="accent6"/>
                </a:solidFill>
                <a:ln w="9525">
                  <a:solidFill>
                    <a:schemeClr val="accent6"/>
                  </a:solidFill>
                </a:ln>
                <a:effectLst/>
              </c:spPr>
            </c:marker>
            <c:bubble3D val="0"/>
            <c:spPr>
              <a:ln w="28575" cap="rnd">
                <a:solidFill>
                  <a:schemeClr val="accent6"/>
                </a:solidFill>
                <a:round/>
              </a:ln>
              <a:effectLst/>
            </c:spPr>
            <c:extLst>
              <c:ext xmlns:c16="http://schemas.microsoft.com/office/drawing/2014/chart" uri="{C3380CC4-5D6E-409C-BE32-E72D297353CC}">
                <c16:uniqueId val="{00000001-2648-4483-B7E3-680AB433F69A}"/>
              </c:ext>
            </c:extLst>
          </c:dPt>
          <c:dPt>
            <c:idx val="2"/>
            <c:marker>
              <c:symbol val="circle"/>
              <c:size val="5"/>
              <c:spPr>
                <a:solidFill>
                  <a:schemeClr val="accent6"/>
                </a:solidFill>
                <a:ln w="9525">
                  <a:solidFill>
                    <a:schemeClr val="accent6"/>
                  </a:solidFill>
                </a:ln>
                <a:effectLst/>
              </c:spPr>
            </c:marker>
            <c:bubble3D val="0"/>
            <c:spPr>
              <a:ln w="28575" cap="rnd">
                <a:solidFill>
                  <a:schemeClr val="accent6"/>
                </a:solidFill>
                <a:round/>
              </a:ln>
              <a:effectLst/>
            </c:spPr>
            <c:extLst>
              <c:ext xmlns:c16="http://schemas.microsoft.com/office/drawing/2014/chart" uri="{C3380CC4-5D6E-409C-BE32-E72D297353CC}">
                <c16:uniqueId val="{00000003-2648-4483-B7E3-680AB433F69A}"/>
              </c:ext>
            </c:extLst>
          </c:dPt>
          <c:dLbls>
            <c:dLbl>
              <c:idx val="0"/>
              <c:layout>
                <c:manualLayout>
                  <c:x val="-5.4492173343588156E-2"/>
                  <c:y val="-1.99817851366029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48-4483-B7E3-680AB433F69A}"/>
                </c:ext>
              </c:extLst>
            </c:dLbl>
            <c:dLbl>
              <c:idx val="2"/>
              <c:layout>
                <c:manualLayout>
                  <c:x val="-3.5090396493896926E-2"/>
                  <c:y val="2.7183741006125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48-4483-B7E3-680AB433F69A}"/>
                </c:ext>
              </c:extLst>
            </c:dLbl>
            <c:dLbl>
              <c:idx val="4"/>
              <c:layout>
                <c:manualLayout>
                  <c:x val="-2.2155878594102778E-2"/>
                  <c:y val="-2.723801992779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48-4483-B7E3-680AB433F6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'Graficas todos los indicadores'!$O$6:$O$13</c:f>
              <c:multiLvlStrCache>
                <c:ptCount val="5"/>
                <c:lvl>
                  <c:pt idx="0">
                    <c:v>Trim. 2</c:v>
                  </c:pt>
                  <c:pt idx="1">
                    <c:v>Trim. 3</c:v>
                  </c:pt>
                  <c:pt idx="2">
                    <c:v>Trim. 4</c:v>
                  </c:pt>
                  <c:pt idx="3">
                    <c:v>Trim. 1</c:v>
                  </c:pt>
                  <c:pt idx="4">
                    <c:v>Trim. 2</c:v>
                  </c:pt>
                </c:lvl>
                <c:lvl>
                  <c:pt idx="0">
                    <c:v>2021</c:v>
                  </c:pt>
                  <c:pt idx="3">
                    <c:v>2022</c:v>
                  </c:pt>
                </c:lvl>
              </c:multiLvlStrCache>
            </c:multiLvlStrRef>
          </c:cat>
          <c:val>
            <c:numRef>
              <c:f>'Graficas todos los indicadores'!$P$6:$P$13</c:f>
              <c:numCache>
                <c:formatCode>0%</c:formatCode>
                <c:ptCount val="5"/>
                <c:pt idx="0">
                  <c:v>0.86</c:v>
                </c:pt>
                <c:pt idx="1">
                  <c:v>0.73</c:v>
                </c:pt>
                <c:pt idx="2">
                  <c:v>0.81</c:v>
                </c:pt>
                <c:pt idx="3">
                  <c:v>0.86</c:v>
                </c:pt>
                <c:pt idx="4">
                  <c:v>0.52</c:v>
                </c:pt>
              </c:numCache>
            </c:numRef>
          </c:val>
          <c:smooth val="1"/>
          <c:extLst>
            <c:ext xmlns:c16="http://schemas.microsoft.com/office/drawing/2014/chart" uri="{C3380CC4-5D6E-409C-BE32-E72D297353CC}">
              <c16:uniqueId val="{00000005-2648-4483-B7E3-680AB433F69A}"/>
            </c:ext>
          </c:extLst>
        </c:ser>
        <c:ser>
          <c:idx val="1"/>
          <c:order val="1"/>
          <c:tx>
            <c:strRef>
              <c:f>'Graficas todos los indicadores'!$Q$4:$Q$5</c:f>
              <c:strCache>
                <c:ptCount val="1"/>
                <c:pt idx="0">
                  <c:v>No Esfuerzo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'Graficas todos los indicadores'!$O$6:$O$13</c:f>
              <c:multiLvlStrCache>
                <c:ptCount val="5"/>
                <c:lvl>
                  <c:pt idx="0">
                    <c:v>Trim. 2</c:v>
                  </c:pt>
                  <c:pt idx="1">
                    <c:v>Trim. 3</c:v>
                  </c:pt>
                  <c:pt idx="2">
                    <c:v>Trim. 4</c:v>
                  </c:pt>
                  <c:pt idx="3">
                    <c:v>Trim. 1</c:v>
                  </c:pt>
                  <c:pt idx="4">
                    <c:v>Trim. 2</c:v>
                  </c:pt>
                </c:lvl>
                <c:lvl>
                  <c:pt idx="0">
                    <c:v>2021</c:v>
                  </c:pt>
                  <c:pt idx="3">
                    <c:v>2022</c:v>
                  </c:pt>
                </c:lvl>
              </c:multiLvlStrCache>
            </c:multiLvlStrRef>
          </c:cat>
          <c:val>
            <c:numRef>
              <c:f>'Graficas todos los indicadores'!$Q$6:$Q$13</c:f>
              <c:numCache>
                <c:formatCode>0%</c:formatCode>
                <c:ptCount val="5"/>
                <c:pt idx="0">
                  <c:v>0.56999999999999995</c:v>
                </c:pt>
                <c:pt idx="1">
                  <c:v>0.54</c:v>
                </c:pt>
                <c:pt idx="2">
                  <c:v>0.71</c:v>
                </c:pt>
                <c:pt idx="3">
                  <c:v>0.71</c:v>
                </c:pt>
                <c:pt idx="4">
                  <c:v>0.46</c:v>
                </c:pt>
              </c:numCache>
            </c:numRef>
          </c:val>
          <c:smooth val="1"/>
          <c:extLst>
            <c:ext xmlns:c16="http://schemas.microsoft.com/office/drawing/2014/chart" uri="{C3380CC4-5D6E-409C-BE32-E72D297353CC}">
              <c16:uniqueId val="{00000006-2648-4483-B7E3-680AB433F69A}"/>
            </c:ext>
          </c:extLst>
        </c:ser>
        <c:ser>
          <c:idx val="2"/>
          <c:order val="2"/>
          <c:tx>
            <c:strRef>
              <c:f>'Graficas todos los indicadores'!$R$4:$R$5</c:f>
              <c:strCache>
                <c:ptCount val="1"/>
                <c:pt idx="0">
                  <c:v>Transparencia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'Graficas todos los indicadores'!$O$6:$O$13</c:f>
              <c:multiLvlStrCache>
                <c:ptCount val="5"/>
                <c:lvl>
                  <c:pt idx="0">
                    <c:v>Trim. 2</c:v>
                  </c:pt>
                  <c:pt idx="1">
                    <c:v>Trim. 3</c:v>
                  </c:pt>
                  <c:pt idx="2">
                    <c:v>Trim. 4</c:v>
                  </c:pt>
                  <c:pt idx="3">
                    <c:v>Trim. 1</c:v>
                  </c:pt>
                  <c:pt idx="4">
                    <c:v>Trim. 2</c:v>
                  </c:pt>
                </c:lvl>
                <c:lvl>
                  <c:pt idx="0">
                    <c:v>2021</c:v>
                  </c:pt>
                  <c:pt idx="3">
                    <c:v>2022</c:v>
                  </c:pt>
                </c:lvl>
              </c:multiLvlStrCache>
            </c:multiLvlStrRef>
          </c:cat>
          <c:val>
            <c:numRef>
              <c:f>'Graficas todos los indicadores'!$R$6:$R$13</c:f>
              <c:numCache>
                <c:formatCode>0%</c:formatCode>
                <c:ptCount val="5"/>
                <c:pt idx="0">
                  <c:v>0.57999999999999996</c:v>
                </c:pt>
                <c:pt idx="1">
                  <c:v>1</c:v>
                </c:pt>
                <c:pt idx="2">
                  <c:v>1</c:v>
                </c:pt>
                <c:pt idx="3">
                  <c:v>1</c:v>
                </c:pt>
                <c:pt idx="4">
                  <c:v>1</c:v>
                </c:pt>
              </c:numCache>
            </c:numRef>
          </c:val>
          <c:smooth val="1"/>
          <c:extLst>
            <c:ext xmlns:c16="http://schemas.microsoft.com/office/drawing/2014/chart" uri="{C3380CC4-5D6E-409C-BE32-E72D297353CC}">
              <c16:uniqueId val="{00000007-2648-4483-B7E3-680AB433F69A}"/>
            </c:ext>
          </c:extLst>
        </c:ser>
        <c:dLbls>
          <c:showLegendKey val="0"/>
          <c:showVal val="1"/>
          <c:showCatName val="0"/>
          <c:showSerName val="0"/>
          <c:showPercent val="0"/>
          <c:showBubbleSize val="0"/>
        </c:dLbls>
        <c:marker val="1"/>
        <c:smooth val="0"/>
        <c:axId val="539246640"/>
        <c:axId val="403640976"/>
      </c:lineChart>
      <c:catAx>
        <c:axId val="53924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640976"/>
        <c:crosses val="autoZero"/>
        <c:auto val="1"/>
        <c:lblAlgn val="ctr"/>
        <c:lblOffset val="100"/>
        <c:noMultiLvlLbl val="0"/>
      </c:catAx>
      <c:valAx>
        <c:axId val="403640976"/>
        <c:scaling>
          <c:orientation val="minMax"/>
        </c:scaling>
        <c:delete val="1"/>
        <c:axPos val="l"/>
        <c:numFmt formatCode="0%" sourceLinked="1"/>
        <c:majorTickMark val="none"/>
        <c:minorTickMark val="none"/>
        <c:tickLblPos val="nextTo"/>
        <c:crossAx val="53924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B11C3F-E60B-4D87-A320-B3F28D336031}" type="datetimeFigureOut">
              <a:rPr lang="es-CO" smtClean="0"/>
              <a:t>15/07/2022</a:t>
            </a:fld>
            <a:endParaRPr lang="es-CO"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1CE26-DFC4-432E-A3FB-4FA330EA213B}" type="slidenum">
              <a:rPr lang="es-CO" smtClean="0"/>
              <a:t>‹Nº›</a:t>
            </a:fld>
            <a:endParaRPr lang="es-CO" dirty="0"/>
          </a:p>
        </p:txBody>
      </p:sp>
    </p:spTree>
    <p:extLst>
      <p:ext uri="{BB962C8B-B14F-4D97-AF65-F5344CB8AC3E}">
        <p14:creationId xmlns:p14="http://schemas.microsoft.com/office/powerpoint/2010/main" val="1297111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7/15/2022</a:t>
            </a:fld>
            <a:endParaRPr lang="en-US" dirty="0"/>
          </a:p>
        </p:txBody>
      </p:sp>
      <p:sp>
        <p:nvSpPr>
          <p:cNvPr id="4" name="Slide Image Placeholder 3"/>
          <p:cNvSpPr>
            <a:spLocks noGrp="1" noRot="1" noChangeAspect="1"/>
          </p:cNvSpPr>
          <p:nvPr>
            <p:ph type="sldImg" idx="2"/>
          </p:nvPr>
        </p:nvSpPr>
        <p:spPr>
          <a:xfrm>
            <a:off x="506413" y="685800"/>
            <a:ext cx="5845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60323" rtl="0" eaLnBrk="1" latinLnBrk="0" hangingPunct="1">
      <a:defRPr sz="1000" kern="1200">
        <a:solidFill>
          <a:schemeClr val="tx1"/>
        </a:solidFill>
        <a:latin typeface="Calibri Light"/>
        <a:ea typeface="+mn-ea"/>
        <a:cs typeface="+mn-cs"/>
      </a:defRPr>
    </a:lvl1pPr>
    <a:lvl2pPr marL="360323" algn="l" defTabSz="360323" rtl="0" eaLnBrk="1" latinLnBrk="0" hangingPunct="1">
      <a:defRPr sz="1000" kern="1200">
        <a:solidFill>
          <a:schemeClr val="tx1"/>
        </a:solidFill>
        <a:latin typeface="Calibri Light"/>
        <a:ea typeface="+mn-ea"/>
        <a:cs typeface="+mn-cs"/>
      </a:defRPr>
    </a:lvl2pPr>
    <a:lvl3pPr marL="720648" algn="l" defTabSz="360323" rtl="0" eaLnBrk="1" latinLnBrk="0" hangingPunct="1">
      <a:defRPr sz="1000" kern="1200">
        <a:solidFill>
          <a:schemeClr val="tx1"/>
        </a:solidFill>
        <a:latin typeface="Calibri Light"/>
        <a:ea typeface="+mn-ea"/>
        <a:cs typeface="+mn-cs"/>
      </a:defRPr>
    </a:lvl3pPr>
    <a:lvl4pPr marL="1080971" algn="l" defTabSz="360323" rtl="0" eaLnBrk="1" latinLnBrk="0" hangingPunct="1">
      <a:defRPr sz="1000" kern="1200">
        <a:solidFill>
          <a:schemeClr val="tx1"/>
        </a:solidFill>
        <a:latin typeface="Calibri Light"/>
        <a:ea typeface="+mn-ea"/>
        <a:cs typeface="+mn-cs"/>
      </a:defRPr>
    </a:lvl4pPr>
    <a:lvl5pPr marL="1441296" algn="l" defTabSz="360323" rtl="0" eaLnBrk="1" latinLnBrk="0" hangingPunct="1">
      <a:defRPr sz="1000" kern="1200">
        <a:solidFill>
          <a:schemeClr val="tx1"/>
        </a:solidFill>
        <a:latin typeface="Calibri Light"/>
        <a:ea typeface="+mn-ea"/>
        <a:cs typeface="+mn-cs"/>
      </a:defRPr>
    </a:lvl5pPr>
    <a:lvl6pPr marL="1801620" algn="l" defTabSz="360323" rtl="0" eaLnBrk="1" latinLnBrk="0" hangingPunct="1">
      <a:defRPr sz="1000" kern="1200">
        <a:solidFill>
          <a:schemeClr val="tx1"/>
        </a:solidFill>
        <a:latin typeface="+mn-lt"/>
        <a:ea typeface="+mn-ea"/>
        <a:cs typeface="+mn-cs"/>
      </a:defRPr>
    </a:lvl6pPr>
    <a:lvl7pPr marL="2161942" algn="l" defTabSz="360323" rtl="0" eaLnBrk="1" latinLnBrk="0" hangingPunct="1">
      <a:defRPr sz="1000" kern="1200">
        <a:solidFill>
          <a:schemeClr val="tx1"/>
        </a:solidFill>
        <a:latin typeface="+mn-lt"/>
        <a:ea typeface="+mn-ea"/>
        <a:cs typeface="+mn-cs"/>
      </a:defRPr>
    </a:lvl7pPr>
    <a:lvl8pPr marL="2522266" algn="l" defTabSz="360323" rtl="0" eaLnBrk="1" latinLnBrk="0" hangingPunct="1">
      <a:defRPr sz="1000" kern="1200">
        <a:solidFill>
          <a:schemeClr val="tx1"/>
        </a:solidFill>
        <a:latin typeface="+mn-lt"/>
        <a:ea typeface="+mn-ea"/>
        <a:cs typeface="+mn-cs"/>
      </a:defRPr>
    </a:lvl8pPr>
    <a:lvl9pPr marL="2882592" algn="l" defTabSz="36032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06413" y="685800"/>
            <a:ext cx="5845175"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idx="12"/>
          </p:nvPr>
        </p:nvSpPr>
        <p:spPr/>
        <p:txBody>
          <a:bodyPr/>
          <a:lstStyle/>
          <a:p>
            <a:pPr marL="0" marR="0" lvl="0" indent="0" algn="r" rtl="0">
              <a:spcBef>
                <a:spcPts val="0"/>
              </a:spcBef>
              <a:buSzPct val="25000"/>
              <a:buNone/>
            </a:pPr>
            <a:fld id="{00000000-1234-1234-1234-123412341234}" type="slidenum">
              <a:rPr lang="es-CO" sz="1200" b="0" i="0" u="none" strike="noStrike" cap="none" smtClean="0">
                <a:solidFill>
                  <a:schemeClr val="dk1"/>
                </a:solidFill>
                <a:latin typeface="Calibri"/>
                <a:ea typeface="Calibri"/>
                <a:cs typeface="Calibri"/>
                <a:sym typeface="Calibri"/>
              </a:rPr>
              <a:t>1</a:t>
            </a:fld>
            <a:endParaRPr lang="es-CO"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976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85" name="Shape 285"/>
          <p:cNvSpPr>
            <a:spLocks noGrp="1" noRot="1" noChangeAspect="1"/>
          </p:cNvSpPr>
          <p:nvPr>
            <p:ph type="sldImg" idx="2"/>
          </p:nvPr>
        </p:nvSpPr>
        <p:spPr>
          <a:xfrm>
            <a:off x="506413" y="685800"/>
            <a:ext cx="58451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85" name="Shape 285"/>
          <p:cNvSpPr>
            <a:spLocks noGrp="1" noRot="1" noChangeAspect="1"/>
          </p:cNvSpPr>
          <p:nvPr>
            <p:ph type="sldImg" idx="2"/>
          </p:nvPr>
        </p:nvSpPr>
        <p:spPr>
          <a:xfrm>
            <a:off x="506413" y="685800"/>
            <a:ext cx="58451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48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85" name="Shape 285"/>
          <p:cNvSpPr>
            <a:spLocks noGrp="1" noRot="1" noChangeAspect="1"/>
          </p:cNvSpPr>
          <p:nvPr>
            <p:ph type="sldImg" idx="2"/>
          </p:nvPr>
        </p:nvSpPr>
        <p:spPr>
          <a:xfrm>
            <a:off x="506413" y="685800"/>
            <a:ext cx="58451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97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85" name="Shape 285"/>
          <p:cNvSpPr>
            <a:spLocks noGrp="1" noRot="1" noChangeAspect="1"/>
          </p:cNvSpPr>
          <p:nvPr>
            <p:ph type="sldImg" idx="2"/>
          </p:nvPr>
        </p:nvSpPr>
        <p:spPr>
          <a:xfrm>
            <a:off x="506413" y="685800"/>
            <a:ext cx="58451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69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77887"/>
            <a:ext cx="6858000" cy="1867524"/>
          </a:xfrm>
          <a:prstGeom prst="rect">
            <a:avLst/>
          </a:prstGeom>
        </p:spPr>
        <p:txBody>
          <a:bodyPr lIns="91433" tIns="45717" rIns="91433" bIns="45717"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817430"/>
            <a:ext cx="6858000" cy="1295097"/>
          </a:xfrm>
          <a:prstGeom prst="rect">
            <a:avLst/>
          </a:prstGeom>
        </p:spPr>
        <p:txBody>
          <a:bodyPr lIns="91433" tIns="45717" rIns="91433" bIns="45717"/>
          <a:lstStyle>
            <a:lvl1pPr marL="0" indent="0" algn="ctr">
              <a:buNone/>
              <a:defRPr sz="1800"/>
            </a:lvl1pPr>
            <a:lvl2pPr marL="342876" indent="0" algn="ctr">
              <a:buNone/>
              <a:defRPr sz="1500"/>
            </a:lvl2pPr>
            <a:lvl3pPr marL="685751" indent="0" algn="ctr">
              <a:buNone/>
              <a:defRPr sz="1300"/>
            </a:lvl3pPr>
            <a:lvl4pPr marL="1028627" indent="0" algn="ctr">
              <a:buNone/>
              <a:defRPr sz="1200"/>
            </a:lvl4pPr>
            <a:lvl5pPr marL="1371502" indent="0" algn="ctr">
              <a:buNone/>
              <a:defRPr sz="1200"/>
            </a:lvl5pPr>
            <a:lvl6pPr marL="1714378" indent="0" algn="ctr">
              <a:buNone/>
              <a:defRPr sz="1200"/>
            </a:lvl6pPr>
            <a:lvl7pPr marL="2057253" indent="0" algn="ctr">
              <a:buNone/>
              <a:defRPr sz="1200"/>
            </a:lvl7pPr>
            <a:lvl8pPr marL="2400129" indent="0" algn="ctr">
              <a:buNone/>
              <a:defRPr sz="1200"/>
            </a:lvl8pPr>
            <a:lvl9pPr marL="2743005"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583A977F-2504-E741-85B4-8F01994E1F25}" type="datetimeFigureOut">
              <a:rPr lang="en-US" smtClean="0"/>
              <a:t>7/15/2022</a:t>
            </a:fld>
            <a:endParaRPr lang="en-US" dirty="0"/>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Tree>
    <p:extLst>
      <p:ext uri="{BB962C8B-B14F-4D97-AF65-F5344CB8AC3E}">
        <p14:creationId xmlns:p14="http://schemas.microsoft.com/office/powerpoint/2010/main" val="11780693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427961"/>
            <a:ext cx="7886700" cy="3403512"/>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E9A7C16-FAF2-2C41-B697-563997C522AD}" type="datetimeFigureOut">
              <a:rPr lang="en-US" smtClean="0"/>
              <a:t>7/15/2022</a:t>
            </a:fld>
            <a:endParaRPr lang="en-US" dirty="0"/>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24186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85592"/>
            <a:ext cx="1971675" cy="4545880"/>
          </a:xfrm>
          <a:prstGeom prst="rect">
            <a:avLst/>
          </a:prstGeom>
        </p:spPr>
        <p:txBody>
          <a:bodyPr vert="eaVert"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285592"/>
            <a:ext cx="5800725" cy="4545880"/>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0A19D9EA-0687-604F-B97A-763B6765DF9F}" type="datetimeFigureOut">
              <a:rPr lang="en-US" smtClean="0"/>
              <a:t>7/15/2022</a:t>
            </a:fld>
            <a:endParaRPr lang="en-US" dirty="0"/>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685339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team 3">
    <p:spTree>
      <p:nvGrpSpPr>
        <p:cNvPr id="1" name=""/>
        <p:cNvGrpSpPr/>
        <p:nvPr/>
      </p:nvGrpSpPr>
      <p:grpSpPr>
        <a:xfrm>
          <a:off x="0" y="0"/>
          <a:ext cx="0" cy="0"/>
          <a:chOff x="0" y="0"/>
          <a:chExt cx="0" cy="0"/>
        </a:xfrm>
      </p:grpSpPr>
      <p:sp>
        <p:nvSpPr>
          <p:cNvPr id="34" name="Picture Placeholder 13"/>
          <p:cNvSpPr>
            <a:spLocks noGrp="1"/>
          </p:cNvSpPr>
          <p:nvPr>
            <p:ph type="pic" sz="quarter" idx="21"/>
          </p:nvPr>
        </p:nvSpPr>
        <p:spPr>
          <a:xfrm>
            <a:off x="6255685"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5" name="Picture Placeholder 13"/>
          <p:cNvSpPr>
            <a:spLocks noGrp="1"/>
          </p:cNvSpPr>
          <p:nvPr>
            <p:ph type="pic" sz="quarter" idx="22"/>
          </p:nvPr>
        </p:nvSpPr>
        <p:spPr>
          <a:xfrm>
            <a:off x="1588828"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6" name="Picture Placeholder 13"/>
          <p:cNvSpPr>
            <a:spLocks noGrp="1"/>
          </p:cNvSpPr>
          <p:nvPr>
            <p:ph type="pic" sz="quarter" idx="23"/>
          </p:nvPr>
        </p:nvSpPr>
        <p:spPr>
          <a:xfrm>
            <a:off x="3923981"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298084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eet the team 3">
    <p:spTree>
      <p:nvGrpSpPr>
        <p:cNvPr id="1" name=""/>
        <p:cNvGrpSpPr/>
        <p:nvPr/>
      </p:nvGrpSpPr>
      <p:grpSpPr>
        <a:xfrm>
          <a:off x="0" y="0"/>
          <a:ext cx="0" cy="0"/>
          <a:chOff x="0" y="0"/>
          <a:chExt cx="0" cy="0"/>
        </a:xfrm>
      </p:grpSpPr>
      <p:sp>
        <p:nvSpPr>
          <p:cNvPr id="13" name="Picture Placeholder 13"/>
          <p:cNvSpPr>
            <a:spLocks noGrp="1"/>
          </p:cNvSpPr>
          <p:nvPr>
            <p:ph type="pic" sz="quarter" idx="22"/>
          </p:nvPr>
        </p:nvSpPr>
        <p:spPr>
          <a:xfrm>
            <a:off x="6846535"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4" name="Picture Placeholder 13"/>
          <p:cNvSpPr>
            <a:spLocks noGrp="1"/>
          </p:cNvSpPr>
          <p:nvPr>
            <p:ph type="pic" sz="quarter" idx="23"/>
          </p:nvPr>
        </p:nvSpPr>
        <p:spPr>
          <a:xfrm>
            <a:off x="489086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5" name="Picture Placeholder 13"/>
          <p:cNvSpPr>
            <a:spLocks noGrp="1"/>
          </p:cNvSpPr>
          <p:nvPr>
            <p:ph type="pic" sz="quarter" idx="24"/>
          </p:nvPr>
        </p:nvSpPr>
        <p:spPr>
          <a:xfrm>
            <a:off x="2984877"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6" name="Picture Placeholder 13"/>
          <p:cNvSpPr>
            <a:spLocks noGrp="1"/>
          </p:cNvSpPr>
          <p:nvPr>
            <p:ph type="pic" sz="quarter" idx="25"/>
          </p:nvPr>
        </p:nvSpPr>
        <p:spPr>
          <a:xfrm>
            <a:off x="102920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084976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eet the team 3">
    <p:spTree>
      <p:nvGrpSpPr>
        <p:cNvPr id="1" name=""/>
        <p:cNvGrpSpPr/>
        <p:nvPr/>
      </p:nvGrpSpPr>
      <p:grpSpPr>
        <a:xfrm>
          <a:off x="0" y="0"/>
          <a:ext cx="0" cy="0"/>
          <a:chOff x="0" y="0"/>
          <a:chExt cx="0" cy="0"/>
        </a:xfrm>
      </p:grpSpPr>
      <p:sp>
        <p:nvSpPr>
          <p:cNvPr id="8" name="Picture Placeholder 13"/>
          <p:cNvSpPr>
            <a:spLocks noGrp="1"/>
          </p:cNvSpPr>
          <p:nvPr>
            <p:ph type="pic" sz="quarter" idx="22"/>
          </p:nvPr>
        </p:nvSpPr>
        <p:spPr>
          <a:xfrm>
            <a:off x="830314"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9" name="Picture Placeholder 13"/>
          <p:cNvSpPr>
            <a:spLocks noGrp="1"/>
          </p:cNvSpPr>
          <p:nvPr>
            <p:ph type="pic" sz="quarter" idx="23"/>
          </p:nvPr>
        </p:nvSpPr>
        <p:spPr>
          <a:xfrm>
            <a:off x="4781517"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344089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out us layout 1">
    <p:spTree>
      <p:nvGrpSpPr>
        <p:cNvPr id="1" name=""/>
        <p:cNvGrpSpPr/>
        <p:nvPr/>
      </p:nvGrpSpPr>
      <p:grpSpPr>
        <a:xfrm>
          <a:off x="0" y="0"/>
          <a:ext cx="0" cy="0"/>
          <a:chOff x="0" y="0"/>
          <a:chExt cx="0" cy="0"/>
        </a:xfrm>
      </p:grpSpPr>
      <p:sp>
        <p:nvSpPr>
          <p:cNvPr id="4" name="Picture Placeholder 13"/>
          <p:cNvSpPr>
            <a:spLocks noGrp="1"/>
          </p:cNvSpPr>
          <p:nvPr>
            <p:ph type="pic" sz="quarter" idx="23"/>
          </p:nvPr>
        </p:nvSpPr>
        <p:spPr>
          <a:xfrm>
            <a:off x="4840695" y="1306120"/>
            <a:ext cx="3441454" cy="3041850"/>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0465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 Layout 2">
    <p:spTree>
      <p:nvGrpSpPr>
        <p:cNvPr id="1" name=""/>
        <p:cNvGrpSpPr/>
        <p:nvPr/>
      </p:nvGrpSpPr>
      <p:grpSpPr>
        <a:xfrm>
          <a:off x="0" y="0"/>
          <a:ext cx="0" cy="0"/>
          <a:chOff x="0" y="0"/>
          <a:chExt cx="0" cy="0"/>
        </a:xfrm>
      </p:grpSpPr>
      <p:sp>
        <p:nvSpPr>
          <p:cNvPr id="23" name="Picture Placeholder 13"/>
          <p:cNvSpPr>
            <a:spLocks noGrp="1"/>
          </p:cNvSpPr>
          <p:nvPr>
            <p:ph type="pic" sz="quarter" idx="43"/>
          </p:nvPr>
        </p:nvSpPr>
        <p:spPr>
          <a:xfrm>
            <a:off x="1967850"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7" name="Picture Placeholder 13"/>
          <p:cNvSpPr>
            <a:spLocks noGrp="1"/>
          </p:cNvSpPr>
          <p:nvPr>
            <p:ph type="pic" sz="quarter" idx="44"/>
          </p:nvPr>
        </p:nvSpPr>
        <p:spPr>
          <a:xfrm>
            <a:off x="3105173"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830524"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1967850"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0" name="Picture Placeholder 13"/>
          <p:cNvSpPr>
            <a:spLocks noGrp="1"/>
          </p:cNvSpPr>
          <p:nvPr>
            <p:ph type="pic" sz="quarter" idx="47"/>
          </p:nvPr>
        </p:nvSpPr>
        <p:spPr>
          <a:xfrm>
            <a:off x="3105173"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1" name="Picture Placeholder 13"/>
          <p:cNvSpPr>
            <a:spLocks noGrp="1"/>
          </p:cNvSpPr>
          <p:nvPr>
            <p:ph type="pic" sz="quarter" idx="48"/>
          </p:nvPr>
        </p:nvSpPr>
        <p:spPr>
          <a:xfrm>
            <a:off x="830524"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2" name="Picture Placeholder 13"/>
          <p:cNvSpPr>
            <a:spLocks noGrp="1"/>
          </p:cNvSpPr>
          <p:nvPr>
            <p:ph type="pic" sz="quarter" idx="49"/>
          </p:nvPr>
        </p:nvSpPr>
        <p:spPr>
          <a:xfrm>
            <a:off x="1967850"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3105173"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830524"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38649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Rectángulo 1"/>
          <p:cNvSpPr/>
          <p:nvPr userDrawn="1"/>
        </p:nvSpPr>
        <p:spPr>
          <a:xfrm>
            <a:off x="366595" y="44151"/>
            <a:ext cx="130068" cy="813805"/>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spTree>
    <p:extLst>
      <p:ext uri="{BB962C8B-B14F-4D97-AF65-F5344CB8AC3E}">
        <p14:creationId xmlns:p14="http://schemas.microsoft.com/office/powerpoint/2010/main" val="28809544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2" name="Rectángulo 1"/>
          <p:cNvSpPr/>
          <p:nvPr userDrawn="1"/>
        </p:nvSpPr>
        <p:spPr>
          <a:xfrm>
            <a:off x="366595" y="44151"/>
            <a:ext cx="130068" cy="813805"/>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spTree>
    <p:extLst>
      <p:ext uri="{BB962C8B-B14F-4D97-AF65-F5344CB8AC3E}">
        <p14:creationId xmlns:p14="http://schemas.microsoft.com/office/powerpoint/2010/main" val="28809544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666368"/>
            <a:ext cx="7772400" cy="1149818"/>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039694"/>
            <a:ext cx="6400800" cy="1370841"/>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5" name="4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6" name="5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7413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idx="1"/>
          </p:nvPr>
        </p:nvSpPr>
        <p:spPr>
          <a:xfrm>
            <a:off x="628650" y="1427961"/>
            <a:ext cx="78867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12B9A02F-357D-AF42-B110-A7740AFDCA1B}" type="datetimeFigureOut">
              <a:rPr lang="en-US" smtClean="0"/>
              <a:t>7/15/2022</a:t>
            </a:fld>
            <a:endParaRPr lang="en-US" dirty="0"/>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48F63A3B-78C7-47BE-AE5E-E10140E04643}" type="slidenum">
              <a:rPr lang="en-US" smtClean="0"/>
              <a:t>‹Nº›</a:t>
            </a:fld>
            <a:endParaRPr lang="en-US" dirty="0"/>
          </a:p>
        </p:txBody>
      </p:sp>
    </p:spTree>
    <p:extLst>
      <p:ext uri="{BB962C8B-B14F-4D97-AF65-F5344CB8AC3E}">
        <p14:creationId xmlns:p14="http://schemas.microsoft.com/office/powerpoint/2010/main" val="8398141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816"/>
            <a:ext cx="8229600" cy="894026"/>
          </a:xfrm>
          <a:prstGeom prst="rect">
            <a:avLst/>
          </a:prstGeom>
        </p:spPr>
        <p:txBody>
          <a:body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457200" y="1251640"/>
            <a:ext cx="8229600" cy="3540099"/>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5" name="4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6" name="5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63851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446971"/>
            <a:ext cx="7772400" cy="1065383"/>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273562"/>
            <a:ext cx="7772400" cy="117341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5" name="4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6" name="5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1343099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816"/>
            <a:ext cx="8229600" cy="894026"/>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51640"/>
            <a:ext cx="4038600" cy="35400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51640"/>
            <a:ext cx="4038600" cy="35400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6" name="5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7" name="6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2837925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816"/>
            <a:ext cx="8229600" cy="894026"/>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200729"/>
            <a:ext cx="4040188" cy="50040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701137"/>
            <a:ext cx="4040188" cy="30906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8" y="1200729"/>
            <a:ext cx="4041775" cy="50040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8" y="1701137"/>
            <a:ext cx="4041775" cy="30906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8" name="7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9" name="8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2709631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816"/>
            <a:ext cx="8229600" cy="894026"/>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4" name="3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5" name="4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1605585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3" name="2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4" name="3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245455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13574"/>
            <a:ext cx="3008313" cy="90892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13574"/>
            <a:ext cx="5111750" cy="457816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3" y="1122502"/>
            <a:ext cx="3008313" cy="36692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6" name="5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7" name="6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1603362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754914"/>
            <a:ext cx="5486400" cy="443289"/>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79298"/>
            <a:ext cx="5486400" cy="32184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4198203"/>
            <a:ext cx="5486400" cy="6295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6" name="5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7" name="6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2365204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816"/>
            <a:ext cx="8229600" cy="894026"/>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1251640"/>
            <a:ext cx="8229600" cy="3540099"/>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5" name="4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6" name="5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2094204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14816"/>
            <a:ext cx="2057400" cy="4576923"/>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14816"/>
            <a:ext cx="6019800" cy="457692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4971785"/>
            <a:ext cx="2133600" cy="285593"/>
          </a:xfrm>
          <a:prstGeom prst="rect">
            <a:avLst/>
          </a:prstGeom>
        </p:spPr>
        <p:txBody>
          <a:bodyPr/>
          <a:lstStyle/>
          <a:p>
            <a:pPr defTabSz="914400"/>
            <a:fld id="{DA6C7829-2B8C-4C7D-9668-B8DA14D39FFB}" type="datetimeFigureOut">
              <a:rPr lang="es-CO" sz="1800" smtClean="0">
                <a:solidFill>
                  <a:prstClr val="black"/>
                </a:solidFill>
              </a:rPr>
              <a:pPr defTabSz="914400"/>
              <a:t>15/07/2022</a:t>
            </a:fld>
            <a:endParaRPr lang="es-CO" sz="1800" dirty="0">
              <a:solidFill>
                <a:prstClr val="black"/>
              </a:solidFill>
            </a:endParaRPr>
          </a:p>
        </p:txBody>
      </p:sp>
      <p:sp>
        <p:nvSpPr>
          <p:cNvPr id="5" name="4 Marcador de pie de página"/>
          <p:cNvSpPr>
            <a:spLocks noGrp="1"/>
          </p:cNvSpPr>
          <p:nvPr>
            <p:ph type="ftr" sz="quarter" idx="11"/>
          </p:nvPr>
        </p:nvSpPr>
        <p:spPr>
          <a:xfrm>
            <a:off x="3124200" y="4971785"/>
            <a:ext cx="2895600" cy="285593"/>
          </a:xfrm>
          <a:prstGeom prst="rect">
            <a:avLst/>
          </a:prstGeom>
        </p:spPr>
        <p:txBody>
          <a:bodyPr/>
          <a:lstStyle/>
          <a:p>
            <a:pPr defTabSz="914400"/>
            <a:endParaRPr lang="es-CO" sz="1800" dirty="0">
              <a:solidFill>
                <a:prstClr val="black"/>
              </a:solidFill>
            </a:endParaRPr>
          </a:p>
        </p:txBody>
      </p:sp>
      <p:sp>
        <p:nvSpPr>
          <p:cNvPr id="6" name="5 Marcador de número de diapositiva"/>
          <p:cNvSpPr>
            <a:spLocks noGrp="1"/>
          </p:cNvSpPr>
          <p:nvPr>
            <p:ph type="sldNum" sz="quarter" idx="12"/>
          </p:nvPr>
        </p:nvSpPr>
        <p:spPr>
          <a:xfrm>
            <a:off x="6553200" y="4971785"/>
            <a:ext cx="2133600" cy="285593"/>
          </a:xfrm>
          <a:prstGeom prst="rect">
            <a:avLst/>
          </a:prstGeom>
        </p:spPr>
        <p:txBody>
          <a:bodyPr/>
          <a:lstStyle/>
          <a:p>
            <a:pPr defTabSz="914400"/>
            <a:fld id="{C540E32A-93CD-4AAF-97BB-5D4399186528}" type="slidenum">
              <a:rPr lang="es-CO" sz="1800" smtClean="0">
                <a:solidFill>
                  <a:prstClr val="black"/>
                </a:solidFill>
              </a:rPr>
              <a:pPr defTabSz="914400"/>
              <a:t>‹Nº›</a:t>
            </a:fld>
            <a:endParaRPr lang="es-CO" sz="1800" dirty="0">
              <a:solidFill>
                <a:prstClr val="black"/>
              </a:solidFill>
            </a:endParaRPr>
          </a:p>
        </p:txBody>
      </p:sp>
    </p:spTree>
    <p:extLst>
      <p:ext uri="{BB962C8B-B14F-4D97-AF65-F5344CB8AC3E}">
        <p14:creationId xmlns:p14="http://schemas.microsoft.com/office/powerpoint/2010/main" val="20795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337318"/>
            <a:ext cx="7886700" cy="2231342"/>
          </a:xfrm>
          <a:prstGeom prst="rect">
            <a:avLst/>
          </a:prstGeom>
        </p:spPr>
        <p:txBody>
          <a:bodyPr lIns="91433" tIns="45717" rIns="91433" bIns="45717"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589768"/>
            <a:ext cx="7886700" cy="1173411"/>
          </a:xfrm>
          <a:prstGeom prst="rect">
            <a:avLst/>
          </a:prstGeom>
        </p:spPr>
        <p:txBody>
          <a:bodyPr lIns="91433" tIns="45717" rIns="91433" bIns="45717"/>
          <a:lstStyle>
            <a:lvl1pPr marL="0" indent="0">
              <a:buNone/>
              <a:defRPr sz="1800">
                <a:solidFill>
                  <a:schemeClr val="tx1">
                    <a:tint val="75000"/>
                  </a:schemeClr>
                </a:solidFill>
              </a:defRPr>
            </a:lvl1pPr>
            <a:lvl2pPr marL="342876" indent="0">
              <a:buNone/>
              <a:defRPr sz="1500">
                <a:solidFill>
                  <a:schemeClr val="tx1">
                    <a:tint val="75000"/>
                  </a:schemeClr>
                </a:solidFill>
              </a:defRPr>
            </a:lvl2pPr>
            <a:lvl3pPr marL="685751" indent="0">
              <a:buNone/>
              <a:defRPr sz="1300">
                <a:solidFill>
                  <a:schemeClr val="tx1">
                    <a:tint val="75000"/>
                  </a:schemeClr>
                </a:solidFill>
              </a:defRPr>
            </a:lvl3pPr>
            <a:lvl4pPr marL="1028627" indent="0">
              <a:buNone/>
              <a:defRPr sz="1200">
                <a:solidFill>
                  <a:schemeClr val="tx1">
                    <a:tint val="75000"/>
                  </a:schemeClr>
                </a:solidFill>
              </a:defRPr>
            </a:lvl4pPr>
            <a:lvl5pPr marL="1371502" indent="0">
              <a:buNone/>
              <a:defRPr sz="1200">
                <a:solidFill>
                  <a:schemeClr val="tx1">
                    <a:tint val="75000"/>
                  </a:schemeClr>
                </a:solidFill>
              </a:defRPr>
            </a:lvl5pPr>
            <a:lvl6pPr marL="1714378" indent="0">
              <a:buNone/>
              <a:defRPr sz="1200">
                <a:solidFill>
                  <a:schemeClr val="tx1">
                    <a:tint val="75000"/>
                  </a:schemeClr>
                </a:solidFill>
              </a:defRPr>
            </a:lvl6pPr>
            <a:lvl7pPr marL="2057253" indent="0">
              <a:buNone/>
              <a:defRPr sz="1200">
                <a:solidFill>
                  <a:schemeClr val="tx1">
                    <a:tint val="75000"/>
                  </a:schemeClr>
                </a:solidFill>
              </a:defRPr>
            </a:lvl7pPr>
            <a:lvl8pPr marL="2400129" indent="0">
              <a:buNone/>
              <a:defRPr sz="1200">
                <a:solidFill>
                  <a:schemeClr val="tx1">
                    <a:tint val="75000"/>
                  </a:schemeClr>
                </a:solidFill>
              </a:defRPr>
            </a:lvl8pPr>
            <a:lvl9pPr marL="2743005"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ABB9B27-4D02-2940-AED5-BC8F2B3B1507}" type="datetimeFigureOut">
              <a:rPr lang="en-US" smtClean="0"/>
              <a:t>7/15/2022</a:t>
            </a:fld>
            <a:endParaRPr lang="en-US" dirty="0"/>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78314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reak-Lay">
    <p:spTree>
      <p:nvGrpSpPr>
        <p:cNvPr id="1" name=""/>
        <p:cNvGrpSpPr/>
        <p:nvPr/>
      </p:nvGrpSpPr>
      <p:grpSpPr>
        <a:xfrm>
          <a:off x="0" y="0"/>
          <a:ext cx="0" cy="0"/>
          <a:chOff x="0" y="0"/>
          <a:chExt cx="0" cy="0"/>
        </a:xfrm>
      </p:grpSpPr>
      <p:sp>
        <p:nvSpPr>
          <p:cNvPr id="12" name="Picture Placeholder 2"/>
          <p:cNvSpPr>
            <a:spLocks noGrp="1" noChangeAspect="1"/>
          </p:cNvSpPr>
          <p:nvPr>
            <p:ph type="pic" sz="quarter" idx="10"/>
          </p:nvPr>
        </p:nvSpPr>
        <p:spPr>
          <a:xfrm>
            <a:off x="-20060" y="-31369"/>
            <a:ext cx="9186624" cy="5411218"/>
          </a:xfrm>
          <a:prstGeom prst="rect">
            <a:avLst/>
          </a:prstGeom>
        </p:spPr>
        <p:txBody>
          <a:bodyPr>
            <a:normAutofit/>
          </a:bodyPr>
          <a:lstStyle>
            <a:lvl1pPr marL="0" indent="0">
              <a:buNone/>
              <a:defRPr sz="662">
                <a:solidFill>
                  <a:schemeClr val="bg1"/>
                </a:solidFill>
                <a:latin typeface="Raleway Light"/>
                <a:cs typeface="Raleway Light"/>
              </a:defRPr>
            </a:lvl1pPr>
          </a:lstStyle>
          <a:p>
            <a:endParaRPr lang="id-ID" dirty="0"/>
          </a:p>
        </p:txBody>
      </p:sp>
    </p:spTree>
    <p:extLst>
      <p:ext uri="{BB962C8B-B14F-4D97-AF65-F5344CB8AC3E}">
        <p14:creationId xmlns:p14="http://schemas.microsoft.com/office/powerpoint/2010/main" val="26342437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2" y="0"/>
            <a:ext cx="9144002" cy="2526599"/>
          </a:xfrm>
          <a:prstGeom prst="rect">
            <a:avLst/>
          </a:prstGeom>
        </p:spPr>
        <p:txBody>
          <a:bodyPr rtlCol="0">
            <a:normAutofit/>
          </a:bodyPr>
          <a:lstStyle>
            <a:lvl1pPr marL="0" indent="0">
              <a:buNone/>
              <a:defRPr sz="662">
                <a:latin typeface="Lato Light"/>
                <a:cs typeface="Lato Light"/>
              </a:defRPr>
            </a:lvl1pPr>
          </a:lstStyle>
          <a:p>
            <a:pPr lvl="0"/>
            <a:endParaRPr lang="en-US" noProof="0" dirty="0"/>
          </a:p>
        </p:txBody>
      </p:sp>
      <p:sp>
        <p:nvSpPr>
          <p:cNvPr id="31" name="Picture Placeholder 2"/>
          <p:cNvSpPr>
            <a:spLocks noGrp="1" noChangeAspect="1"/>
          </p:cNvSpPr>
          <p:nvPr>
            <p:ph type="pic" sz="quarter" idx="11"/>
          </p:nvPr>
        </p:nvSpPr>
        <p:spPr>
          <a:xfrm>
            <a:off x="1151917" y="964718"/>
            <a:ext cx="1770644" cy="3304829"/>
          </a:xfrm>
          <a:prstGeom prst="rect">
            <a:avLst/>
          </a:prstGeom>
        </p:spPr>
        <p:txBody>
          <a:bodyPr rtlCol="0">
            <a:normAutofit/>
          </a:bodyPr>
          <a:lstStyle>
            <a:lvl1pPr marL="0" indent="0">
              <a:buNone/>
              <a:defRPr sz="662">
                <a:latin typeface="Lato Light"/>
                <a:cs typeface="Lato Light"/>
              </a:defRPr>
            </a:lvl1pPr>
          </a:lstStyle>
          <a:p>
            <a:pPr lvl="0"/>
            <a:endParaRPr lang="en-US" noProof="0" dirty="0"/>
          </a:p>
        </p:txBody>
      </p:sp>
    </p:spTree>
    <p:extLst>
      <p:ext uri="{BB962C8B-B14F-4D97-AF65-F5344CB8AC3E}">
        <p14:creationId xmlns:p14="http://schemas.microsoft.com/office/powerpoint/2010/main" val="2499185320"/>
      </p:ext>
    </p:extLst>
  </p:cSld>
  <p:clrMapOvr>
    <a:masterClrMapping/>
  </p:clrMapOvr>
  <p:transition advClick="0"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General Slid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3310977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77887"/>
            <a:ext cx="6858000" cy="1867524"/>
          </a:xfrm>
          <a:prstGeom prst="rect">
            <a:avLst/>
          </a:prstGeom>
        </p:spPr>
        <p:txBody>
          <a:bodyPr lIns="91433" tIns="45717" rIns="91433" bIns="45717"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817430"/>
            <a:ext cx="6858000" cy="1295097"/>
          </a:xfrm>
          <a:prstGeom prst="rect">
            <a:avLst/>
          </a:prstGeom>
        </p:spPr>
        <p:txBody>
          <a:bodyPr lIns="91433" tIns="45717" rIns="91433" bIns="45717"/>
          <a:lstStyle>
            <a:lvl1pPr marL="0" indent="0" algn="ctr">
              <a:buNone/>
              <a:defRPr sz="1800"/>
            </a:lvl1pPr>
            <a:lvl2pPr marL="342876" indent="0" algn="ctr">
              <a:buNone/>
              <a:defRPr sz="1500"/>
            </a:lvl2pPr>
            <a:lvl3pPr marL="685751" indent="0" algn="ctr">
              <a:buNone/>
              <a:defRPr sz="1300"/>
            </a:lvl3pPr>
            <a:lvl4pPr marL="1028627" indent="0" algn="ctr">
              <a:buNone/>
              <a:defRPr sz="1200"/>
            </a:lvl4pPr>
            <a:lvl5pPr marL="1371502" indent="0" algn="ctr">
              <a:buNone/>
              <a:defRPr sz="1200"/>
            </a:lvl5pPr>
            <a:lvl6pPr marL="1714378" indent="0" algn="ctr">
              <a:buNone/>
              <a:defRPr sz="1200"/>
            </a:lvl6pPr>
            <a:lvl7pPr marL="2057253" indent="0" algn="ctr">
              <a:buNone/>
              <a:defRPr sz="1200"/>
            </a:lvl7pPr>
            <a:lvl8pPr marL="2400129" indent="0" algn="ctr">
              <a:buNone/>
              <a:defRPr sz="1200"/>
            </a:lvl8pPr>
            <a:lvl9pPr marL="2743005"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583A977F-2504-E741-85B4-8F01994E1F25}"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Tree>
    <p:extLst>
      <p:ext uri="{BB962C8B-B14F-4D97-AF65-F5344CB8AC3E}">
        <p14:creationId xmlns:p14="http://schemas.microsoft.com/office/powerpoint/2010/main" val="407236388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idx="1"/>
          </p:nvPr>
        </p:nvSpPr>
        <p:spPr>
          <a:xfrm>
            <a:off x="628650" y="1427961"/>
            <a:ext cx="78867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12B9A02F-357D-AF42-B110-A7740AFDCA1B}"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48F63A3B-78C7-47BE-AE5E-E10140E04643}"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08187841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337318"/>
            <a:ext cx="7886700" cy="2231342"/>
          </a:xfrm>
          <a:prstGeom prst="rect">
            <a:avLst/>
          </a:prstGeom>
        </p:spPr>
        <p:txBody>
          <a:bodyPr lIns="91433" tIns="45717" rIns="91433" bIns="45717"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589768"/>
            <a:ext cx="7886700" cy="1173411"/>
          </a:xfrm>
          <a:prstGeom prst="rect">
            <a:avLst/>
          </a:prstGeom>
        </p:spPr>
        <p:txBody>
          <a:bodyPr lIns="91433" tIns="45717" rIns="91433" bIns="45717"/>
          <a:lstStyle>
            <a:lvl1pPr marL="0" indent="0">
              <a:buNone/>
              <a:defRPr sz="1800">
                <a:solidFill>
                  <a:schemeClr val="tx1">
                    <a:tint val="75000"/>
                  </a:schemeClr>
                </a:solidFill>
              </a:defRPr>
            </a:lvl1pPr>
            <a:lvl2pPr marL="342876" indent="0">
              <a:buNone/>
              <a:defRPr sz="1500">
                <a:solidFill>
                  <a:schemeClr val="tx1">
                    <a:tint val="75000"/>
                  </a:schemeClr>
                </a:solidFill>
              </a:defRPr>
            </a:lvl2pPr>
            <a:lvl3pPr marL="685751" indent="0">
              <a:buNone/>
              <a:defRPr sz="1300">
                <a:solidFill>
                  <a:schemeClr val="tx1">
                    <a:tint val="75000"/>
                  </a:schemeClr>
                </a:solidFill>
              </a:defRPr>
            </a:lvl3pPr>
            <a:lvl4pPr marL="1028627" indent="0">
              <a:buNone/>
              <a:defRPr sz="1200">
                <a:solidFill>
                  <a:schemeClr val="tx1">
                    <a:tint val="75000"/>
                  </a:schemeClr>
                </a:solidFill>
              </a:defRPr>
            </a:lvl4pPr>
            <a:lvl5pPr marL="1371502" indent="0">
              <a:buNone/>
              <a:defRPr sz="1200">
                <a:solidFill>
                  <a:schemeClr val="tx1">
                    <a:tint val="75000"/>
                  </a:schemeClr>
                </a:solidFill>
              </a:defRPr>
            </a:lvl5pPr>
            <a:lvl6pPr marL="1714378" indent="0">
              <a:buNone/>
              <a:defRPr sz="1200">
                <a:solidFill>
                  <a:schemeClr val="tx1">
                    <a:tint val="75000"/>
                  </a:schemeClr>
                </a:solidFill>
              </a:defRPr>
            </a:lvl6pPr>
            <a:lvl7pPr marL="2057253" indent="0">
              <a:buNone/>
              <a:defRPr sz="1200">
                <a:solidFill>
                  <a:schemeClr val="tx1">
                    <a:tint val="75000"/>
                  </a:schemeClr>
                </a:solidFill>
              </a:defRPr>
            </a:lvl7pPr>
            <a:lvl8pPr marL="2400129" indent="0">
              <a:buNone/>
              <a:defRPr sz="1200">
                <a:solidFill>
                  <a:schemeClr val="tx1">
                    <a:tint val="75000"/>
                  </a:schemeClr>
                </a:solidFill>
              </a:defRPr>
            </a:lvl8pPr>
            <a:lvl9pPr marL="2743005"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ABB9B27-4D02-2940-AED5-BC8F2B3B1507}"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8142030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04CF7878-2C98-7449-BB8F-764A5EA8E558}"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58399769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314967"/>
            <a:ext cx="3868340"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29842" y="1959409"/>
            <a:ext cx="3868340"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2" y="1314967"/>
            <a:ext cx="3887391"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2" y="1959409"/>
            <a:ext cx="3887391"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4971785"/>
            <a:ext cx="2057400" cy="285592"/>
          </a:xfrm>
          <a:prstGeom prst="rect">
            <a:avLst/>
          </a:prstGeom>
        </p:spPr>
        <p:txBody>
          <a:bodyPr lIns="91433" tIns="45717" rIns="91433" bIns="45717"/>
          <a:lstStyle/>
          <a:p>
            <a:fld id="{E6D2F403-9584-1749-B6AB-5E1C5F94527C}" type="datetimeFigureOut">
              <a:rPr lang="en-US" smtClean="0">
                <a:solidFill>
                  <a:prstClr val="black"/>
                </a:solidFill>
              </a:rPr>
              <a:pPr/>
              <a:t>7/15/2022</a:t>
            </a:fld>
            <a:endParaRPr lang="en-US" dirty="0">
              <a:solidFill>
                <a:prstClr val="black"/>
              </a:solidFill>
            </a:endParaRPr>
          </a:p>
        </p:txBody>
      </p:sp>
      <p:sp>
        <p:nvSpPr>
          <p:cNvPr id="8" name="Footer Placeholder 7"/>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9" name="Slide Number Placeholder 8"/>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7062517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4971785"/>
            <a:ext cx="2057400" cy="285592"/>
          </a:xfrm>
          <a:prstGeom prst="rect">
            <a:avLst/>
          </a:prstGeom>
        </p:spPr>
        <p:txBody>
          <a:bodyPr lIns="91433" tIns="45717" rIns="91433" bIns="45717"/>
          <a:lstStyle/>
          <a:p>
            <a:fld id="{A58C0351-EB03-5444-BA93-B7E778374E24}" type="datetimeFigureOut">
              <a:rPr lang="en-US" smtClean="0">
                <a:solidFill>
                  <a:prstClr val="black"/>
                </a:solidFill>
              </a:rPr>
              <a:pPr/>
              <a:t>7/15/2022</a:t>
            </a:fld>
            <a:endParaRPr lang="en-US" dirty="0">
              <a:solidFill>
                <a:prstClr val="black"/>
              </a:solidFill>
            </a:endParaRPr>
          </a:p>
        </p:txBody>
      </p:sp>
      <p:sp>
        <p:nvSpPr>
          <p:cNvPr id="4" name="Footer Placeholder 3"/>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5" name="Slide Number Placeholder 4"/>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66230085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971785"/>
            <a:ext cx="2057400" cy="285592"/>
          </a:xfrm>
          <a:prstGeom prst="rect">
            <a:avLst/>
          </a:prstGeom>
        </p:spPr>
        <p:txBody>
          <a:bodyPr lIns="91433" tIns="45717" rIns="91433" bIns="45717"/>
          <a:lstStyle/>
          <a:p>
            <a:fld id="{A7EADB90-FF7E-5041-AB9F-1BC0957AB829}" type="datetimeFigureOut">
              <a:rPr lang="en-US" smtClean="0">
                <a:solidFill>
                  <a:prstClr val="black"/>
                </a:solidFill>
              </a:rPr>
              <a:pPr/>
              <a:t>7/15/2022</a:t>
            </a:fld>
            <a:endParaRPr lang="en-US" dirty="0">
              <a:solidFill>
                <a:prstClr val="black"/>
              </a:solidFill>
            </a:endParaRPr>
          </a:p>
        </p:txBody>
      </p:sp>
      <p:sp>
        <p:nvSpPr>
          <p:cNvPr id="3" name="Footer Placeholder 2"/>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4" name="Slide Number Placeholder 3"/>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95867714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04CF7878-2C98-7449-BB8F-764A5EA8E558}" type="datetimeFigureOut">
              <a:rPr lang="en-US" smtClean="0"/>
              <a:t>7/15/2022</a:t>
            </a:fld>
            <a:endParaRPr lang="en-US" dirty="0"/>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715852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72341"/>
            <a:ext cx="4629150" cy="3812032"/>
          </a:xfrm>
          <a:prstGeom prst="rect">
            <a:avLst/>
          </a:prstGeom>
        </p:spPr>
        <p:txBody>
          <a:bodyPr lIns="91433" tIns="45717" rIns="91433" bIns="4571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C1EB8CB6-48D8-4E47-B0D3-B56230F429D0}"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95961927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72341"/>
            <a:ext cx="4629150" cy="3812032"/>
          </a:xfrm>
          <a:prstGeom prst="rect">
            <a:avLst/>
          </a:prstGeom>
        </p:spPr>
        <p:txBody>
          <a:bodyPr lIns="91433" tIns="45717" rIns="91433" bIns="45717" anchor="t"/>
          <a:lstStyle>
            <a:lvl1pPr marL="0" indent="0">
              <a:buNone/>
              <a:defRPr sz="2400"/>
            </a:lvl1pPr>
            <a:lvl2pPr marL="342876" indent="0">
              <a:buNone/>
              <a:defRPr sz="2100"/>
            </a:lvl2pPr>
            <a:lvl3pPr marL="685751" indent="0">
              <a:buNone/>
              <a:defRPr sz="1800"/>
            </a:lvl3pPr>
            <a:lvl4pPr marL="1028627" indent="0">
              <a:buNone/>
              <a:defRPr sz="1500"/>
            </a:lvl4pPr>
            <a:lvl5pPr marL="1371502" indent="0">
              <a:buNone/>
              <a:defRPr sz="1500"/>
            </a:lvl5pPr>
            <a:lvl6pPr marL="1714378" indent="0">
              <a:buNone/>
              <a:defRPr sz="1500"/>
            </a:lvl6pPr>
            <a:lvl7pPr marL="2057253" indent="0">
              <a:buNone/>
              <a:defRPr sz="1500"/>
            </a:lvl7pPr>
            <a:lvl8pPr marL="2400129" indent="0">
              <a:buNone/>
              <a:defRPr sz="1500"/>
            </a:lvl8pPr>
            <a:lvl9pPr marL="2743005"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4EF716D3-DCE8-CC45-8106-AE5DFCD073F9}"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85345510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427961"/>
            <a:ext cx="7886700" cy="3403512"/>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E9A7C16-FAF2-2C41-B697-563997C522AD}"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8993506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85592"/>
            <a:ext cx="1971675" cy="4545880"/>
          </a:xfrm>
          <a:prstGeom prst="rect">
            <a:avLst/>
          </a:prstGeom>
        </p:spPr>
        <p:txBody>
          <a:bodyPr vert="eaVert"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285592"/>
            <a:ext cx="5800725" cy="4545880"/>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0A19D9EA-0687-604F-B97A-763B6765DF9F}"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23787507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et the team 3">
    <p:spTree>
      <p:nvGrpSpPr>
        <p:cNvPr id="1" name=""/>
        <p:cNvGrpSpPr/>
        <p:nvPr/>
      </p:nvGrpSpPr>
      <p:grpSpPr>
        <a:xfrm>
          <a:off x="0" y="0"/>
          <a:ext cx="0" cy="0"/>
          <a:chOff x="0" y="0"/>
          <a:chExt cx="0" cy="0"/>
        </a:xfrm>
      </p:grpSpPr>
      <p:sp>
        <p:nvSpPr>
          <p:cNvPr id="34" name="Picture Placeholder 13"/>
          <p:cNvSpPr>
            <a:spLocks noGrp="1"/>
          </p:cNvSpPr>
          <p:nvPr>
            <p:ph type="pic" sz="quarter" idx="21"/>
          </p:nvPr>
        </p:nvSpPr>
        <p:spPr>
          <a:xfrm>
            <a:off x="6255685"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5" name="Picture Placeholder 13"/>
          <p:cNvSpPr>
            <a:spLocks noGrp="1"/>
          </p:cNvSpPr>
          <p:nvPr>
            <p:ph type="pic" sz="quarter" idx="22"/>
          </p:nvPr>
        </p:nvSpPr>
        <p:spPr>
          <a:xfrm>
            <a:off x="1588828"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6" name="Picture Placeholder 13"/>
          <p:cNvSpPr>
            <a:spLocks noGrp="1"/>
          </p:cNvSpPr>
          <p:nvPr>
            <p:ph type="pic" sz="quarter" idx="23"/>
          </p:nvPr>
        </p:nvSpPr>
        <p:spPr>
          <a:xfrm>
            <a:off x="3923981"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134673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Meet the team 3">
    <p:spTree>
      <p:nvGrpSpPr>
        <p:cNvPr id="1" name=""/>
        <p:cNvGrpSpPr/>
        <p:nvPr/>
      </p:nvGrpSpPr>
      <p:grpSpPr>
        <a:xfrm>
          <a:off x="0" y="0"/>
          <a:ext cx="0" cy="0"/>
          <a:chOff x="0" y="0"/>
          <a:chExt cx="0" cy="0"/>
        </a:xfrm>
      </p:grpSpPr>
      <p:sp>
        <p:nvSpPr>
          <p:cNvPr id="13" name="Picture Placeholder 13"/>
          <p:cNvSpPr>
            <a:spLocks noGrp="1"/>
          </p:cNvSpPr>
          <p:nvPr>
            <p:ph type="pic" sz="quarter" idx="22"/>
          </p:nvPr>
        </p:nvSpPr>
        <p:spPr>
          <a:xfrm>
            <a:off x="6846535"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4" name="Picture Placeholder 13"/>
          <p:cNvSpPr>
            <a:spLocks noGrp="1"/>
          </p:cNvSpPr>
          <p:nvPr>
            <p:ph type="pic" sz="quarter" idx="23"/>
          </p:nvPr>
        </p:nvSpPr>
        <p:spPr>
          <a:xfrm>
            <a:off x="489086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5" name="Picture Placeholder 13"/>
          <p:cNvSpPr>
            <a:spLocks noGrp="1"/>
          </p:cNvSpPr>
          <p:nvPr>
            <p:ph type="pic" sz="quarter" idx="24"/>
          </p:nvPr>
        </p:nvSpPr>
        <p:spPr>
          <a:xfrm>
            <a:off x="2984877"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6" name="Picture Placeholder 13"/>
          <p:cNvSpPr>
            <a:spLocks noGrp="1"/>
          </p:cNvSpPr>
          <p:nvPr>
            <p:ph type="pic" sz="quarter" idx="25"/>
          </p:nvPr>
        </p:nvSpPr>
        <p:spPr>
          <a:xfrm>
            <a:off x="102920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417621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Meet the team 3">
    <p:spTree>
      <p:nvGrpSpPr>
        <p:cNvPr id="1" name=""/>
        <p:cNvGrpSpPr/>
        <p:nvPr/>
      </p:nvGrpSpPr>
      <p:grpSpPr>
        <a:xfrm>
          <a:off x="0" y="0"/>
          <a:ext cx="0" cy="0"/>
          <a:chOff x="0" y="0"/>
          <a:chExt cx="0" cy="0"/>
        </a:xfrm>
      </p:grpSpPr>
      <p:sp>
        <p:nvSpPr>
          <p:cNvPr id="8" name="Picture Placeholder 13"/>
          <p:cNvSpPr>
            <a:spLocks noGrp="1"/>
          </p:cNvSpPr>
          <p:nvPr>
            <p:ph type="pic" sz="quarter" idx="22"/>
          </p:nvPr>
        </p:nvSpPr>
        <p:spPr>
          <a:xfrm>
            <a:off x="830314"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9" name="Picture Placeholder 13"/>
          <p:cNvSpPr>
            <a:spLocks noGrp="1"/>
          </p:cNvSpPr>
          <p:nvPr>
            <p:ph type="pic" sz="quarter" idx="23"/>
          </p:nvPr>
        </p:nvSpPr>
        <p:spPr>
          <a:xfrm>
            <a:off x="4781517"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4904860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bout us layout 1">
    <p:spTree>
      <p:nvGrpSpPr>
        <p:cNvPr id="1" name=""/>
        <p:cNvGrpSpPr/>
        <p:nvPr/>
      </p:nvGrpSpPr>
      <p:grpSpPr>
        <a:xfrm>
          <a:off x="0" y="0"/>
          <a:ext cx="0" cy="0"/>
          <a:chOff x="0" y="0"/>
          <a:chExt cx="0" cy="0"/>
        </a:xfrm>
      </p:grpSpPr>
      <p:sp>
        <p:nvSpPr>
          <p:cNvPr id="4" name="Picture Placeholder 13"/>
          <p:cNvSpPr>
            <a:spLocks noGrp="1"/>
          </p:cNvSpPr>
          <p:nvPr>
            <p:ph type="pic" sz="quarter" idx="23"/>
          </p:nvPr>
        </p:nvSpPr>
        <p:spPr>
          <a:xfrm>
            <a:off x="4840695" y="1306120"/>
            <a:ext cx="3441454" cy="3041850"/>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53012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rtf Layout 2">
    <p:spTree>
      <p:nvGrpSpPr>
        <p:cNvPr id="1" name=""/>
        <p:cNvGrpSpPr/>
        <p:nvPr/>
      </p:nvGrpSpPr>
      <p:grpSpPr>
        <a:xfrm>
          <a:off x="0" y="0"/>
          <a:ext cx="0" cy="0"/>
          <a:chOff x="0" y="0"/>
          <a:chExt cx="0" cy="0"/>
        </a:xfrm>
      </p:grpSpPr>
      <p:sp>
        <p:nvSpPr>
          <p:cNvPr id="23" name="Picture Placeholder 13"/>
          <p:cNvSpPr>
            <a:spLocks noGrp="1"/>
          </p:cNvSpPr>
          <p:nvPr>
            <p:ph type="pic" sz="quarter" idx="43"/>
          </p:nvPr>
        </p:nvSpPr>
        <p:spPr>
          <a:xfrm>
            <a:off x="1967850"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7" name="Picture Placeholder 13"/>
          <p:cNvSpPr>
            <a:spLocks noGrp="1"/>
          </p:cNvSpPr>
          <p:nvPr>
            <p:ph type="pic" sz="quarter" idx="44"/>
          </p:nvPr>
        </p:nvSpPr>
        <p:spPr>
          <a:xfrm>
            <a:off x="3105173"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830524"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1967850"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0" name="Picture Placeholder 13"/>
          <p:cNvSpPr>
            <a:spLocks noGrp="1"/>
          </p:cNvSpPr>
          <p:nvPr>
            <p:ph type="pic" sz="quarter" idx="47"/>
          </p:nvPr>
        </p:nvSpPr>
        <p:spPr>
          <a:xfrm>
            <a:off x="3105173"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1" name="Picture Placeholder 13"/>
          <p:cNvSpPr>
            <a:spLocks noGrp="1"/>
          </p:cNvSpPr>
          <p:nvPr>
            <p:ph type="pic" sz="quarter" idx="48"/>
          </p:nvPr>
        </p:nvSpPr>
        <p:spPr>
          <a:xfrm>
            <a:off x="830524"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2" name="Picture Placeholder 13"/>
          <p:cNvSpPr>
            <a:spLocks noGrp="1"/>
          </p:cNvSpPr>
          <p:nvPr>
            <p:ph type="pic" sz="quarter" idx="49"/>
          </p:nvPr>
        </p:nvSpPr>
        <p:spPr>
          <a:xfrm>
            <a:off x="1967850"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3105173"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830524"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486806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77887"/>
            <a:ext cx="6858000" cy="1867524"/>
          </a:xfrm>
          <a:prstGeom prst="rect">
            <a:avLst/>
          </a:prstGeom>
        </p:spPr>
        <p:txBody>
          <a:bodyPr lIns="91433" tIns="45717" rIns="91433" bIns="45717"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817430"/>
            <a:ext cx="6858000" cy="1295097"/>
          </a:xfrm>
          <a:prstGeom prst="rect">
            <a:avLst/>
          </a:prstGeom>
        </p:spPr>
        <p:txBody>
          <a:bodyPr lIns="91433" tIns="45717" rIns="91433" bIns="45717"/>
          <a:lstStyle>
            <a:lvl1pPr marL="0" indent="0" algn="ctr">
              <a:buNone/>
              <a:defRPr sz="1800"/>
            </a:lvl1pPr>
            <a:lvl2pPr marL="342876" indent="0" algn="ctr">
              <a:buNone/>
              <a:defRPr sz="1500"/>
            </a:lvl2pPr>
            <a:lvl3pPr marL="685751" indent="0" algn="ctr">
              <a:buNone/>
              <a:defRPr sz="1300"/>
            </a:lvl3pPr>
            <a:lvl4pPr marL="1028627" indent="0" algn="ctr">
              <a:buNone/>
              <a:defRPr sz="1200"/>
            </a:lvl4pPr>
            <a:lvl5pPr marL="1371502" indent="0" algn="ctr">
              <a:buNone/>
              <a:defRPr sz="1200"/>
            </a:lvl5pPr>
            <a:lvl6pPr marL="1714378" indent="0" algn="ctr">
              <a:buNone/>
              <a:defRPr sz="1200"/>
            </a:lvl6pPr>
            <a:lvl7pPr marL="2057253" indent="0" algn="ctr">
              <a:buNone/>
              <a:defRPr sz="1200"/>
            </a:lvl7pPr>
            <a:lvl8pPr marL="2400129" indent="0" algn="ctr">
              <a:buNone/>
              <a:defRPr sz="1200"/>
            </a:lvl8pPr>
            <a:lvl9pPr marL="2743005"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583A977F-2504-E741-85B4-8F01994E1F25}"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Tree>
    <p:extLst>
      <p:ext uri="{BB962C8B-B14F-4D97-AF65-F5344CB8AC3E}">
        <p14:creationId xmlns:p14="http://schemas.microsoft.com/office/powerpoint/2010/main" val="36780976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314967"/>
            <a:ext cx="3868340"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29842" y="1959409"/>
            <a:ext cx="3868340"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2" y="1314967"/>
            <a:ext cx="3887391"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2" y="1959409"/>
            <a:ext cx="3887391"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4971785"/>
            <a:ext cx="2057400" cy="285592"/>
          </a:xfrm>
          <a:prstGeom prst="rect">
            <a:avLst/>
          </a:prstGeom>
        </p:spPr>
        <p:txBody>
          <a:bodyPr lIns="91433" tIns="45717" rIns="91433" bIns="45717"/>
          <a:lstStyle/>
          <a:p>
            <a:fld id="{E6D2F403-9584-1749-B6AB-5E1C5F94527C}" type="datetimeFigureOut">
              <a:rPr lang="en-US" smtClean="0"/>
              <a:t>7/15/2022</a:t>
            </a:fld>
            <a:endParaRPr lang="en-US" dirty="0"/>
          </a:p>
        </p:txBody>
      </p:sp>
      <p:sp>
        <p:nvSpPr>
          <p:cNvPr id="8" name="Footer Placeholder 7"/>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9" name="Slide Number Placeholder 8"/>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162366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idx="1"/>
          </p:nvPr>
        </p:nvSpPr>
        <p:spPr>
          <a:xfrm>
            <a:off x="628650" y="1427961"/>
            <a:ext cx="78867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12B9A02F-357D-AF42-B110-A7740AFDCA1B}"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48F63A3B-78C7-47BE-AE5E-E10140E04643}"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73388952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337318"/>
            <a:ext cx="7886700" cy="2231342"/>
          </a:xfrm>
          <a:prstGeom prst="rect">
            <a:avLst/>
          </a:prstGeom>
        </p:spPr>
        <p:txBody>
          <a:bodyPr lIns="91433" tIns="45717" rIns="91433" bIns="45717"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589768"/>
            <a:ext cx="7886700" cy="1173411"/>
          </a:xfrm>
          <a:prstGeom prst="rect">
            <a:avLst/>
          </a:prstGeom>
        </p:spPr>
        <p:txBody>
          <a:bodyPr lIns="91433" tIns="45717" rIns="91433" bIns="45717"/>
          <a:lstStyle>
            <a:lvl1pPr marL="0" indent="0">
              <a:buNone/>
              <a:defRPr sz="1800">
                <a:solidFill>
                  <a:schemeClr val="tx1">
                    <a:tint val="75000"/>
                  </a:schemeClr>
                </a:solidFill>
              </a:defRPr>
            </a:lvl1pPr>
            <a:lvl2pPr marL="342876" indent="0">
              <a:buNone/>
              <a:defRPr sz="1500">
                <a:solidFill>
                  <a:schemeClr val="tx1">
                    <a:tint val="75000"/>
                  </a:schemeClr>
                </a:solidFill>
              </a:defRPr>
            </a:lvl2pPr>
            <a:lvl3pPr marL="685751" indent="0">
              <a:buNone/>
              <a:defRPr sz="1300">
                <a:solidFill>
                  <a:schemeClr val="tx1">
                    <a:tint val="75000"/>
                  </a:schemeClr>
                </a:solidFill>
              </a:defRPr>
            </a:lvl3pPr>
            <a:lvl4pPr marL="1028627" indent="0">
              <a:buNone/>
              <a:defRPr sz="1200">
                <a:solidFill>
                  <a:schemeClr val="tx1">
                    <a:tint val="75000"/>
                  </a:schemeClr>
                </a:solidFill>
              </a:defRPr>
            </a:lvl4pPr>
            <a:lvl5pPr marL="1371502" indent="0">
              <a:buNone/>
              <a:defRPr sz="1200">
                <a:solidFill>
                  <a:schemeClr val="tx1">
                    <a:tint val="75000"/>
                  </a:schemeClr>
                </a:solidFill>
              </a:defRPr>
            </a:lvl5pPr>
            <a:lvl6pPr marL="1714378" indent="0">
              <a:buNone/>
              <a:defRPr sz="1200">
                <a:solidFill>
                  <a:schemeClr val="tx1">
                    <a:tint val="75000"/>
                  </a:schemeClr>
                </a:solidFill>
              </a:defRPr>
            </a:lvl6pPr>
            <a:lvl7pPr marL="2057253" indent="0">
              <a:buNone/>
              <a:defRPr sz="1200">
                <a:solidFill>
                  <a:schemeClr val="tx1">
                    <a:tint val="75000"/>
                  </a:schemeClr>
                </a:solidFill>
              </a:defRPr>
            </a:lvl7pPr>
            <a:lvl8pPr marL="2400129" indent="0">
              <a:buNone/>
              <a:defRPr sz="1200">
                <a:solidFill>
                  <a:schemeClr val="tx1">
                    <a:tint val="75000"/>
                  </a:schemeClr>
                </a:solidFill>
              </a:defRPr>
            </a:lvl8pPr>
            <a:lvl9pPr marL="2743005"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ABB9B27-4D02-2940-AED5-BC8F2B3B1507}"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50881802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04CF7878-2C98-7449-BB8F-764A5EA8E558}"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12102240"/>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314967"/>
            <a:ext cx="3868340"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29842" y="1959409"/>
            <a:ext cx="3868340"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2" y="1314967"/>
            <a:ext cx="3887391"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2" y="1959409"/>
            <a:ext cx="3887391"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4971785"/>
            <a:ext cx="2057400" cy="285592"/>
          </a:xfrm>
          <a:prstGeom prst="rect">
            <a:avLst/>
          </a:prstGeom>
        </p:spPr>
        <p:txBody>
          <a:bodyPr lIns="91433" tIns="45717" rIns="91433" bIns="45717"/>
          <a:lstStyle/>
          <a:p>
            <a:fld id="{E6D2F403-9584-1749-B6AB-5E1C5F94527C}" type="datetimeFigureOut">
              <a:rPr lang="en-US" smtClean="0">
                <a:solidFill>
                  <a:prstClr val="black"/>
                </a:solidFill>
              </a:rPr>
              <a:pPr/>
              <a:t>7/15/2022</a:t>
            </a:fld>
            <a:endParaRPr lang="en-US" dirty="0">
              <a:solidFill>
                <a:prstClr val="black"/>
              </a:solidFill>
            </a:endParaRPr>
          </a:p>
        </p:txBody>
      </p:sp>
      <p:sp>
        <p:nvSpPr>
          <p:cNvPr id="8" name="Footer Placeholder 7"/>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9" name="Slide Number Placeholder 8"/>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381733548"/>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4971785"/>
            <a:ext cx="2057400" cy="285592"/>
          </a:xfrm>
          <a:prstGeom prst="rect">
            <a:avLst/>
          </a:prstGeom>
        </p:spPr>
        <p:txBody>
          <a:bodyPr lIns="91433" tIns="45717" rIns="91433" bIns="45717"/>
          <a:lstStyle/>
          <a:p>
            <a:fld id="{A58C0351-EB03-5444-BA93-B7E778374E24}" type="datetimeFigureOut">
              <a:rPr lang="en-US" smtClean="0">
                <a:solidFill>
                  <a:prstClr val="black"/>
                </a:solidFill>
              </a:rPr>
              <a:pPr/>
              <a:t>7/15/2022</a:t>
            </a:fld>
            <a:endParaRPr lang="en-US" dirty="0">
              <a:solidFill>
                <a:prstClr val="black"/>
              </a:solidFill>
            </a:endParaRPr>
          </a:p>
        </p:txBody>
      </p:sp>
      <p:sp>
        <p:nvSpPr>
          <p:cNvPr id="4" name="Footer Placeholder 3"/>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5" name="Slide Number Placeholder 4"/>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5610919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971785"/>
            <a:ext cx="2057400" cy="285592"/>
          </a:xfrm>
          <a:prstGeom prst="rect">
            <a:avLst/>
          </a:prstGeom>
        </p:spPr>
        <p:txBody>
          <a:bodyPr lIns="91433" tIns="45717" rIns="91433" bIns="45717"/>
          <a:lstStyle/>
          <a:p>
            <a:fld id="{A7EADB90-FF7E-5041-AB9F-1BC0957AB829}" type="datetimeFigureOut">
              <a:rPr lang="en-US" smtClean="0">
                <a:solidFill>
                  <a:prstClr val="black"/>
                </a:solidFill>
              </a:rPr>
              <a:pPr/>
              <a:t>7/15/2022</a:t>
            </a:fld>
            <a:endParaRPr lang="en-US" dirty="0">
              <a:solidFill>
                <a:prstClr val="black"/>
              </a:solidFill>
            </a:endParaRPr>
          </a:p>
        </p:txBody>
      </p:sp>
      <p:sp>
        <p:nvSpPr>
          <p:cNvPr id="3" name="Footer Placeholder 2"/>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4" name="Slide Number Placeholder 3"/>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564439671"/>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72341"/>
            <a:ext cx="4629150" cy="3812032"/>
          </a:xfrm>
          <a:prstGeom prst="rect">
            <a:avLst/>
          </a:prstGeom>
        </p:spPr>
        <p:txBody>
          <a:bodyPr lIns="91433" tIns="45717" rIns="91433" bIns="4571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C1EB8CB6-48D8-4E47-B0D3-B56230F429D0}"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78540851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72341"/>
            <a:ext cx="4629150" cy="3812032"/>
          </a:xfrm>
          <a:prstGeom prst="rect">
            <a:avLst/>
          </a:prstGeom>
        </p:spPr>
        <p:txBody>
          <a:bodyPr lIns="91433" tIns="45717" rIns="91433" bIns="45717" anchor="t"/>
          <a:lstStyle>
            <a:lvl1pPr marL="0" indent="0">
              <a:buNone/>
              <a:defRPr sz="2400"/>
            </a:lvl1pPr>
            <a:lvl2pPr marL="342876" indent="0">
              <a:buNone/>
              <a:defRPr sz="2100"/>
            </a:lvl2pPr>
            <a:lvl3pPr marL="685751" indent="0">
              <a:buNone/>
              <a:defRPr sz="1800"/>
            </a:lvl3pPr>
            <a:lvl4pPr marL="1028627" indent="0">
              <a:buNone/>
              <a:defRPr sz="1500"/>
            </a:lvl4pPr>
            <a:lvl5pPr marL="1371502" indent="0">
              <a:buNone/>
              <a:defRPr sz="1500"/>
            </a:lvl5pPr>
            <a:lvl6pPr marL="1714378" indent="0">
              <a:buNone/>
              <a:defRPr sz="1500"/>
            </a:lvl6pPr>
            <a:lvl7pPr marL="2057253" indent="0">
              <a:buNone/>
              <a:defRPr sz="1500"/>
            </a:lvl7pPr>
            <a:lvl8pPr marL="2400129" indent="0">
              <a:buNone/>
              <a:defRPr sz="1500"/>
            </a:lvl8pPr>
            <a:lvl9pPr marL="2743005"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4EF716D3-DCE8-CC45-8106-AE5DFCD073F9}"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91105588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427961"/>
            <a:ext cx="7886700" cy="3403512"/>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E9A7C16-FAF2-2C41-B697-563997C522AD}"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19537193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85592"/>
            <a:ext cx="1971675" cy="4545880"/>
          </a:xfrm>
          <a:prstGeom prst="rect">
            <a:avLst/>
          </a:prstGeom>
        </p:spPr>
        <p:txBody>
          <a:bodyPr vert="eaVert"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285592"/>
            <a:ext cx="5800725" cy="4545880"/>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0A19D9EA-0687-604F-B97A-763B6765DF9F}"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8378711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4971785"/>
            <a:ext cx="2057400" cy="285592"/>
          </a:xfrm>
          <a:prstGeom prst="rect">
            <a:avLst/>
          </a:prstGeom>
        </p:spPr>
        <p:txBody>
          <a:bodyPr lIns="91433" tIns="45717" rIns="91433" bIns="45717"/>
          <a:lstStyle/>
          <a:p>
            <a:fld id="{A58C0351-EB03-5444-BA93-B7E778374E24}" type="datetimeFigureOut">
              <a:rPr lang="en-US" smtClean="0"/>
              <a:t>7/15/2022</a:t>
            </a:fld>
            <a:endParaRPr lang="en-US" dirty="0"/>
          </a:p>
        </p:txBody>
      </p:sp>
      <p:sp>
        <p:nvSpPr>
          <p:cNvPr id="4" name="Footer Placeholder 3"/>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5" name="Slide Number Placeholder 4"/>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3316581"/>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et the team 3">
    <p:spTree>
      <p:nvGrpSpPr>
        <p:cNvPr id="1" name=""/>
        <p:cNvGrpSpPr/>
        <p:nvPr/>
      </p:nvGrpSpPr>
      <p:grpSpPr>
        <a:xfrm>
          <a:off x="0" y="0"/>
          <a:ext cx="0" cy="0"/>
          <a:chOff x="0" y="0"/>
          <a:chExt cx="0" cy="0"/>
        </a:xfrm>
      </p:grpSpPr>
      <p:sp>
        <p:nvSpPr>
          <p:cNvPr id="34" name="Picture Placeholder 13"/>
          <p:cNvSpPr>
            <a:spLocks noGrp="1"/>
          </p:cNvSpPr>
          <p:nvPr>
            <p:ph type="pic" sz="quarter" idx="21"/>
          </p:nvPr>
        </p:nvSpPr>
        <p:spPr>
          <a:xfrm>
            <a:off x="6255685"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5" name="Picture Placeholder 13"/>
          <p:cNvSpPr>
            <a:spLocks noGrp="1"/>
          </p:cNvSpPr>
          <p:nvPr>
            <p:ph type="pic" sz="quarter" idx="22"/>
          </p:nvPr>
        </p:nvSpPr>
        <p:spPr>
          <a:xfrm>
            <a:off x="1588828"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6" name="Picture Placeholder 13"/>
          <p:cNvSpPr>
            <a:spLocks noGrp="1"/>
          </p:cNvSpPr>
          <p:nvPr>
            <p:ph type="pic" sz="quarter" idx="23"/>
          </p:nvPr>
        </p:nvSpPr>
        <p:spPr>
          <a:xfrm>
            <a:off x="3923981"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319128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Meet the team 3">
    <p:spTree>
      <p:nvGrpSpPr>
        <p:cNvPr id="1" name=""/>
        <p:cNvGrpSpPr/>
        <p:nvPr/>
      </p:nvGrpSpPr>
      <p:grpSpPr>
        <a:xfrm>
          <a:off x="0" y="0"/>
          <a:ext cx="0" cy="0"/>
          <a:chOff x="0" y="0"/>
          <a:chExt cx="0" cy="0"/>
        </a:xfrm>
      </p:grpSpPr>
      <p:sp>
        <p:nvSpPr>
          <p:cNvPr id="13" name="Picture Placeholder 13"/>
          <p:cNvSpPr>
            <a:spLocks noGrp="1"/>
          </p:cNvSpPr>
          <p:nvPr>
            <p:ph type="pic" sz="quarter" idx="22"/>
          </p:nvPr>
        </p:nvSpPr>
        <p:spPr>
          <a:xfrm>
            <a:off x="6846535"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4" name="Picture Placeholder 13"/>
          <p:cNvSpPr>
            <a:spLocks noGrp="1"/>
          </p:cNvSpPr>
          <p:nvPr>
            <p:ph type="pic" sz="quarter" idx="23"/>
          </p:nvPr>
        </p:nvSpPr>
        <p:spPr>
          <a:xfrm>
            <a:off x="489086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5" name="Picture Placeholder 13"/>
          <p:cNvSpPr>
            <a:spLocks noGrp="1"/>
          </p:cNvSpPr>
          <p:nvPr>
            <p:ph type="pic" sz="quarter" idx="24"/>
          </p:nvPr>
        </p:nvSpPr>
        <p:spPr>
          <a:xfrm>
            <a:off x="2984877"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6" name="Picture Placeholder 13"/>
          <p:cNvSpPr>
            <a:spLocks noGrp="1"/>
          </p:cNvSpPr>
          <p:nvPr>
            <p:ph type="pic" sz="quarter" idx="25"/>
          </p:nvPr>
        </p:nvSpPr>
        <p:spPr>
          <a:xfrm>
            <a:off x="102920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564684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Meet the team 3">
    <p:spTree>
      <p:nvGrpSpPr>
        <p:cNvPr id="1" name=""/>
        <p:cNvGrpSpPr/>
        <p:nvPr/>
      </p:nvGrpSpPr>
      <p:grpSpPr>
        <a:xfrm>
          <a:off x="0" y="0"/>
          <a:ext cx="0" cy="0"/>
          <a:chOff x="0" y="0"/>
          <a:chExt cx="0" cy="0"/>
        </a:xfrm>
      </p:grpSpPr>
      <p:sp>
        <p:nvSpPr>
          <p:cNvPr id="8" name="Picture Placeholder 13"/>
          <p:cNvSpPr>
            <a:spLocks noGrp="1"/>
          </p:cNvSpPr>
          <p:nvPr>
            <p:ph type="pic" sz="quarter" idx="22"/>
          </p:nvPr>
        </p:nvSpPr>
        <p:spPr>
          <a:xfrm>
            <a:off x="830314"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9" name="Picture Placeholder 13"/>
          <p:cNvSpPr>
            <a:spLocks noGrp="1"/>
          </p:cNvSpPr>
          <p:nvPr>
            <p:ph type="pic" sz="quarter" idx="23"/>
          </p:nvPr>
        </p:nvSpPr>
        <p:spPr>
          <a:xfrm>
            <a:off x="4781517"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177808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bout us layout 1">
    <p:spTree>
      <p:nvGrpSpPr>
        <p:cNvPr id="1" name=""/>
        <p:cNvGrpSpPr/>
        <p:nvPr/>
      </p:nvGrpSpPr>
      <p:grpSpPr>
        <a:xfrm>
          <a:off x="0" y="0"/>
          <a:ext cx="0" cy="0"/>
          <a:chOff x="0" y="0"/>
          <a:chExt cx="0" cy="0"/>
        </a:xfrm>
      </p:grpSpPr>
      <p:sp>
        <p:nvSpPr>
          <p:cNvPr id="4" name="Picture Placeholder 13"/>
          <p:cNvSpPr>
            <a:spLocks noGrp="1"/>
          </p:cNvSpPr>
          <p:nvPr>
            <p:ph type="pic" sz="quarter" idx="23"/>
          </p:nvPr>
        </p:nvSpPr>
        <p:spPr>
          <a:xfrm>
            <a:off x="4840695" y="1306120"/>
            <a:ext cx="3441454" cy="3041850"/>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29823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ortf Layout 2">
    <p:spTree>
      <p:nvGrpSpPr>
        <p:cNvPr id="1" name=""/>
        <p:cNvGrpSpPr/>
        <p:nvPr/>
      </p:nvGrpSpPr>
      <p:grpSpPr>
        <a:xfrm>
          <a:off x="0" y="0"/>
          <a:ext cx="0" cy="0"/>
          <a:chOff x="0" y="0"/>
          <a:chExt cx="0" cy="0"/>
        </a:xfrm>
      </p:grpSpPr>
      <p:sp>
        <p:nvSpPr>
          <p:cNvPr id="23" name="Picture Placeholder 13"/>
          <p:cNvSpPr>
            <a:spLocks noGrp="1"/>
          </p:cNvSpPr>
          <p:nvPr>
            <p:ph type="pic" sz="quarter" idx="43"/>
          </p:nvPr>
        </p:nvSpPr>
        <p:spPr>
          <a:xfrm>
            <a:off x="1967850"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7" name="Picture Placeholder 13"/>
          <p:cNvSpPr>
            <a:spLocks noGrp="1"/>
          </p:cNvSpPr>
          <p:nvPr>
            <p:ph type="pic" sz="quarter" idx="44"/>
          </p:nvPr>
        </p:nvSpPr>
        <p:spPr>
          <a:xfrm>
            <a:off x="3105173"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830524"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1967850"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0" name="Picture Placeholder 13"/>
          <p:cNvSpPr>
            <a:spLocks noGrp="1"/>
          </p:cNvSpPr>
          <p:nvPr>
            <p:ph type="pic" sz="quarter" idx="47"/>
          </p:nvPr>
        </p:nvSpPr>
        <p:spPr>
          <a:xfrm>
            <a:off x="3105173"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1" name="Picture Placeholder 13"/>
          <p:cNvSpPr>
            <a:spLocks noGrp="1"/>
          </p:cNvSpPr>
          <p:nvPr>
            <p:ph type="pic" sz="quarter" idx="48"/>
          </p:nvPr>
        </p:nvSpPr>
        <p:spPr>
          <a:xfrm>
            <a:off x="830524"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2" name="Picture Placeholder 13"/>
          <p:cNvSpPr>
            <a:spLocks noGrp="1"/>
          </p:cNvSpPr>
          <p:nvPr>
            <p:ph type="pic" sz="quarter" idx="49"/>
          </p:nvPr>
        </p:nvSpPr>
        <p:spPr>
          <a:xfrm>
            <a:off x="1967850"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3105173"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830524"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564740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Rectángulo 1"/>
          <p:cNvSpPr/>
          <p:nvPr userDrawn="1"/>
        </p:nvSpPr>
        <p:spPr>
          <a:xfrm>
            <a:off x="366595" y="44151"/>
            <a:ext cx="130068" cy="813805"/>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spTree>
    <p:extLst>
      <p:ext uri="{BB962C8B-B14F-4D97-AF65-F5344CB8AC3E}">
        <p14:creationId xmlns:p14="http://schemas.microsoft.com/office/powerpoint/2010/main" val="355968029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77887"/>
            <a:ext cx="6858000" cy="1867524"/>
          </a:xfrm>
          <a:prstGeom prst="rect">
            <a:avLst/>
          </a:prstGeom>
        </p:spPr>
        <p:txBody>
          <a:bodyPr lIns="91433" tIns="45717" rIns="91433" bIns="45717"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817430"/>
            <a:ext cx="6858000" cy="1295097"/>
          </a:xfrm>
          <a:prstGeom prst="rect">
            <a:avLst/>
          </a:prstGeom>
        </p:spPr>
        <p:txBody>
          <a:bodyPr lIns="91433" tIns="45717" rIns="91433" bIns="45717"/>
          <a:lstStyle>
            <a:lvl1pPr marL="0" indent="0" algn="ctr">
              <a:buNone/>
              <a:defRPr sz="1800"/>
            </a:lvl1pPr>
            <a:lvl2pPr marL="342876" indent="0" algn="ctr">
              <a:buNone/>
              <a:defRPr sz="1500"/>
            </a:lvl2pPr>
            <a:lvl3pPr marL="685751" indent="0" algn="ctr">
              <a:buNone/>
              <a:defRPr sz="1300"/>
            </a:lvl3pPr>
            <a:lvl4pPr marL="1028627" indent="0" algn="ctr">
              <a:buNone/>
              <a:defRPr sz="1200"/>
            </a:lvl4pPr>
            <a:lvl5pPr marL="1371502" indent="0" algn="ctr">
              <a:buNone/>
              <a:defRPr sz="1200"/>
            </a:lvl5pPr>
            <a:lvl6pPr marL="1714378" indent="0" algn="ctr">
              <a:buNone/>
              <a:defRPr sz="1200"/>
            </a:lvl6pPr>
            <a:lvl7pPr marL="2057253" indent="0" algn="ctr">
              <a:buNone/>
              <a:defRPr sz="1200"/>
            </a:lvl7pPr>
            <a:lvl8pPr marL="2400129" indent="0" algn="ctr">
              <a:buNone/>
              <a:defRPr sz="1200"/>
            </a:lvl8pPr>
            <a:lvl9pPr marL="2743005"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583A977F-2504-E741-85B4-8F01994E1F25}"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Tree>
    <p:extLst>
      <p:ext uri="{BB962C8B-B14F-4D97-AF65-F5344CB8AC3E}">
        <p14:creationId xmlns:p14="http://schemas.microsoft.com/office/powerpoint/2010/main" val="196391127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idx="1"/>
          </p:nvPr>
        </p:nvSpPr>
        <p:spPr>
          <a:xfrm>
            <a:off x="628650" y="1427961"/>
            <a:ext cx="78867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12B9A02F-357D-AF42-B110-A7740AFDCA1B}"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48F63A3B-78C7-47BE-AE5E-E10140E04643}"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625399388"/>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337318"/>
            <a:ext cx="7886700" cy="2231342"/>
          </a:xfrm>
          <a:prstGeom prst="rect">
            <a:avLst/>
          </a:prstGeom>
        </p:spPr>
        <p:txBody>
          <a:bodyPr lIns="91433" tIns="45717" rIns="91433" bIns="45717"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589768"/>
            <a:ext cx="7886700" cy="1173411"/>
          </a:xfrm>
          <a:prstGeom prst="rect">
            <a:avLst/>
          </a:prstGeom>
        </p:spPr>
        <p:txBody>
          <a:bodyPr lIns="91433" tIns="45717" rIns="91433" bIns="45717"/>
          <a:lstStyle>
            <a:lvl1pPr marL="0" indent="0">
              <a:buNone/>
              <a:defRPr sz="1800">
                <a:solidFill>
                  <a:schemeClr val="tx1">
                    <a:tint val="75000"/>
                  </a:schemeClr>
                </a:solidFill>
              </a:defRPr>
            </a:lvl1pPr>
            <a:lvl2pPr marL="342876" indent="0">
              <a:buNone/>
              <a:defRPr sz="1500">
                <a:solidFill>
                  <a:schemeClr val="tx1">
                    <a:tint val="75000"/>
                  </a:schemeClr>
                </a:solidFill>
              </a:defRPr>
            </a:lvl2pPr>
            <a:lvl3pPr marL="685751" indent="0">
              <a:buNone/>
              <a:defRPr sz="1300">
                <a:solidFill>
                  <a:schemeClr val="tx1">
                    <a:tint val="75000"/>
                  </a:schemeClr>
                </a:solidFill>
              </a:defRPr>
            </a:lvl3pPr>
            <a:lvl4pPr marL="1028627" indent="0">
              <a:buNone/>
              <a:defRPr sz="1200">
                <a:solidFill>
                  <a:schemeClr val="tx1">
                    <a:tint val="75000"/>
                  </a:schemeClr>
                </a:solidFill>
              </a:defRPr>
            </a:lvl4pPr>
            <a:lvl5pPr marL="1371502" indent="0">
              <a:buNone/>
              <a:defRPr sz="1200">
                <a:solidFill>
                  <a:schemeClr val="tx1">
                    <a:tint val="75000"/>
                  </a:schemeClr>
                </a:solidFill>
              </a:defRPr>
            </a:lvl5pPr>
            <a:lvl6pPr marL="1714378" indent="0">
              <a:buNone/>
              <a:defRPr sz="1200">
                <a:solidFill>
                  <a:schemeClr val="tx1">
                    <a:tint val="75000"/>
                  </a:schemeClr>
                </a:solidFill>
              </a:defRPr>
            </a:lvl6pPr>
            <a:lvl7pPr marL="2057253" indent="0">
              <a:buNone/>
              <a:defRPr sz="1200">
                <a:solidFill>
                  <a:schemeClr val="tx1">
                    <a:tint val="75000"/>
                  </a:schemeClr>
                </a:solidFill>
              </a:defRPr>
            </a:lvl7pPr>
            <a:lvl8pPr marL="2400129" indent="0">
              <a:buNone/>
              <a:defRPr sz="1200">
                <a:solidFill>
                  <a:schemeClr val="tx1">
                    <a:tint val="75000"/>
                  </a:schemeClr>
                </a:solidFill>
              </a:defRPr>
            </a:lvl8pPr>
            <a:lvl9pPr marL="2743005"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ABB9B27-4D02-2940-AED5-BC8F2B3B1507}"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0745049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427961"/>
            <a:ext cx="3886200" cy="3403512"/>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04CF7878-2C98-7449-BB8F-764A5EA8E558}"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0688688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971785"/>
            <a:ext cx="2057400" cy="285592"/>
          </a:xfrm>
          <a:prstGeom prst="rect">
            <a:avLst/>
          </a:prstGeom>
        </p:spPr>
        <p:txBody>
          <a:bodyPr lIns="91433" tIns="45717" rIns="91433" bIns="45717"/>
          <a:lstStyle/>
          <a:p>
            <a:fld id="{A7EADB90-FF7E-5041-AB9F-1BC0957AB829}" type="datetimeFigureOut">
              <a:rPr lang="en-US" smtClean="0"/>
              <a:t>7/15/2022</a:t>
            </a:fld>
            <a:endParaRPr lang="en-US" dirty="0"/>
          </a:p>
        </p:txBody>
      </p:sp>
      <p:sp>
        <p:nvSpPr>
          <p:cNvPr id="3" name="Footer Placeholder 2"/>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4" name="Slide Number Placeholder 3"/>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445164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314967"/>
            <a:ext cx="3868340"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29842" y="1959409"/>
            <a:ext cx="3868340"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2" y="1314967"/>
            <a:ext cx="3887391" cy="644444"/>
          </a:xfrm>
          <a:prstGeom prst="rect">
            <a:avLst/>
          </a:prstGeom>
        </p:spPr>
        <p:txBody>
          <a:bodyPr lIns="91433" tIns="45717" rIns="91433" bIns="45717" anchor="b"/>
          <a:lstStyle>
            <a:lvl1pPr marL="0" indent="0">
              <a:buNone/>
              <a:defRPr sz="1800" b="1"/>
            </a:lvl1pPr>
            <a:lvl2pPr marL="342876" indent="0">
              <a:buNone/>
              <a:defRPr sz="1500" b="1"/>
            </a:lvl2pPr>
            <a:lvl3pPr marL="685751" indent="0">
              <a:buNone/>
              <a:defRPr sz="1300" b="1"/>
            </a:lvl3pPr>
            <a:lvl4pPr marL="1028627" indent="0">
              <a:buNone/>
              <a:defRPr sz="1200" b="1"/>
            </a:lvl4pPr>
            <a:lvl5pPr marL="1371502" indent="0">
              <a:buNone/>
              <a:defRPr sz="1200" b="1"/>
            </a:lvl5pPr>
            <a:lvl6pPr marL="1714378" indent="0">
              <a:buNone/>
              <a:defRPr sz="1200" b="1"/>
            </a:lvl6pPr>
            <a:lvl7pPr marL="2057253" indent="0">
              <a:buNone/>
              <a:defRPr sz="1200" b="1"/>
            </a:lvl7pPr>
            <a:lvl8pPr marL="2400129" indent="0">
              <a:buNone/>
              <a:defRPr sz="1200" b="1"/>
            </a:lvl8pPr>
            <a:lvl9pPr marL="2743005"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2" y="1959409"/>
            <a:ext cx="3887391" cy="2881996"/>
          </a:xfrm>
          <a:prstGeom prst="rect">
            <a:avLst/>
          </a:prstGeom>
        </p:spPr>
        <p:txBody>
          <a:bodyPr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4971785"/>
            <a:ext cx="2057400" cy="285592"/>
          </a:xfrm>
          <a:prstGeom prst="rect">
            <a:avLst/>
          </a:prstGeom>
        </p:spPr>
        <p:txBody>
          <a:bodyPr lIns="91433" tIns="45717" rIns="91433" bIns="45717"/>
          <a:lstStyle/>
          <a:p>
            <a:fld id="{E6D2F403-9584-1749-B6AB-5E1C5F94527C}" type="datetimeFigureOut">
              <a:rPr lang="en-US" smtClean="0">
                <a:solidFill>
                  <a:prstClr val="black"/>
                </a:solidFill>
              </a:rPr>
              <a:pPr/>
              <a:t>7/15/2022</a:t>
            </a:fld>
            <a:endParaRPr lang="en-US" dirty="0">
              <a:solidFill>
                <a:prstClr val="black"/>
              </a:solidFill>
            </a:endParaRPr>
          </a:p>
        </p:txBody>
      </p:sp>
      <p:sp>
        <p:nvSpPr>
          <p:cNvPr id="8" name="Footer Placeholder 7"/>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9" name="Slide Number Placeholder 8"/>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449432515"/>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4971785"/>
            <a:ext cx="2057400" cy="285592"/>
          </a:xfrm>
          <a:prstGeom prst="rect">
            <a:avLst/>
          </a:prstGeom>
        </p:spPr>
        <p:txBody>
          <a:bodyPr lIns="91433" tIns="45717" rIns="91433" bIns="45717"/>
          <a:lstStyle/>
          <a:p>
            <a:fld id="{A58C0351-EB03-5444-BA93-B7E778374E24}" type="datetimeFigureOut">
              <a:rPr lang="en-US" smtClean="0">
                <a:solidFill>
                  <a:prstClr val="black"/>
                </a:solidFill>
              </a:rPr>
              <a:pPr/>
              <a:t>7/15/2022</a:t>
            </a:fld>
            <a:endParaRPr lang="en-US" dirty="0">
              <a:solidFill>
                <a:prstClr val="black"/>
              </a:solidFill>
            </a:endParaRPr>
          </a:p>
        </p:txBody>
      </p:sp>
      <p:sp>
        <p:nvSpPr>
          <p:cNvPr id="4" name="Footer Placeholder 3"/>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5" name="Slide Number Placeholder 4"/>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52132291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971785"/>
            <a:ext cx="2057400" cy="285592"/>
          </a:xfrm>
          <a:prstGeom prst="rect">
            <a:avLst/>
          </a:prstGeom>
        </p:spPr>
        <p:txBody>
          <a:bodyPr lIns="91433" tIns="45717" rIns="91433" bIns="45717"/>
          <a:lstStyle/>
          <a:p>
            <a:fld id="{A7EADB90-FF7E-5041-AB9F-1BC0957AB829}" type="datetimeFigureOut">
              <a:rPr lang="en-US" smtClean="0">
                <a:solidFill>
                  <a:prstClr val="black"/>
                </a:solidFill>
              </a:rPr>
              <a:pPr/>
              <a:t>7/15/2022</a:t>
            </a:fld>
            <a:endParaRPr lang="en-US" dirty="0">
              <a:solidFill>
                <a:prstClr val="black"/>
              </a:solidFill>
            </a:endParaRPr>
          </a:p>
        </p:txBody>
      </p:sp>
      <p:sp>
        <p:nvSpPr>
          <p:cNvPr id="3" name="Footer Placeholder 2"/>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4" name="Slide Number Placeholder 3"/>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627760900"/>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72341"/>
            <a:ext cx="4629150" cy="3812032"/>
          </a:xfrm>
          <a:prstGeom prst="rect">
            <a:avLst/>
          </a:prstGeom>
        </p:spPr>
        <p:txBody>
          <a:bodyPr lIns="91433" tIns="45717" rIns="91433" bIns="4571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C1EB8CB6-48D8-4E47-B0D3-B56230F429D0}"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11398252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72341"/>
            <a:ext cx="4629150" cy="3812032"/>
          </a:xfrm>
          <a:prstGeom prst="rect">
            <a:avLst/>
          </a:prstGeom>
        </p:spPr>
        <p:txBody>
          <a:bodyPr lIns="91433" tIns="45717" rIns="91433" bIns="45717" anchor="t"/>
          <a:lstStyle>
            <a:lvl1pPr marL="0" indent="0">
              <a:buNone/>
              <a:defRPr sz="2400"/>
            </a:lvl1pPr>
            <a:lvl2pPr marL="342876" indent="0">
              <a:buNone/>
              <a:defRPr sz="2100"/>
            </a:lvl2pPr>
            <a:lvl3pPr marL="685751" indent="0">
              <a:buNone/>
              <a:defRPr sz="1800"/>
            </a:lvl3pPr>
            <a:lvl4pPr marL="1028627" indent="0">
              <a:buNone/>
              <a:defRPr sz="1500"/>
            </a:lvl4pPr>
            <a:lvl5pPr marL="1371502" indent="0">
              <a:buNone/>
              <a:defRPr sz="1500"/>
            </a:lvl5pPr>
            <a:lvl6pPr marL="1714378" indent="0">
              <a:buNone/>
              <a:defRPr sz="1500"/>
            </a:lvl6pPr>
            <a:lvl7pPr marL="2057253" indent="0">
              <a:buNone/>
              <a:defRPr sz="1500"/>
            </a:lvl7pPr>
            <a:lvl8pPr marL="2400129" indent="0">
              <a:buNone/>
              <a:defRPr sz="1500"/>
            </a:lvl8pPr>
            <a:lvl9pPr marL="2743005"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4EF716D3-DCE8-CC45-8106-AE5DFCD073F9}" type="datetimeFigureOut">
              <a:rPr lang="en-US" smtClean="0">
                <a:solidFill>
                  <a:prstClr val="black"/>
                </a:solidFill>
              </a:rPr>
              <a:pPr/>
              <a:t>7/15/2022</a:t>
            </a:fld>
            <a:endParaRPr lang="en-US" dirty="0">
              <a:solidFill>
                <a:prstClr val="black"/>
              </a:solidFill>
            </a:endParaRPr>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283293297"/>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85594"/>
            <a:ext cx="7886700" cy="1036823"/>
          </a:xfrm>
          <a:prstGeom prst="rect">
            <a:avLst/>
          </a:prstGeom>
        </p:spPr>
        <p:txBody>
          <a:bodyPr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427961"/>
            <a:ext cx="7886700" cy="3403512"/>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DE9A7C16-FAF2-2C41-B697-563997C522AD}"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3920742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85592"/>
            <a:ext cx="1971675" cy="4545880"/>
          </a:xfrm>
          <a:prstGeom prst="rect">
            <a:avLst/>
          </a:prstGeom>
        </p:spPr>
        <p:txBody>
          <a:bodyPr vert="eaVert" lIns="91433" tIns="45717" rIns="91433" bIns="45717"/>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285592"/>
            <a:ext cx="5800725" cy="4545880"/>
          </a:xfrm>
          <a:prstGeom prst="rect">
            <a:avLst/>
          </a:prstGeom>
        </p:spPr>
        <p:txBody>
          <a:bodyPr vert="eaVert" lIns="91433" tIns="45717" rIns="91433" bIns="45717"/>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4971785"/>
            <a:ext cx="2057400" cy="285592"/>
          </a:xfrm>
          <a:prstGeom prst="rect">
            <a:avLst/>
          </a:prstGeom>
        </p:spPr>
        <p:txBody>
          <a:bodyPr lIns="91433" tIns="45717" rIns="91433" bIns="45717"/>
          <a:lstStyle/>
          <a:p>
            <a:fld id="{0A19D9EA-0687-604F-B97A-763B6765DF9F}" type="datetimeFigureOut">
              <a:rPr lang="en-US" smtClean="0">
                <a:solidFill>
                  <a:prstClr val="black"/>
                </a:solidFill>
              </a:rPr>
              <a:pPr/>
              <a:t>7/15/2022</a:t>
            </a:fld>
            <a:endParaRPr lang="en-US" dirty="0">
              <a:solidFill>
                <a:prstClr val="black"/>
              </a:solidFill>
            </a:endParaRPr>
          </a:p>
        </p:txBody>
      </p:sp>
      <p:sp>
        <p:nvSpPr>
          <p:cNvPr id="5" name="Footer Placeholder 4"/>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solidFill>
                <a:prstClr val="black"/>
              </a:solidFill>
            </a:endParaRPr>
          </a:p>
        </p:txBody>
      </p:sp>
      <p:sp>
        <p:nvSpPr>
          <p:cNvPr id="6" name="Slide Number Placeholder 5"/>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576609963"/>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eet the team 3">
    <p:spTree>
      <p:nvGrpSpPr>
        <p:cNvPr id="1" name=""/>
        <p:cNvGrpSpPr/>
        <p:nvPr/>
      </p:nvGrpSpPr>
      <p:grpSpPr>
        <a:xfrm>
          <a:off x="0" y="0"/>
          <a:ext cx="0" cy="0"/>
          <a:chOff x="0" y="0"/>
          <a:chExt cx="0" cy="0"/>
        </a:xfrm>
      </p:grpSpPr>
      <p:sp>
        <p:nvSpPr>
          <p:cNvPr id="34" name="Picture Placeholder 13"/>
          <p:cNvSpPr>
            <a:spLocks noGrp="1"/>
          </p:cNvSpPr>
          <p:nvPr>
            <p:ph type="pic" sz="quarter" idx="21"/>
          </p:nvPr>
        </p:nvSpPr>
        <p:spPr>
          <a:xfrm>
            <a:off x="6255685"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5" name="Picture Placeholder 13"/>
          <p:cNvSpPr>
            <a:spLocks noGrp="1"/>
          </p:cNvSpPr>
          <p:nvPr>
            <p:ph type="pic" sz="quarter" idx="22"/>
          </p:nvPr>
        </p:nvSpPr>
        <p:spPr>
          <a:xfrm>
            <a:off x="1588828"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36" name="Picture Placeholder 13"/>
          <p:cNvSpPr>
            <a:spLocks noGrp="1"/>
          </p:cNvSpPr>
          <p:nvPr>
            <p:ph type="pic" sz="quarter" idx="23"/>
          </p:nvPr>
        </p:nvSpPr>
        <p:spPr>
          <a:xfrm>
            <a:off x="3923981" y="1664252"/>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000791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Meet the team 3">
    <p:spTree>
      <p:nvGrpSpPr>
        <p:cNvPr id="1" name=""/>
        <p:cNvGrpSpPr/>
        <p:nvPr/>
      </p:nvGrpSpPr>
      <p:grpSpPr>
        <a:xfrm>
          <a:off x="0" y="0"/>
          <a:ext cx="0" cy="0"/>
          <a:chOff x="0" y="0"/>
          <a:chExt cx="0" cy="0"/>
        </a:xfrm>
      </p:grpSpPr>
      <p:sp>
        <p:nvSpPr>
          <p:cNvPr id="13" name="Picture Placeholder 13"/>
          <p:cNvSpPr>
            <a:spLocks noGrp="1"/>
          </p:cNvSpPr>
          <p:nvPr>
            <p:ph type="pic" sz="quarter" idx="22"/>
          </p:nvPr>
        </p:nvSpPr>
        <p:spPr>
          <a:xfrm>
            <a:off x="6846535"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4" name="Picture Placeholder 13"/>
          <p:cNvSpPr>
            <a:spLocks noGrp="1"/>
          </p:cNvSpPr>
          <p:nvPr>
            <p:ph type="pic" sz="quarter" idx="23"/>
          </p:nvPr>
        </p:nvSpPr>
        <p:spPr>
          <a:xfrm>
            <a:off x="489086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5" name="Picture Placeholder 13"/>
          <p:cNvSpPr>
            <a:spLocks noGrp="1"/>
          </p:cNvSpPr>
          <p:nvPr>
            <p:ph type="pic" sz="quarter" idx="24"/>
          </p:nvPr>
        </p:nvSpPr>
        <p:spPr>
          <a:xfrm>
            <a:off x="2984877"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16" name="Picture Placeholder 13"/>
          <p:cNvSpPr>
            <a:spLocks noGrp="1"/>
          </p:cNvSpPr>
          <p:nvPr>
            <p:ph type="pic" sz="quarter" idx="25"/>
          </p:nvPr>
        </p:nvSpPr>
        <p:spPr>
          <a:xfrm>
            <a:off x="1029203" y="1594545"/>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18737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Meet the team 3">
    <p:spTree>
      <p:nvGrpSpPr>
        <p:cNvPr id="1" name=""/>
        <p:cNvGrpSpPr/>
        <p:nvPr/>
      </p:nvGrpSpPr>
      <p:grpSpPr>
        <a:xfrm>
          <a:off x="0" y="0"/>
          <a:ext cx="0" cy="0"/>
          <a:chOff x="0" y="0"/>
          <a:chExt cx="0" cy="0"/>
        </a:xfrm>
      </p:grpSpPr>
      <p:sp>
        <p:nvSpPr>
          <p:cNvPr id="8" name="Picture Placeholder 13"/>
          <p:cNvSpPr>
            <a:spLocks noGrp="1"/>
          </p:cNvSpPr>
          <p:nvPr>
            <p:ph type="pic" sz="quarter" idx="22"/>
          </p:nvPr>
        </p:nvSpPr>
        <p:spPr>
          <a:xfrm>
            <a:off x="830314"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
        <p:nvSpPr>
          <p:cNvPr id="9" name="Picture Placeholder 13"/>
          <p:cNvSpPr>
            <a:spLocks noGrp="1"/>
          </p:cNvSpPr>
          <p:nvPr>
            <p:ph type="pic" sz="quarter" idx="23"/>
          </p:nvPr>
        </p:nvSpPr>
        <p:spPr>
          <a:xfrm>
            <a:off x="4781517" y="1524836"/>
            <a:ext cx="1298420" cy="1466813"/>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88131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72341"/>
            <a:ext cx="4629150" cy="3812032"/>
          </a:xfrm>
          <a:prstGeom prst="rect">
            <a:avLst/>
          </a:prstGeom>
        </p:spPr>
        <p:txBody>
          <a:bodyPr lIns="91433" tIns="45717" rIns="91433" bIns="4571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C1EB8CB6-48D8-4E47-B0D3-B56230F429D0}" type="datetimeFigureOut">
              <a:rPr lang="en-US" smtClean="0"/>
              <a:t>7/15/2022</a:t>
            </a:fld>
            <a:endParaRPr lang="en-US" dirty="0"/>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1083543"/>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bout us layout 1">
    <p:spTree>
      <p:nvGrpSpPr>
        <p:cNvPr id="1" name=""/>
        <p:cNvGrpSpPr/>
        <p:nvPr/>
      </p:nvGrpSpPr>
      <p:grpSpPr>
        <a:xfrm>
          <a:off x="0" y="0"/>
          <a:ext cx="0" cy="0"/>
          <a:chOff x="0" y="0"/>
          <a:chExt cx="0" cy="0"/>
        </a:xfrm>
      </p:grpSpPr>
      <p:sp>
        <p:nvSpPr>
          <p:cNvPr id="4" name="Picture Placeholder 13"/>
          <p:cNvSpPr>
            <a:spLocks noGrp="1"/>
          </p:cNvSpPr>
          <p:nvPr>
            <p:ph type="pic" sz="quarter" idx="23"/>
          </p:nvPr>
        </p:nvSpPr>
        <p:spPr>
          <a:xfrm>
            <a:off x="4840695" y="1306120"/>
            <a:ext cx="3441454" cy="3041850"/>
          </a:xfrm>
          <a:prstGeom prst="rect">
            <a:avLst/>
          </a:prstGeom>
          <a:effectLst/>
        </p:spPr>
        <p:txBody>
          <a:bodyPr lIns="91433" tIns="45717" rIns="91433" bIns="45717">
            <a:normAutofit/>
          </a:bodyPr>
          <a:lstStyle>
            <a:lvl1pPr marL="0" indent="0">
              <a:buNone/>
              <a:defRPr sz="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1327910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ortf Layout 2">
    <p:spTree>
      <p:nvGrpSpPr>
        <p:cNvPr id="1" name=""/>
        <p:cNvGrpSpPr/>
        <p:nvPr/>
      </p:nvGrpSpPr>
      <p:grpSpPr>
        <a:xfrm>
          <a:off x="0" y="0"/>
          <a:ext cx="0" cy="0"/>
          <a:chOff x="0" y="0"/>
          <a:chExt cx="0" cy="0"/>
        </a:xfrm>
      </p:grpSpPr>
      <p:sp>
        <p:nvSpPr>
          <p:cNvPr id="23" name="Picture Placeholder 13"/>
          <p:cNvSpPr>
            <a:spLocks noGrp="1"/>
          </p:cNvSpPr>
          <p:nvPr>
            <p:ph type="pic" sz="quarter" idx="43"/>
          </p:nvPr>
        </p:nvSpPr>
        <p:spPr>
          <a:xfrm>
            <a:off x="1967850"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7" name="Picture Placeholder 13"/>
          <p:cNvSpPr>
            <a:spLocks noGrp="1"/>
          </p:cNvSpPr>
          <p:nvPr>
            <p:ph type="pic" sz="quarter" idx="44"/>
          </p:nvPr>
        </p:nvSpPr>
        <p:spPr>
          <a:xfrm>
            <a:off x="3105173"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830524" y="23961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1967850"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0" name="Picture Placeholder 13"/>
          <p:cNvSpPr>
            <a:spLocks noGrp="1"/>
          </p:cNvSpPr>
          <p:nvPr>
            <p:ph type="pic" sz="quarter" idx="47"/>
          </p:nvPr>
        </p:nvSpPr>
        <p:spPr>
          <a:xfrm>
            <a:off x="3105173"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1" name="Picture Placeholder 13"/>
          <p:cNvSpPr>
            <a:spLocks noGrp="1"/>
          </p:cNvSpPr>
          <p:nvPr>
            <p:ph type="pic" sz="quarter" idx="48"/>
          </p:nvPr>
        </p:nvSpPr>
        <p:spPr>
          <a:xfrm>
            <a:off x="830524" y="3482780"/>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2" name="Picture Placeholder 13"/>
          <p:cNvSpPr>
            <a:spLocks noGrp="1"/>
          </p:cNvSpPr>
          <p:nvPr>
            <p:ph type="pic" sz="quarter" idx="49"/>
          </p:nvPr>
        </p:nvSpPr>
        <p:spPr>
          <a:xfrm>
            <a:off x="1967850"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3105173"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830524" y="1309575"/>
            <a:ext cx="1137325" cy="1086601"/>
          </a:xfrm>
          <a:prstGeom prst="rect">
            <a:avLst/>
          </a:prstGeom>
          <a:effectLst/>
        </p:spPr>
        <p:txBody>
          <a:bodyPr lIns="91433" tIns="45717" rIns="91433" bIns="45717">
            <a:normAutofit/>
          </a:bodyPr>
          <a:lstStyle>
            <a:lvl1pPr marL="0" indent="0">
              <a:buNone/>
              <a:defRPr sz="7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6950113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Rectángulo 1"/>
          <p:cNvSpPr/>
          <p:nvPr userDrawn="1"/>
        </p:nvSpPr>
        <p:spPr>
          <a:xfrm>
            <a:off x="366595" y="44151"/>
            <a:ext cx="130068" cy="813805"/>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spTree>
    <p:extLst>
      <p:ext uri="{BB962C8B-B14F-4D97-AF65-F5344CB8AC3E}">
        <p14:creationId xmlns:p14="http://schemas.microsoft.com/office/powerpoint/2010/main" val="26057844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57612"/>
            <a:ext cx="2949178" cy="1251639"/>
          </a:xfrm>
          <a:prstGeom prst="rect">
            <a:avLst/>
          </a:prstGeom>
        </p:spPr>
        <p:txBody>
          <a:bodyPr lIns="91433" tIns="45717" rIns="91433" bIns="45717"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72341"/>
            <a:ext cx="4629150" cy="3812032"/>
          </a:xfrm>
          <a:prstGeom prst="rect">
            <a:avLst/>
          </a:prstGeom>
        </p:spPr>
        <p:txBody>
          <a:bodyPr lIns="91433" tIns="45717" rIns="91433" bIns="45717" anchor="t"/>
          <a:lstStyle>
            <a:lvl1pPr marL="0" indent="0">
              <a:buNone/>
              <a:defRPr sz="2400"/>
            </a:lvl1pPr>
            <a:lvl2pPr marL="342876" indent="0">
              <a:buNone/>
              <a:defRPr sz="2100"/>
            </a:lvl2pPr>
            <a:lvl3pPr marL="685751" indent="0">
              <a:buNone/>
              <a:defRPr sz="1800"/>
            </a:lvl3pPr>
            <a:lvl4pPr marL="1028627" indent="0">
              <a:buNone/>
              <a:defRPr sz="1500"/>
            </a:lvl4pPr>
            <a:lvl5pPr marL="1371502" indent="0">
              <a:buNone/>
              <a:defRPr sz="1500"/>
            </a:lvl5pPr>
            <a:lvl6pPr marL="1714378" indent="0">
              <a:buNone/>
              <a:defRPr sz="1500"/>
            </a:lvl6pPr>
            <a:lvl7pPr marL="2057253" indent="0">
              <a:buNone/>
              <a:defRPr sz="1500"/>
            </a:lvl7pPr>
            <a:lvl8pPr marL="2400129" indent="0">
              <a:buNone/>
              <a:defRPr sz="1500"/>
            </a:lvl8pPr>
            <a:lvl9pPr marL="2743005"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1609249"/>
            <a:ext cx="2949178" cy="2981333"/>
          </a:xfrm>
          <a:prstGeom prst="rect">
            <a:avLst/>
          </a:prstGeom>
        </p:spPr>
        <p:txBody>
          <a:bodyPr lIns="91433" tIns="45717" rIns="91433" bIns="45717"/>
          <a:lstStyle>
            <a:lvl1pPr marL="0" indent="0">
              <a:buNone/>
              <a:defRPr sz="1200"/>
            </a:lvl1pPr>
            <a:lvl2pPr marL="342876" indent="0">
              <a:buNone/>
              <a:defRPr sz="1100"/>
            </a:lvl2pPr>
            <a:lvl3pPr marL="685751" indent="0">
              <a:buNone/>
              <a:defRPr sz="900"/>
            </a:lvl3pPr>
            <a:lvl4pPr marL="1028627" indent="0">
              <a:buNone/>
              <a:defRPr sz="700"/>
            </a:lvl4pPr>
            <a:lvl5pPr marL="1371502" indent="0">
              <a:buNone/>
              <a:defRPr sz="700"/>
            </a:lvl5pPr>
            <a:lvl6pPr marL="1714378" indent="0">
              <a:buNone/>
              <a:defRPr sz="700"/>
            </a:lvl6pPr>
            <a:lvl7pPr marL="2057253" indent="0">
              <a:buNone/>
              <a:defRPr sz="700"/>
            </a:lvl7pPr>
            <a:lvl8pPr marL="2400129" indent="0">
              <a:buNone/>
              <a:defRPr sz="700"/>
            </a:lvl8pPr>
            <a:lvl9pPr marL="2743005" indent="0">
              <a:buNone/>
              <a:defRPr sz="700"/>
            </a:lvl9pPr>
          </a:lstStyle>
          <a:p>
            <a:pPr lvl="0"/>
            <a:r>
              <a:rPr lang="es-ES"/>
              <a:t>Editar el estilo de texto del patrón</a:t>
            </a:r>
          </a:p>
        </p:txBody>
      </p:sp>
      <p:sp>
        <p:nvSpPr>
          <p:cNvPr id="5" name="Date Placeholder 4"/>
          <p:cNvSpPr>
            <a:spLocks noGrp="1"/>
          </p:cNvSpPr>
          <p:nvPr>
            <p:ph type="dt" sz="half" idx="10"/>
          </p:nvPr>
        </p:nvSpPr>
        <p:spPr>
          <a:xfrm>
            <a:off x="628650" y="4971785"/>
            <a:ext cx="2057400" cy="285592"/>
          </a:xfrm>
          <a:prstGeom prst="rect">
            <a:avLst/>
          </a:prstGeom>
        </p:spPr>
        <p:txBody>
          <a:bodyPr lIns="91433" tIns="45717" rIns="91433" bIns="45717"/>
          <a:lstStyle/>
          <a:p>
            <a:fld id="{4EF716D3-DCE8-CC45-8106-AE5DFCD073F9}" type="datetimeFigureOut">
              <a:rPr lang="en-US" smtClean="0"/>
              <a:t>7/15/2022</a:t>
            </a:fld>
            <a:endParaRPr lang="en-US" dirty="0"/>
          </a:p>
        </p:txBody>
      </p:sp>
      <p:sp>
        <p:nvSpPr>
          <p:cNvPr id="6" name="Footer Placeholder 5"/>
          <p:cNvSpPr>
            <a:spLocks noGrp="1"/>
          </p:cNvSpPr>
          <p:nvPr>
            <p:ph type="ftr" sz="quarter" idx="11"/>
          </p:nvPr>
        </p:nvSpPr>
        <p:spPr>
          <a:xfrm>
            <a:off x="3028950" y="4971785"/>
            <a:ext cx="3086100" cy="285592"/>
          </a:xfrm>
          <a:prstGeom prst="rect">
            <a:avLst/>
          </a:prstGeom>
        </p:spPr>
        <p:txBody>
          <a:bodyPr lIns="91433" tIns="45717" rIns="91433" bIns="45717"/>
          <a:lstStyle/>
          <a:p>
            <a:endParaRPr lang="en-US" dirty="0"/>
          </a:p>
        </p:txBody>
      </p:sp>
      <p:sp>
        <p:nvSpPr>
          <p:cNvPr id="7" name="Slide Number Placeholder 6"/>
          <p:cNvSpPr>
            <a:spLocks noGrp="1"/>
          </p:cNvSpPr>
          <p:nvPr>
            <p:ph type="sldNum" sz="quarter" idx="12"/>
          </p:nvPr>
        </p:nvSpPr>
        <p:spPr>
          <a:xfrm>
            <a:off x="6457950" y="4971785"/>
            <a:ext cx="2057400" cy="285592"/>
          </a:xfrm>
          <a:prstGeom prst="rect">
            <a:avLst/>
          </a:prstGeom>
        </p:spPr>
        <p:txBody>
          <a:bodyPr lIns="91433" tIns="45717" rIns="91433" bIns="45717"/>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63123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1.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ángulo 13"/>
          <p:cNvSpPr/>
          <p:nvPr/>
        </p:nvSpPr>
        <p:spPr>
          <a:xfrm>
            <a:off x="366595" y="44150"/>
            <a:ext cx="130068" cy="681398"/>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cxnSp>
        <p:nvCxnSpPr>
          <p:cNvPr id="16" name="Conector recto 15"/>
          <p:cNvCxnSpPr/>
          <p:nvPr/>
        </p:nvCxnSpPr>
        <p:spPr>
          <a:xfrm>
            <a:off x="628650" y="725547"/>
            <a:ext cx="5080000" cy="0"/>
          </a:xfrm>
          <a:prstGeom prst="line">
            <a:avLst/>
          </a:prstGeom>
          <a:ln>
            <a:solidFill>
              <a:srgbClr val="85A61A"/>
            </a:solidFill>
          </a:ln>
        </p:spPr>
        <p:style>
          <a:lnRef idx="1">
            <a:schemeClr val="accent1"/>
          </a:lnRef>
          <a:fillRef idx="0">
            <a:schemeClr val="accent1"/>
          </a:fillRef>
          <a:effectRef idx="0">
            <a:schemeClr val="accent1"/>
          </a:effectRef>
          <a:fontRef idx="minor">
            <a:schemeClr val="tx1"/>
          </a:fontRef>
        </p:style>
      </p:cxnSp>
      <p:sp>
        <p:nvSpPr>
          <p:cNvPr id="18" name="Lágrima 17"/>
          <p:cNvSpPr/>
          <p:nvPr/>
        </p:nvSpPr>
        <p:spPr>
          <a:xfrm rot="10800000">
            <a:off x="5626647" y="554556"/>
            <a:ext cx="164009" cy="170992"/>
          </a:xfrm>
          <a:prstGeom prst="teardrop">
            <a:avLst/>
          </a:prstGeom>
          <a:solidFill>
            <a:srgbClr val="85A61A"/>
          </a:solidFill>
          <a:ln>
            <a:solidFill>
              <a:srgbClr val="85A61A"/>
            </a:solidFill>
          </a:ln>
        </p:spPr>
        <p:style>
          <a:lnRef idx="2">
            <a:schemeClr val="accent6"/>
          </a:lnRef>
          <a:fillRef idx="1">
            <a:schemeClr val="lt1"/>
          </a:fillRef>
          <a:effectRef idx="0">
            <a:schemeClr val="accent6"/>
          </a:effectRef>
          <a:fontRef idx="minor">
            <a:schemeClr val="dk1"/>
          </a:fontRef>
        </p:style>
        <p:txBody>
          <a:bodyPr lIns="91433" tIns="45717" rIns="91433" bIns="45717" rtlCol="0" anchor="ctr"/>
          <a:lstStyle/>
          <a:p>
            <a:pPr algn="ctr"/>
            <a:endParaRPr lang="es-CO" dirty="0"/>
          </a:p>
        </p:txBody>
      </p:sp>
      <p:pic>
        <p:nvPicPr>
          <p:cNvPr id="20" name="Picture 2" descr="Unidad de Gestion Pensional y Parafiscales"/>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6871064" y="0"/>
            <a:ext cx="2272937" cy="104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20897"/>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327" r:id="rId18"/>
  </p:sldLayoutIdLst>
  <p:txStyles>
    <p:titleStyle>
      <a:lvl1pPr algn="l" defTabSz="68575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4" indent="-171438" algn="l" defTabSz="68575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9" indent="-171438" algn="l" defTabSz="68575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5"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940"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816"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91"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67"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443"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751" rtl="0" eaLnBrk="1" latinLnBrk="0" hangingPunct="1">
        <a:defRPr sz="1300" kern="1200">
          <a:solidFill>
            <a:schemeClr val="tx1"/>
          </a:solidFill>
          <a:latin typeface="+mn-lt"/>
          <a:ea typeface="+mn-ea"/>
          <a:cs typeface="+mn-cs"/>
        </a:defRPr>
      </a:lvl1pPr>
      <a:lvl2pPr marL="342876" algn="l" defTabSz="685751" rtl="0" eaLnBrk="1" latinLnBrk="0" hangingPunct="1">
        <a:defRPr sz="1300" kern="1200">
          <a:solidFill>
            <a:schemeClr val="tx1"/>
          </a:solidFill>
          <a:latin typeface="+mn-lt"/>
          <a:ea typeface="+mn-ea"/>
          <a:cs typeface="+mn-cs"/>
        </a:defRPr>
      </a:lvl2pPr>
      <a:lvl3pPr marL="685751" algn="l" defTabSz="685751" rtl="0" eaLnBrk="1" latinLnBrk="0" hangingPunct="1">
        <a:defRPr sz="1300" kern="1200">
          <a:solidFill>
            <a:schemeClr val="tx1"/>
          </a:solidFill>
          <a:latin typeface="+mn-lt"/>
          <a:ea typeface="+mn-ea"/>
          <a:cs typeface="+mn-cs"/>
        </a:defRPr>
      </a:lvl3pPr>
      <a:lvl4pPr marL="1028627" algn="l" defTabSz="685751" rtl="0" eaLnBrk="1" latinLnBrk="0" hangingPunct="1">
        <a:defRPr sz="1300" kern="1200">
          <a:solidFill>
            <a:schemeClr val="tx1"/>
          </a:solidFill>
          <a:latin typeface="+mn-lt"/>
          <a:ea typeface="+mn-ea"/>
          <a:cs typeface="+mn-cs"/>
        </a:defRPr>
      </a:lvl4pPr>
      <a:lvl5pPr marL="1371502" algn="l" defTabSz="685751" rtl="0" eaLnBrk="1" latinLnBrk="0" hangingPunct="1">
        <a:defRPr sz="1300" kern="1200">
          <a:solidFill>
            <a:schemeClr val="tx1"/>
          </a:solidFill>
          <a:latin typeface="+mn-lt"/>
          <a:ea typeface="+mn-ea"/>
          <a:cs typeface="+mn-cs"/>
        </a:defRPr>
      </a:lvl5pPr>
      <a:lvl6pPr marL="1714378" algn="l" defTabSz="685751" rtl="0" eaLnBrk="1" latinLnBrk="0" hangingPunct="1">
        <a:defRPr sz="1300" kern="1200">
          <a:solidFill>
            <a:schemeClr val="tx1"/>
          </a:solidFill>
          <a:latin typeface="+mn-lt"/>
          <a:ea typeface="+mn-ea"/>
          <a:cs typeface="+mn-cs"/>
        </a:defRPr>
      </a:lvl6pPr>
      <a:lvl7pPr marL="2057253" algn="l" defTabSz="685751" rtl="0" eaLnBrk="1" latinLnBrk="0" hangingPunct="1">
        <a:defRPr sz="1300" kern="1200">
          <a:solidFill>
            <a:schemeClr val="tx1"/>
          </a:solidFill>
          <a:latin typeface="+mn-lt"/>
          <a:ea typeface="+mn-ea"/>
          <a:cs typeface="+mn-cs"/>
        </a:defRPr>
      </a:lvl7pPr>
      <a:lvl8pPr marL="2400129" algn="l" defTabSz="685751" rtl="0" eaLnBrk="1" latinLnBrk="0" hangingPunct="1">
        <a:defRPr sz="1300" kern="1200">
          <a:solidFill>
            <a:schemeClr val="tx1"/>
          </a:solidFill>
          <a:latin typeface="+mn-lt"/>
          <a:ea typeface="+mn-ea"/>
          <a:cs typeface="+mn-cs"/>
        </a:defRPr>
      </a:lvl8pPr>
      <a:lvl9pPr marL="2743005" algn="l" defTabSz="685751"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13"/>
          <p:cNvSpPr/>
          <p:nvPr/>
        </p:nvSpPr>
        <p:spPr>
          <a:xfrm>
            <a:off x="366595" y="44150"/>
            <a:ext cx="130068" cy="681398"/>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defTabSz="914400"/>
            <a:endParaRPr lang="es-CO" sz="1800" dirty="0">
              <a:solidFill>
                <a:srgbClr val="829F26"/>
              </a:solidFill>
            </a:endParaRPr>
          </a:p>
        </p:txBody>
      </p:sp>
      <p:cxnSp>
        <p:nvCxnSpPr>
          <p:cNvPr id="8" name="Conector recto 15"/>
          <p:cNvCxnSpPr/>
          <p:nvPr/>
        </p:nvCxnSpPr>
        <p:spPr>
          <a:xfrm>
            <a:off x="628650" y="725547"/>
            <a:ext cx="5080000" cy="0"/>
          </a:xfrm>
          <a:prstGeom prst="line">
            <a:avLst/>
          </a:prstGeom>
          <a:ln>
            <a:solidFill>
              <a:srgbClr val="85A61A"/>
            </a:solidFill>
          </a:ln>
        </p:spPr>
        <p:style>
          <a:lnRef idx="1">
            <a:schemeClr val="accent1"/>
          </a:lnRef>
          <a:fillRef idx="0">
            <a:schemeClr val="accent1"/>
          </a:fillRef>
          <a:effectRef idx="0">
            <a:schemeClr val="accent1"/>
          </a:effectRef>
          <a:fontRef idx="minor">
            <a:schemeClr val="tx1"/>
          </a:fontRef>
        </p:style>
      </p:cxnSp>
      <p:sp>
        <p:nvSpPr>
          <p:cNvPr id="9" name="Lágrima 17"/>
          <p:cNvSpPr/>
          <p:nvPr/>
        </p:nvSpPr>
        <p:spPr>
          <a:xfrm rot="10800000">
            <a:off x="5626647" y="554556"/>
            <a:ext cx="164009" cy="170992"/>
          </a:xfrm>
          <a:prstGeom prst="teardrop">
            <a:avLst/>
          </a:prstGeom>
          <a:solidFill>
            <a:srgbClr val="85A61A"/>
          </a:solidFill>
          <a:ln>
            <a:solidFill>
              <a:srgbClr val="85A61A"/>
            </a:solidFill>
          </a:ln>
        </p:spPr>
        <p:style>
          <a:lnRef idx="2">
            <a:schemeClr val="accent6"/>
          </a:lnRef>
          <a:fillRef idx="1">
            <a:schemeClr val="lt1"/>
          </a:fillRef>
          <a:effectRef idx="0">
            <a:schemeClr val="accent6"/>
          </a:effectRef>
          <a:fontRef idx="minor">
            <a:schemeClr val="dk1"/>
          </a:fontRef>
        </p:style>
        <p:txBody>
          <a:bodyPr lIns="91433" tIns="45717" rIns="91433" bIns="45717" rtlCol="0" anchor="ctr"/>
          <a:lstStyle/>
          <a:p>
            <a:pPr algn="ctr" defTabSz="914400"/>
            <a:endParaRPr lang="es-CO" sz="1800" dirty="0">
              <a:solidFill>
                <a:prstClr val="black"/>
              </a:solidFill>
            </a:endParaRPr>
          </a:p>
        </p:txBody>
      </p:sp>
      <p:pic>
        <p:nvPicPr>
          <p:cNvPr id="10" name="Picture 2" descr="Unidad de Gestion Pensional y Parafiscales"/>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871064" y="0"/>
            <a:ext cx="2272937" cy="104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70402"/>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328" r:id="rId12"/>
    <p:sldLayoutId id="2147484329" r:id="rId13"/>
    <p:sldLayoutId id="214748433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ángulo 13"/>
          <p:cNvSpPr/>
          <p:nvPr/>
        </p:nvSpPr>
        <p:spPr>
          <a:xfrm>
            <a:off x="366595" y="44150"/>
            <a:ext cx="130068" cy="681398"/>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cxnSp>
        <p:nvCxnSpPr>
          <p:cNvPr id="16" name="Conector recto 15"/>
          <p:cNvCxnSpPr/>
          <p:nvPr/>
        </p:nvCxnSpPr>
        <p:spPr>
          <a:xfrm>
            <a:off x="628650" y="725547"/>
            <a:ext cx="5080000" cy="0"/>
          </a:xfrm>
          <a:prstGeom prst="line">
            <a:avLst/>
          </a:prstGeom>
          <a:ln>
            <a:solidFill>
              <a:srgbClr val="85A61A"/>
            </a:solidFill>
          </a:ln>
        </p:spPr>
        <p:style>
          <a:lnRef idx="1">
            <a:schemeClr val="accent1"/>
          </a:lnRef>
          <a:fillRef idx="0">
            <a:schemeClr val="accent1"/>
          </a:fillRef>
          <a:effectRef idx="0">
            <a:schemeClr val="accent1"/>
          </a:effectRef>
          <a:fontRef idx="minor">
            <a:schemeClr val="tx1"/>
          </a:fontRef>
        </p:style>
      </p:cxnSp>
      <p:sp>
        <p:nvSpPr>
          <p:cNvPr id="18" name="Lágrima 17"/>
          <p:cNvSpPr/>
          <p:nvPr/>
        </p:nvSpPr>
        <p:spPr>
          <a:xfrm rot="10800000">
            <a:off x="5626647" y="554556"/>
            <a:ext cx="164009" cy="170992"/>
          </a:xfrm>
          <a:prstGeom prst="teardrop">
            <a:avLst/>
          </a:prstGeom>
          <a:solidFill>
            <a:srgbClr val="85A61A"/>
          </a:solidFill>
          <a:ln>
            <a:solidFill>
              <a:srgbClr val="85A61A"/>
            </a:solidFill>
          </a:ln>
        </p:spPr>
        <p:style>
          <a:lnRef idx="2">
            <a:schemeClr val="accent6"/>
          </a:lnRef>
          <a:fillRef idx="1">
            <a:schemeClr val="lt1"/>
          </a:fillRef>
          <a:effectRef idx="0">
            <a:schemeClr val="accent6"/>
          </a:effectRef>
          <a:fontRef idx="minor">
            <a:schemeClr val="dk1"/>
          </a:fontRef>
        </p:style>
        <p:txBody>
          <a:bodyPr lIns="91433" tIns="45717" rIns="91433" bIns="45717" rtlCol="0" anchor="ctr"/>
          <a:lstStyle/>
          <a:p>
            <a:pPr algn="ctr"/>
            <a:endParaRPr lang="es-CO" dirty="0">
              <a:solidFill>
                <a:prstClr val="black"/>
              </a:solidFill>
            </a:endParaRPr>
          </a:p>
        </p:txBody>
      </p:sp>
      <p:pic>
        <p:nvPicPr>
          <p:cNvPr id="20" name="Picture 2" descr="Unidad de Gestion Pensional y Parafiscales"/>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871064" y="0"/>
            <a:ext cx="2272937" cy="104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8329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Lst>
  <p:txStyles>
    <p:titleStyle>
      <a:lvl1pPr algn="l" defTabSz="68575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4" indent="-171438" algn="l" defTabSz="68575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9" indent="-171438" algn="l" defTabSz="68575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5"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940"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816"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91"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67"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443"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751" rtl="0" eaLnBrk="1" latinLnBrk="0" hangingPunct="1">
        <a:defRPr sz="1300" kern="1200">
          <a:solidFill>
            <a:schemeClr val="tx1"/>
          </a:solidFill>
          <a:latin typeface="+mn-lt"/>
          <a:ea typeface="+mn-ea"/>
          <a:cs typeface="+mn-cs"/>
        </a:defRPr>
      </a:lvl1pPr>
      <a:lvl2pPr marL="342876" algn="l" defTabSz="685751" rtl="0" eaLnBrk="1" latinLnBrk="0" hangingPunct="1">
        <a:defRPr sz="1300" kern="1200">
          <a:solidFill>
            <a:schemeClr val="tx1"/>
          </a:solidFill>
          <a:latin typeface="+mn-lt"/>
          <a:ea typeface="+mn-ea"/>
          <a:cs typeface="+mn-cs"/>
        </a:defRPr>
      </a:lvl2pPr>
      <a:lvl3pPr marL="685751" algn="l" defTabSz="685751" rtl="0" eaLnBrk="1" latinLnBrk="0" hangingPunct="1">
        <a:defRPr sz="1300" kern="1200">
          <a:solidFill>
            <a:schemeClr val="tx1"/>
          </a:solidFill>
          <a:latin typeface="+mn-lt"/>
          <a:ea typeface="+mn-ea"/>
          <a:cs typeface="+mn-cs"/>
        </a:defRPr>
      </a:lvl3pPr>
      <a:lvl4pPr marL="1028627" algn="l" defTabSz="685751" rtl="0" eaLnBrk="1" latinLnBrk="0" hangingPunct="1">
        <a:defRPr sz="1300" kern="1200">
          <a:solidFill>
            <a:schemeClr val="tx1"/>
          </a:solidFill>
          <a:latin typeface="+mn-lt"/>
          <a:ea typeface="+mn-ea"/>
          <a:cs typeface="+mn-cs"/>
        </a:defRPr>
      </a:lvl4pPr>
      <a:lvl5pPr marL="1371502" algn="l" defTabSz="685751" rtl="0" eaLnBrk="1" latinLnBrk="0" hangingPunct="1">
        <a:defRPr sz="1300" kern="1200">
          <a:solidFill>
            <a:schemeClr val="tx1"/>
          </a:solidFill>
          <a:latin typeface="+mn-lt"/>
          <a:ea typeface="+mn-ea"/>
          <a:cs typeface="+mn-cs"/>
        </a:defRPr>
      </a:lvl5pPr>
      <a:lvl6pPr marL="1714378" algn="l" defTabSz="685751" rtl="0" eaLnBrk="1" latinLnBrk="0" hangingPunct="1">
        <a:defRPr sz="1300" kern="1200">
          <a:solidFill>
            <a:schemeClr val="tx1"/>
          </a:solidFill>
          <a:latin typeface="+mn-lt"/>
          <a:ea typeface="+mn-ea"/>
          <a:cs typeface="+mn-cs"/>
        </a:defRPr>
      </a:lvl6pPr>
      <a:lvl7pPr marL="2057253" algn="l" defTabSz="685751" rtl="0" eaLnBrk="1" latinLnBrk="0" hangingPunct="1">
        <a:defRPr sz="1300" kern="1200">
          <a:solidFill>
            <a:schemeClr val="tx1"/>
          </a:solidFill>
          <a:latin typeface="+mn-lt"/>
          <a:ea typeface="+mn-ea"/>
          <a:cs typeface="+mn-cs"/>
        </a:defRPr>
      </a:lvl7pPr>
      <a:lvl8pPr marL="2400129" algn="l" defTabSz="685751" rtl="0" eaLnBrk="1" latinLnBrk="0" hangingPunct="1">
        <a:defRPr sz="1300" kern="1200">
          <a:solidFill>
            <a:schemeClr val="tx1"/>
          </a:solidFill>
          <a:latin typeface="+mn-lt"/>
          <a:ea typeface="+mn-ea"/>
          <a:cs typeface="+mn-cs"/>
        </a:defRPr>
      </a:lvl8pPr>
      <a:lvl9pPr marL="2743005" algn="l" defTabSz="685751"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ángulo 13"/>
          <p:cNvSpPr/>
          <p:nvPr/>
        </p:nvSpPr>
        <p:spPr>
          <a:xfrm>
            <a:off x="366595" y="44150"/>
            <a:ext cx="130068" cy="681398"/>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cxnSp>
        <p:nvCxnSpPr>
          <p:cNvPr id="16" name="Conector recto 15"/>
          <p:cNvCxnSpPr/>
          <p:nvPr/>
        </p:nvCxnSpPr>
        <p:spPr>
          <a:xfrm>
            <a:off x="628650" y="725547"/>
            <a:ext cx="5080000" cy="0"/>
          </a:xfrm>
          <a:prstGeom prst="line">
            <a:avLst/>
          </a:prstGeom>
          <a:ln>
            <a:solidFill>
              <a:srgbClr val="85A61A"/>
            </a:solidFill>
          </a:ln>
        </p:spPr>
        <p:style>
          <a:lnRef idx="1">
            <a:schemeClr val="accent1"/>
          </a:lnRef>
          <a:fillRef idx="0">
            <a:schemeClr val="accent1"/>
          </a:fillRef>
          <a:effectRef idx="0">
            <a:schemeClr val="accent1"/>
          </a:effectRef>
          <a:fontRef idx="minor">
            <a:schemeClr val="tx1"/>
          </a:fontRef>
        </p:style>
      </p:cxnSp>
      <p:sp>
        <p:nvSpPr>
          <p:cNvPr id="18" name="Lágrima 17"/>
          <p:cNvSpPr/>
          <p:nvPr/>
        </p:nvSpPr>
        <p:spPr>
          <a:xfrm rot="10800000">
            <a:off x="5626647" y="554556"/>
            <a:ext cx="164009" cy="170992"/>
          </a:xfrm>
          <a:prstGeom prst="teardrop">
            <a:avLst/>
          </a:prstGeom>
          <a:solidFill>
            <a:srgbClr val="85A61A"/>
          </a:solidFill>
          <a:ln>
            <a:solidFill>
              <a:srgbClr val="85A61A"/>
            </a:solidFill>
          </a:ln>
        </p:spPr>
        <p:style>
          <a:lnRef idx="2">
            <a:schemeClr val="accent6"/>
          </a:lnRef>
          <a:fillRef idx="1">
            <a:schemeClr val="lt1"/>
          </a:fillRef>
          <a:effectRef idx="0">
            <a:schemeClr val="accent6"/>
          </a:effectRef>
          <a:fontRef idx="minor">
            <a:schemeClr val="dk1"/>
          </a:fontRef>
        </p:style>
        <p:txBody>
          <a:bodyPr lIns="91433" tIns="45717" rIns="91433" bIns="45717" rtlCol="0" anchor="ctr"/>
          <a:lstStyle/>
          <a:p>
            <a:pPr algn="ctr"/>
            <a:endParaRPr lang="es-CO" dirty="0">
              <a:solidFill>
                <a:prstClr val="black"/>
              </a:solidFill>
            </a:endParaRPr>
          </a:p>
        </p:txBody>
      </p:sp>
      <p:pic>
        <p:nvPicPr>
          <p:cNvPr id="20" name="Picture 2" descr="Unidad de Gestion Pensional y Parafiscales"/>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6871064" y="0"/>
            <a:ext cx="2272937" cy="104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50959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Lst>
  <p:txStyles>
    <p:titleStyle>
      <a:lvl1pPr algn="l" defTabSz="68575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4" indent="-171438" algn="l" defTabSz="68575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9" indent="-171438" algn="l" defTabSz="68575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5"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940"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816"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91"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67"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443"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751" rtl="0" eaLnBrk="1" latinLnBrk="0" hangingPunct="1">
        <a:defRPr sz="1300" kern="1200">
          <a:solidFill>
            <a:schemeClr val="tx1"/>
          </a:solidFill>
          <a:latin typeface="+mn-lt"/>
          <a:ea typeface="+mn-ea"/>
          <a:cs typeface="+mn-cs"/>
        </a:defRPr>
      </a:lvl1pPr>
      <a:lvl2pPr marL="342876" algn="l" defTabSz="685751" rtl="0" eaLnBrk="1" latinLnBrk="0" hangingPunct="1">
        <a:defRPr sz="1300" kern="1200">
          <a:solidFill>
            <a:schemeClr val="tx1"/>
          </a:solidFill>
          <a:latin typeface="+mn-lt"/>
          <a:ea typeface="+mn-ea"/>
          <a:cs typeface="+mn-cs"/>
        </a:defRPr>
      </a:lvl2pPr>
      <a:lvl3pPr marL="685751" algn="l" defTabSz="685751" rtl="0" eaLnBrk="1" latinLnBrk="0" hangingPunct="1">
        <a:defRPr sz="1300" kern="1200">
          <a:solidFill>
            <a:schemeClr val="tx1"/>
          </a:solidFill>
          <a:latin typeface="+mn-lt"/>
          <a:ea typeface="+mn-ea"/>
          <a:cs typeface="+mn-cs"/>
        </a:defRPr>
      </a:lvl3pPr>
      <a:lvl4pPr marL="1028627" algn="l" defTabSz="685751" rtl="0" eaLnBrk="1" latinLnBrk="0" hangingPunct="1">
        <a:defRPr sz="1300" kern="1200">
          <a:solidFill>
            <a:schemeClr val="tx1"/>
          </a:solidFill>
          <a:latin typeface="+mn-lt"/>
          <a:ea typeface="+mn-ea"/>
          <a:cs typeface="+mn-cs"/>
        </a:defRPr>
      </a:lvl4pPr>
      <a:lvl5pPr marL="1371502" algn="l" defTabSz="685751" rtl="0" eaLnBrk="1" latinLnBrk="0" hangingPunct="1">
        <a:defRPr sz="1300" kern="1200">
          <a:solidFill>
            <a:schemeClr val="tx1"/>
          </a:solidFill>
          <a:latin typeface="+mn-lt"/>
          <a:ea typeface="+mn-ea"/>
          <a:cs typeface="+mn-cs"/>
        </a:defRPr>
      </a:lvl5pPr>
      <a:lvl6pPr marL="1714378" algn="l" defTabSz="685751" rtl="0" eaLnBrk="1" latinLnBrk="0" hangingPunct="1">
        <a:defRPr sz="1300" kern="1200">
          <a:solidFill>
            <a:schemeClr val="tx1"/>
          </a:solidFill>
          <a:latin typeface="+mn-lt"/>
          <a:ea typeface="+mn-ea"/>
          <a:cs typeface="+mn-cs"/>
        </a:defRPr>
      </a:lvl6pPr>
      <a:lvl7pPr marL="2057253" algn="l" defTabSz="685751" rtl="0" eaLnBrk="1" latinLnBrk="0" hangingPunct="1">
        <a:defRPr sz="1300" kern="1200">
          <a:solidFill>
            <a:schemeClr val="tx1"/>
          </a:solidFill>
          <a:latin typeface="+mn-lt"/>
          <a:ea typeface="+mn-ea"/>
          <a:cs typeface="+mn-cs"/>
        </a:defRPr>
      </a:lvl7pPr>
      <a:lvl8pPr marL="2400129" algn="l" defTabSz="685751" rtl="0" eaLnBrk="1" latinLnBrk="0" hangingPunct="1">
        <a:defRPr sz="1300" kern="1200">
          <a:solidFill>
            <a:schemeClr val="tx1"/>
          </a:solidFill>
          <a:latin typeface="+mn-lt"/>
          <a:ea typeface="+mn-ea"/>
          <a:cs typeface="+mn-cs"/>
        </a:defRPr>
      </a:lvl8pPr>
      <a:lvl9pPr marL="2743005" algn="l" defTabSz="685751"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ángulo 13"/>
          <p:cNvSpPr/>
          <p:nvPr/>
        </p:nvSpPr>
        <p:spPr>
          <a:xfrm>
            <a:off x="366595" y="44150"/>
            <a:ext cx="130068" cy="681398"/>
          </a:xfrm>
          <a:prstGeom prst="rect">
            <a:avLst/>
          </a:prstGeom>
          <a:solidFill>
            <a:srgbClr val="829F26"/>
          </a:solidFill>
          <a:ln>
            <a:noFill/>
          </a:ln>
        </p:spPr>
        <p:style>
          <a:lnRef idx="2">
            <a:schemeClr val="accent1">
              <a:shade val="50000"/>
            </a:schemeClr>
          </a:lnRef>
          <a:fillRef idx="1">
            <a:schemeClr val="accent1"/>
          </a:fillRef>
          <a:effectRef idx="0">
            <a:schemeClr val="accent1"/>
          </a:effectRef>
          <a:fontRef idx="minor">
            <a:schemeClr val="lt1"/>
          </a:fontRef>
        </p:style>
        <p:txBody>
          <a:bodyPr lIns="32194" tIns="16097" rIns="32194" bIns="16097" rtlCol="0" anchor="ctr"/>
          <a:lstStyle/>
          <a:p>
            <a:pPr algn="ctr"/>
            <a:endParaRPr lang="es-CO" dirty="0">
              <a:solidFill>
                <a:srgbClr val="829F26"/>
              </a:solidFill>
            </a:endParaRPr>
          </a:p>
        </p:txBody>
      </p:sp>
      <p:cxnSp>
        <p:nvCxnSpPr>
          <p:cNvPr id="16" name="Conector recto 15"/>
          <p:cNvCxnSpPr/>
          <p:nvPr/>
        </p:nvCxnSpPr>
        <p:spPr>
          <a:xfrm>
            <a:off x="628650" y="725547"/>
            <a:ext cx="5080000" cy="0"/>
          </a:xfrm>
          <a:prstGeom prst="line">
            <a:avLst/>
          </a:prstGeom>
          <a:ln>
            <a:solidFill>
              <a:srgbClr val="85A61A"/>
            </a:solidFill>
          </a:ln>
        </p:spPr>
        <p:style>
          <a:lnRef idx="1">
            <a:schemeClr val="accent1"/>
          </a:lnRef>
          <a:fillRef idx="0">
            <a:schemeClr val="accent1"/>
          </a:fillRef>
          <a:effectRef idx="0">
            <a:schemeClr val="accent1"/>
          </a:effectRef>
          <a:fontRef idx="minor">
            <a:schemeClr val="tx1"/>
          </a:fontRef>
        </p:style>
      </p:cxnSp>
      <p:sp>
        <p:nvSpPr>
          <p:cNvPr id="18" name="Lágrima 17"/>
          <p:cNvSpPr/>
          <p:nvPr/>
        </p:nvSpPr>
        <p:spPr>
          <a:xfrm rot="10800000">
            <a:off x="5626647" y="554556"/>
            <a:ext cx="164009" cy="170992"/>
          </a:xfrm>
          <a:prstGeom prst="teardrop">
            <a:avLst/>
          </a:prstGeom>
          <a:solidFill>
            <a:srgbClr val="85A61A"/>
          </a:solidFill>
          <a:ln>
            <a:solidFill>
              <a:srgbClr val="85A61A"/>
            </a:solidFill>
          </a:ln>
        </p:spPr>
        <p:style>
          <a:lnRef idx="2">
            <a:schemeClr val="accent6"/>
          </a:lnRef>
          <a:fillRef idx="1">
            <a:schemeClr val="lt1"/>
          </a:fillRef>
          <a:effectRef idx="0">
            <a:schemeClr val="accent6"/>
          </a:effectRef>
          <a:fontRef idx="minor">
            <a:schemeClr val="dk1"/>
          </a:fontRef>
        </p:style>
        <p:txBody>
          <a:bodyPr lIns="91433" tIns="45717" rIns="91433" bIns="45717" rtlCol="0" anchor="ctr"/>
          <a:lstStyle/>
          <a:p>
            <a:pPr algn="ctr"/>
            <a:endParaRPr lang="es-CO" dirty="0">
              <a:solidFill>
                <a:prstClr val="black"/>
              </a:solidFill>
            </a:endParaRPr>
          </a:p>
        </p:txBody>
      </p:sp>
      <p:pic>
        <p:nvPicPr>
          <p:cNvPr id="20" name="Picture 2" descr="Unidad de Gestion Pensional y Parafiscales"/>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6871064" y="0"/>
            <a:ext cx="2272937" cy="104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722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Lst>
  <p:txStyles>
    <p:titleStyle>
      <a:lvl1pPr algn="l" defTabSz="68575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4" indent="-171438" algn="l" defTabSz="68575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9" indent="-171438" algn="l" defTabSz="68575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5"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940"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816"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691"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567"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443" indent="-171438" algn="l" defTabSz="6857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751" rtl="0" eaLnBrk="1" latinLnBrk="0" hangingPunct="1">
        <a:defRPr sz="1300" kern="1200">
          <a:solidFill>
            <a:schemeClr val="tx1"/>
          </a:solidFill>
          <a:latin typeface="+mn-lt"/>
          <a:ea typeface="+mn-ea"/>
          <a:cs typeface="+mn-cs"/>
        </a:defRPr>
      </a:lvl1pPr>
      <a:lvl2pPr marL="342876" algn="l" defTabSz="685751" rtl="0" eaLnBrk="1" latinLnBrk="0" hangingPunct="1">
        <a:defRPr sz="1300" kern="1200">
          <a:solidFill>
            <a:schemeClr val="tx1"/>
          </a:solidFill>
          <a:latin typeface="+mn-lt"/>
          <a:ea typeface="+mn-ea"/>
          <a:cs typeface="+mn-cs"/>
        </a:defRPr>
      </a:lvl2pPr>
      <a:lvl3pPr marL="685751" algn="l" defTabSz="685751" rtl="0" eaLnBrk="1" latinLnBrk="0" hangingPunct="1">
        <a:defRPr sz="1300" kern="1200">
          <a:solidFill>
            <a:schemeClr val="tx1"/>
          </a:solidFill>
          <a:latin typeface="+mn-lt"/>
          <a:ea typeface="+mn-ea"/>
          <a:cs typeface="+mn-cs"/>
        </a:defRPr>
      </a:lvl3pPr>
      <a:lvl4pPr marL="1028627" algn="l" defTabSz="685751" rtl="0" eaLnBrk="1" latinLnBrk="0" hangingPunct="1">
        <a:defRPr sz="1300" kern="1200">
          <a:solidFill>
            <a:schemeClr val="tx1"/>
          </a:solidFill>
          <a:latin typeface="+mn-lt"/>
          <a:ea typeface="+mn-ea"/>
          <a:cs typeface="+mn-cs"/>
        </a:defRPr>
      </a:lvl4pPr>
      <a:lvl5pPr marL="1371502" algn="l" defTabSz="685751" rtl="0" eaLnBrk="1" latinLnBrk="0" hangingPunct="1">
        <a:defRPr sz="1300" kern="1200">
          <a:solidFill>
            <a:schemeClr val="tx1"/>
          </a:solidFill>
          <a:latin typeface="+mn-lt"/>
          <a:ea typeface="+mn-ea"/>
          <a:cs typeface="+mn-cs"/>
        </a:defRPr>
      </a:lvl5pPr>
      <a:lvl6pPr marL="1714378" algn="l" defTabSz="685751" rtl="0" eaLnBrk="1" latinLnBrk="0" hangingPunct="1">
        <a:defRPr sz="1300" kern="1200">
          <a:solidFill>
            <a:schemeClr val="tx1"/>
          </a:solidFill>
          <a:latin typeface="+mn-lt"/>
          <a:ea typeface="+mn-ea"/>
          <a:cs typeface="+mn-cs"/>
        </a:defRPr>
      </a:lvl6pPr>
      <a:lvl7pPr marL="2057253" algn="l" defTabSz="685751" rtl="0" eaLnBrk="1" latinLnBrk="0" hangingPunct="1">
        <a:defRPr sz="1300" kern="1200">
          <a:solidFill>
            <a:schemeClr val="tx1"/>
          </a:solidFill>
          <a:latin typeface="+mn-lt"/>
          <a:ea typeface="+mn-ea"/>
          <a:cs typeface="+mn-cs"/>
        </a:defRPr>
      </a:lvl7pPr>
      <a:lvl8pPr marL="2400129" algn="l" defTabSz="685751" rtl="0" eaLnBrk="1" latinLnBrk="0" hangingPunct="1">
        <a:defRPr sz="1300" kern="1200">
          <a:solidFill>
            <a:schemeClr val="tx1"/>
          </a:solidFill>
          <a:latin typeface="+mn-lt"/>
          <a:ea typeface="+mn-ea"/>
          <a:cs typeface="+mn-cs"/>
        </a:defRPr>
      </a:lvl8pPr>
      <a:lvl9pPr marL="2743005" algn="l" defTabSz="68575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gpp.gov.co/sites/default/files/tramites/Peticiones-Quejas-Reclamos.png"/>
          <p:cNvPicPr>
            <a:picLocks noChangeAspect="1" noChangeArrowheads="1"/>
          </p:cNvPicPr>
          <p:nvPr/>
        </p:nvPicPr>
        <p:blipFill rotWithShape="1">
          <a:blip r:embed="rId3">
            <a:extLst>
              <a:ext uri="{28A0092B-C50C-407E-A947-70E740481C1C}">
                <a14:useLocalDpi xmlns:a14="http://schemas.microsoft.com/office/drawing/2010/main" val="0"/>
              </a:ext>
            </a:extLst>
          </a:blip>
          <a:srcRect t="17770"/>
          <a:stretch/>
        </p:blipFill>
        <p:spPr bwMode="auto">
          <a:xfrm>
            <a:off x="538629" y="1153062"/>
            <a:ext cx="8112769" cy="4201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gpp-formulario-escribanos.millenium.com.co/milleugpp/pages/images/logo-ugp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423" y="-83404"/>
            <a:ext cx="2550922" cy="118827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5"/>
          <p:cNvSpPr/>
          <p:nvPr/>
        </p:nvSpPr>
        <p:spPr>
          <a:xfrm>
            <a:off x="0" y="-11884"/>
            <a:ext cx="9143999" cy="5376046"/>
          </a:xfrm>
          <a:prstGeom prst="rect">
            <a:avLst/>
          </a:prstGeom>
          <a:solidFill>
            <a:srgbClr val="041B31">
              <a:alpha val="76000"/>
            </a:srgbClr>
          </a:solidFill>
          <a:ln>
            <a:noFill/>
          </a:ln>
        </p:spPr>
        <p:style>
          <a:lnRef idx="2">
            <a:schemeClr val="dk1">
              <a:shade val="50000"/>
            </a:schemeClr>
          </a:lnRef>
          <a:fillRef idx="1">
            <a:schemeClr val="dk1"/>
          </a:fillRef>
          <a:effectRef idx="0">
            <a:schemeClr val="dk1"/>
          </a:effectRef>
          <a:fontRef idx="minor">
            <a:schemeClr val="lt1"/>
          </a:fontRef>
        </p:style>
        <p:txBody>
          <a:bodyPr lIns="10659" tIns="5329" rIns="10659" bIns="5329" rtlCol="0" anchor="ctr"/>
          <a:lstStyle/>
          <a:p>
            <a:pPr algn="ctr"/>
            <a:endParaRPr lang="es-CO" sz="464" dirty="0"/>
          </a:p>
        </p:txBody>
      </p:sp>
      <p:grpSp>
        <p:nvGrpSpPr>
          <p:cNvPr id="2" name="1 Grupo"/>
          <p:cNvGrpSpPr/>
          <p:nvPr/>
        </p:nvGrpSpPr>
        <p:grpSpPr>
          <a:xfrm>
            <a:off x="-55771" y="-8983"/>
            <a:ext cx="3271708" cy="4085096"/>
            <a:chOff x="446049" y="10778"/>
            <a:chExt cx="8769750" cy="12338706"/>
          </a:xfrm>
        </p:grpSpPr>
        <p:sp>
          <p:nvSpPr>
            <p:cNvPr id="4" name="Document 3"/>
            <p:cNvSpPr/>
            <p:nvPr/>
          </p:nvSpPr>
          <p:spPr>
            <a:xfrm>
              <a:off x="581294" y="10778"/>
              <a:ext cx="8424936" cy="12338706"/>
            </a:xfrm>
            <a:prstGeom prst="flowChartDocumen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6" dirty="0"/>
            </a:p>
          </p:txBody>
        </p:sp>
        <p:sp>
          <p:nvSpPr>
            <p:cNvPr id="28677" name="Line 5"/>
            <p:cNvSpPr>
              <a:spLocks noChangeShapeType="1"/>
            </p:cNvSpPr>
            <p:nvPr/>
          </p:nvSpPr>
          <p:spPr bwMode="auto">
            <a:xfrm>
              <a:off x="2035697" y="9325148"/>
              <a:ext cx="5800988"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1986" dirty="0">
                <a:effectLst>
                  <a:outerShdw blurRad="38100" dist="38100" dir="2700000" algn="tl">
                    <a:srgbClr val="DDDDDD"/>
                  </a:outerShdw>
                </a:effectLst>
                <a:latin typeface="Gill Sans" charset="0"/>
                <a:cs typeface="Gill Sans" charset="0"/>
                <a:sym typeface="Gill Sans" charset="0"/>
              </a:endParaRPr>
            </a:p>
          </p:txBody>
        </p:sp>
        <p:sp>
          <p:nvSpPr>
            <p:cNvPr id="18" name="TextBox 19"/>
            <p:cNvSpPr txBox="1"/>
            <p:nvPr/>
          </p:nvSpPr>
          <p:spPr>
            <a:xfrm>
              <a:off x="446049" y="682205"/>
              <a:ext cx="8769750" cy="2799497"/>
            </a:xfrm>
            <a:prstGeom prst="rect">
              <a:avLst/>
            </a:prstGeom>
            <a:noFill/>
          </p:spPr>
          <p:txBody>
            <a:bodyPr wrap="none" rtlCol="0">
              <a:spAutoFit/>
            </a:bodyPr>
            <a:lstStyle/>
            <a:p>
              <a:pPr lvl="0" algn="ctr">
                <a:lnSpc>
                  <a:spcPct val="90000"/>
                </a:lnSpc>
              </a:pPr>
              <a:r>
                <a:rPr lang="es-CO" sz="2648" b="1" dirty="0">
                  <a:solidFill>
                    <a:schemeClr val="bg1"/>
                  </a:solidFill>
                  <a:cs typeface="Helvetica"/>
                  <a:sym typeface="Calibri"/>
                </a:rPr>
                <a:t>EXPERIENCIA</a:t>
              </a:r>
              <a:endParaRPr lang="es-CO" sz="1589" b="1" dirty="0">
                <a:solidFill>
                  <a:schemeClr val="bg1"/>
                </a:solidFill>
                <a:cs typeface="Helvetica"/>
                <a:sym typeface="Calibri"/>
              </a:endParaRPr>
            </a:p>
            <a:p>
              <a:pPr lvl="0" algn="ctr">
                <a:lnSpc>
                  <a:spcPct val="90000"/>
                </a:lnSpc>
              </a:pPr>
              <a:endParaRPr lang="es-CO" sz="1589" b="1" dirty="0">
                <a:solidFill>
                  <a:schemeClr val="bg1"/>
                </a:solidFill>
                <a:latin typeface="Helvetica"/>
                <a:cs typeface="Helvetica"/>
                <a:sym typeface="Calibri"/>
              </a:endParaRPr>
            </a:p>
            <a:p>
              <a:pPr lvl="0" algn="ctr">
                <a:lnSpc>
                  <a:spcPct val="90000"/>
                </a:lnSpc>
              </a:pPr>
              <a:r>
                <a:rPr lang="es-CO" sz="1788" b="1" dirty="0">
                  <a:solidFill>
                    <a:schemeClr val="bg1"/>
                  </a:solidFill>
                  <a:latin typeface="Helvetica"/>
                  <a:cs typeface="Helvetica"/>
                  <a:sym typeface="Calibri"/>
                </a:rPr>
                <a:t>CANALES DE ATENCIÓN</a:t>
              </a:r>
              <a:endParaRPr lang="en-US" sz="2649" b="1" dirty="0">
                <a:solidFill>
                  <a:schemeClr val="bg1"/>
                </a:solidFill>
                <a:latin typeface="Helvetica"/>
                <a:cs typeface="Helvetica"/>
              </a:endParaRPr>
            </a:p>
          </p:txBody>
        </p:sp>
        <p:sp>
          <p:nvSpPr>
            <p:cNvPr id="20" name="TextBox 20"/>
            <p:cNvSpPr txBox="1"/>
            <p:nvPr/>
          </p:nvSpPr>
          <p:spPr>
            <a:xfrm>
              <a:off x="1085351" y="4573419"/>
              <a:ext cx="7416825" cy="2279493"/>
            </a:xfrm>
            <a:prstGeom prst="rect">
              <a:avLst/>
            </a:prstGeom>
            <a:noFill/>
          </p:spPr>
          <p:txBody>
            <a:bodyPr wrap="square" rtlCol="0">
              <a:spAutoFit/>
            </a:bodyPr>
            <a:lstStyle/>
            <a:p>
              <a:pPr lvl="0" algn="ctr">
                <a:buSzPct val="25000"/>
              </a:pPr>
              <a:r>
                <a:rPr lang="es-CO" sz="2152" b="1" dirty="0">
                  <a:solidFill>
                    <a:schemeClr val="bg1"/>
                  </a:solidFill>
                  <a:ea typeface="Calibri"/>
                  <a:cs typeface="Calibri"/>
                  <a:sym typeface="Calibri"/>
                </a:rPr>
                <a:t>RESULTADOS  </a:t>
              </a:r>
            </a:p>
            <a:p>
              <a:pPr lvl="0" algn="ctr">
                <a:buSzPct val="25000"/>
              </a:pPr>
              <a:r>
                <a:rPr lang="es-CO" sz="2152" b="1" dirty="0">
                  <a:solidFill>
                    <a:schemeClr val="bg1"/>
                  </a:solidFill>
                  <a:ea typeface="Calibri"/>
                  <a:cs typeface="Calibri"/>
                  <a:sym typeface="Calibri"/>
                </a:rPr>
                <a:t> II Trimestre 2022</a:t>
              </a:r>
            </a:p>
          </p:txBody>
        </p:sp>
        <p:sp>
          <p:nvSpPr>
            <p:cNvPr id="21" name="AutoShape 2"/>
            <p:cNvSpPr>
              <a:spLocks/>
            </p:cNvSpPr>
            <p:nvPr/>
          </p:nvSpPr>
          <p:spPr bwMode="auto">
            <a:xfrm>
              <a:off x="2659313" y="7236780"/>
              <a:ext cx="4668334" cy="1764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6815" tIns="16815" rIns="16815" bIns="16815" anchor="ctr">
              <a:spAutoFit/>
            </a:bodyPr>
            <a:lstStyle/>
            <a:p>
              <a:pPr lvl="0" algn="ctr">
                <a:buSzPct val="25000"/>
              </a:pPr>
              <a:r>
                <a:rPr lang="es-CO" sz="1192" b="1" dirty="0">
                  <a:solidFill>
                    <a:schemeClr val="bg1"/>
                  </a:solidFill>
                  <a:ea typeface="Calibri"/>
                  <a:cs typeface="Calibri"/>
                  <a:sym typeface="Calibri"/>
                </a:rPr>
                <a:t>Dirección de Servicios </a:t>
              </a:r>
            </a:p>
            <a:p>
              <a:pPr lvl="0" algn="ctr">
                <a:buSzPct val="25000"/>
              </a:pPr>
              <a:r>
                <a:rPr lang="es-CO" sz="1192" b="1" dirty="0">
                  <a:solidFill>
                    <a:schemeClr val="bg1"/>
                  </a:solidFill>
                  <a:ea typeface="Calibri"/>
                  <a:cs typeface="Calibri"/>
                  <a:sym typeface="Calibri"/>
                </a:rPr>
                <a:t>Integrados de Atención </a:t>
              </a:r>
            </a:p>
            <a:p>
              <a:pPr lvl="0" algn="ctr">
                <a:buSzPct val="25000"/>
              </a:pPr>
              <a:r>
                <a:rPr lang="es-CO" sz="1192" b="1" dirty="0">
                  <a:solidFill>
                    <a:schemeClr val="bg1"/>
                  </a:solidFill>
                  <a:ea typeface="Calibri"/>
                  <a:cs typeface="Calibri"/>
                  <a:sym typeface="Calibri"/>
                </a:rPr>
                <a:t>al Ciudadano</a:t>
              </a:r>
            </a:p>
          </p:txBody>
        </p:sp>
      </p:grpSp>
      <p:pic>
        <p:nvPicPr>
          <p:cNvPr id="8" name="Imagen 7"/>
          <p:cNvPicPr>
            <a:picLocks noChangeAspect="1"/>
          </p:cNvPicPr>
          <p:nvPr/>
        </p:nvPicPr>
        <p:blipFill>
          <a:blip r:embed="rId5"/>
          <a:stretch>
            <a:fillRect/>
          </a:stretch>
        </p:blipFill>
        <p:spPr>
          <a:xfrm>
            <a:off x="5661479" y="4860858"/>
            <a:ext cx="3482521" cy="505133"/>
          </a:xfrm>
          <a:prstGeom prst="rect">
            <a:avLst/>
          </a:prstGeom>
        </p:spPr>
      </p:pic>
    </p:spTree>
    <p:extLst>
      <p:ext uri="{BB962C8B-B14F-4D97-AF65-F5344CB8AC3E}">
        <p14:creationId xmlns:p14="http://schemas.microsoft.com/office/powerpoint/2010/main" val="4242670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p:nvPr/>
        </p:nvSpPr>
        <p:spPr>
          <a:xfrm>
            <a:off x="651925" y="185509"/>
            <a:ext cx="7150589" cy="525397"/>
          </a:xfrm>
          <a:prstGeom prst="rect">
            <a:avLst/>
          </a:prstGeom>
          <a:noFill/>
          <a:ln>
            <a:noFill/>
          </a:ln>
        </p:spPr>
        <p:txBody>
          <a:bodyPr lIns="30269" tIns="15130" rIns="30269" bIns="15130" anchor="t" anchorCtr="0">
            <a:noAutofit/>
          </a:bodyPr>
          <a:lstStyle/>
          <a:p>
            <a:pPr>
              <a:buSzPct val="25000"/>
            </a:pPr>
            <a:r>
              <a:rPr lang="es-CO" sz="1589" b="1" dirty="0">
                <a:latin typeface="Calibri"/>
                <a:ea typeface="Calibri"/>
                <a:cs typeface="Calibri"/>
                <a:sym typeface="Calibri"/>
              </a:rPr>
              <a:t>INDICADORES GENERALES CANALES DE ATENCIÓN - 2022</a:t>
            </a:r>
          </a:p>
          <a:p>
            <a:pPr>
              <a:buSzPct val="25000"/>
            </a:pPr>
            <a:r>
              <a:rPr lang="es-CO" sz="1589" b="1" dirty="0">
                <a:latin typeface="Calibri"/>
                <a:ea typeface="Calibri"/>
                <a:cs typeface="Calibri"/>
                <a:sym typeface="Calibri"/>
              </a:rPr>
              <a:t>VOZ DEL CIUDADANO</a:t>
            </a:r>
          </a:p>
        </p:txBody>
      </p:sp>
      <p:sp>
        <p:nvSpPr>
          <p:cNvPr id="7" name="Shape 574">
            <a:extLst>
              <a:ext uri="{FF2B5EF4-FFF2-40B4-BE49-F238E27FC236}">
                <a16:creationId xmlns:a16="http://schemas.microsoft.com/office/drawing/2014/main" id="{E5E42A22-AFD4-4CA7-A28E-2A59C5E7F5BC}"/>
              </a:ext>
            </a:extLst>
          </p:cNvPr>
          <p:cNvSpPr/>
          <p:nvPr/>
        </p:nvSpPr>
        <p:spPr>
          <a:xfrm>
            <a:off x="505814" y="1496677"/>
            <a:ext cx="8132371" cy="2622648"/>
          </a:xfrm>
          <a:prstGeom prst="rect">
            <a:avLst/>
          </a:prstGeom>
          <a:ln/>
        </p:spPr>
        <p:style>
          <a:lnRef idx="2">
            <a:schemeClr val="accent1"/>
          </a:lnRef>
          <a:fillRef idx="1">
            <a:schemeClr val="lt1"/>
          </a:fillRef>
          <a:effectRef idx="0">
            <a:schemeClr val="accent1"/>
          </a:effectRef>
          <a:fontRef idx="minor">
            <a:schemeClr val="dk1"/>
          </a:fontRef>
        </p:style>
        <p:txBody>
          <a:bodyPr lIns="30269" tIns="15130" rIns="30269" bIns="15130" anchor="t" anchorCtr="0">
            <a:noAutofit/>
          </a:bodyPr>
          <a:lstStyle/>
          <a:p>
            <a:pPr algn="just">
              <a:buSzPct val="25000"/>
            </a:pPr>
            <a:r>
              <a:rPr lang="es-CO" sz="900" dirty="0">
                <a:solidFill>
                  <a:schemeClr val="tx1"/>
                </a:solidFill>
                <a:latin typeface="Calibri"/>
                <a:ea typeface="Calibri"/>
                <a:cs typeface="Calibri"/>
                <a:sym typeface="Calibri"/>
              </a:rPr>
              <a:t>Los ciudadanos manifiestan su experiencia positiva en los canales de atención así:</a:t>
            </a:r>
          </a:p>
          <a:p>
            <a:pPr algn="just">
              <a:buSzPct val="25000"/>
            </a:pPr>
            <a:endParaRPr lang="es-CO" sz="900" dirty="0">
              <a:solidFill>
                <a:schemeClr val="tx1"/>
              </a:solidFill>
              <a:latin typeface="Calibri"/>
              <a:ea typeface="Calibri"/>
              <a:cs typeface="Calibri"/>
              <a:sym typeface="Calibri"/>
            </a:endParaRP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r>
              <a:rPr lang="es-CO" sz="900" dirty="0">
                <a:effectLst/>
                <a:latin typeface="Calibri" panose="020F0502020204030204" pitchFamily="34" charset="0"/>
                <a:ea typeface="Calibri" panose="020F0502020204030204" pitchFamily="34" charset="0"/>
                <a:cs typeface="Times New Roman" panose="02020603050405020304" pitchFamily="18" charset="0"/>
              </a:rPr>
              <a:t>No tiene una exigencia el servicio ha sido bueno y excelente.</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Se ha sentido bien en el proceso ha sido rápida, con respuestas y entendibles, así las cosas, hacemos muy bien el trabajo.  </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Todo fue muy bien, la atención ha sido excelente y siempre llama le aclaran todo. </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Hasta el momento no tiene queja, todo está muy bien y muy eficaz.</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A mí me parece excelente, se demoró lo justo, me parece todo bien.</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Ciudadano manifiesta que hasta el momento ningún aspecto por mejorar, todo ha sido bien y rápido. </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El proceso fue demasiado claro, entendible, todo está bien.</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En la atención, fueron muy amables y cordiales, mi única observación es darles las gracias por su labor, por su paciencia. Por favor transmitirle a su equipo de trabajo mi agradecimiento.</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Hemos cumplido con todas las expectativas. Aclara el servicio ha sido muy bueno, la atención en el punto presencial de Suba es de destacar. Continúa diciendo hemos do todo y expresa admiración por la entidad, ya acompaña a las personas. Concluye con la expresión... tienen excelente servicio.</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Las llamadas que se realizan al celular o la casa son muy buenas ya que ando muy desconfiado con los mensajes y los correos debido a que me han clonado las tarjetas de crédito. También que enviemos estos comunicados de forma física. </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Me ha parecido bien y se han comunicado por escrito para aclarar dudas. Ha sido muy bueno la comunicación.</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Me han servido muy bien y lo único que tengo para ustedes es ¡Felicitaciones!</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Todo fue claro, el tiempo fue prudente, todo me llego al correo, nada por mejorar, todo está muy bien. </a:t>
            </a:r>
          </a:p>
          <a:p>
            <a:pPr algn="just"/>
            <a:r>
              <a:rPr lang="es-CO" sz="9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CO" sz="900" dirty="0">
                <a:effectLst/>
                <a:latin typeface="Calibri" panose="020F0502020204030204" pitchFamily="34" charset="0"/>
                <a:ea typeface="Calibri" panose="020F0502020204030204" pitchFamily="34" charset="0"/>
                <a:cs typeface="Times New Roman" panose="02020603050405020304" pitchFamily="18" charset="0"/>
              </a:rPr>
              <a:t>Todo fue tan bien recibido y el servicio fue muy bueno que no tengo ningún aspecto adicional.</a:t>
            </a:r>
            <a:endParaRPr lang="es-CO" sz="900" dirty="0">
              <a:solidFill>
                <a:schemeClr val="tx1"/>
              </a:solidFill>
              <a:latin typeface="Calibri"/>
              <a:ea typeface="Calibri"/>
              <a:cs typeface="Calibri"/>
              <a:sym typeface="Calibri"/>
            </a:endParaRPr>
          </a:p>
        </p:txBody>
      </p:sp>
      <p:cxnSp>
        <p:nvCxnSpPr>
          <p:cNvPr id="5" name="Conector recto 4">
            <a:extLst>
              <a:ext uri="{FF2B5EF4-FFF2-40B4-BE49-F238E27FC236}">
                <a16:creationId xmlns:a16="http://schemas.microsoft.com/office/drawing/2014/main" id="{33C9D3A8-8829-4A8F-9D22-FBC221DD718A}"/>
              </a:ext>
            </a:extLst>
          </p:cNvPr>
          <p:cNvCxnSpPr/>
          <p:nvPr/>
        </p:nvCxnSpPr>
        <p:spPr>
          <a:xfrm>
            <a:off x="214488" y="4904657"/>
            <a:ext cx="871502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3276583B-E69C-4A99-88EA-60A80C5E0545}"/>
              </a:ext>
            </a:extLst>
          </p:cNvPr>
          <p:cNvSpPr txBox="1"/>
          <p:nvPr/>
        </p:nvSpPr>
        <p:spPr>
          <a:xfrm>
            <a:off x="282217" y="4948764"/>
            <a:ext cx="6084715" cy="276999"/>
          </a:xfrm>
          <a:prstGeom prst="rect">
            <a:avLst/>
          </a:prstGeom>
          <a:noFill/>
        </p:spPr>
        <p:txBody>
          <a:bodyPr wrap="square" rtlCol="0">
            <a:spAutoFit/>
          </a:bodyPr>
          <a:lstStyle/>
          <a:p>
            <a:r>
              <a:rPr lang="es-CO" sz="1200" i="1" dirty="0"/>
              <a:t>Fuente: Informe calidad percibida –UGPP/DSIAC – Año 2021 / II Trimestre 2022</a:t>
            </a:r>
          </a:p>
        </p:txBody>
      </p:sp>
    </p:spTree>
    <p:extLst>
      <p:ext uri="{BB962C8B-B14F-4D97-AF65-F5344CB8AC3E}">
        <p14:creationId xmlns:p14="http://schemas.microsoft.com/office/powerpoint/2010/main" val="383530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p:nvPr/>
        </p:nvSpPr>
        <p:spPr>
          <a:xfrm>
            <a:off x="651925" y="185509"/>
            <a:ext cx="7150589" cy="525397"/>
          </a:xfrm>
          <a:prstGeom prst="rect">
            <a:avLst/>
          </a:prstGeom>
          <a:noFill/>
          <a:ln>
            <a:noFill/>
          </a:ln>
        </p:spPr>
        <p:txBody>
          <a:bodyPr lIns="30269" tIns="15130" rIns="30269" bIns="15130" anchor="t" anchorCtr="0">
            <a:noAutofit/>
          </a:bodyPr>
          <a:lstStyle/>
          <a:p>
            <a:pPr>
              <a:buSzPct val="25000"/>
            </a:pPr>
            <a:r>
              <a:rPr lang="es-CO" sz="1589" b="1" dirty="0">
                <a:latin typeface="Calibri"/>
                <a:ea typeface="Calibri"/>
                <a:cs typeface="Calibri"/>
                <a:sym typeface="Calibri"/>
              </a:rPr>
              <a:t>INDICADORES GENERALES CANALES DE ATENCIÓN - 2022</a:t>
            </a:r>
          </a:p>
          <a:p>
            <a:pPr>
              <a:buSzPct val="25000"/>
            </a:pPr>
            <a:r>
              <a:rPr lang="es-CO" sz="1589" b="1" dirty="0">
                <a:latin typeface="Calibri"/>
                <a:ea typeface="Calibri"/>
                <a:cs typeface="Calibri"/>
                <a:sym typeface="Calibri"/>
              </a:rPr>
              <a:t>VOZ DEL CIUDADANO</a:t>
            </a:r>
          </a:p>
        </p:txBody>
      </p:sp>
      <p:sp>
        <p:nvSpPr>
          <p:cNvPr id="8" name="Shape 574">
            <a:extLst>
              <a:ext uri="{FF2B5EF4-FFF2-40B4-BE49-F238E27FC236}">
                <a16:creationId xmlns:a16="http://schemas.microsoft.com/office/drawing/2014/main" id="{AD11FA2A-BB0A-4C0A-9C29-5ED4C255FF60}"/>
              </a:ext>
            </a:extLst>
          </p:cNvPr>
          <p:cNvSpPr/>
          <p:nvPr/>
        </p:nvSpPr>
        <p:spPr>
          <a:xfrm>
            <a:off x="623889" y="1213983"/>
            <a:ext cx="7667484" cy="3276533"/>
          </a:xfrm>
          <a:prstGeom prst="rect">
            <a:avLst/>
          </a:prstGeom>
          <a:ln/>
        </p:spPr>
        <p:style>
          <a:lnRef idx="2">
            <a:schemeClr val="accent4"/>
          </a:lnRef>
          <a:fillRef idx="1">
            <a:schemeClr val="lt1"/>
          </a:fillRef>
          <a:effectRef idx="0">
            <a:schemeClr val="accent4"/>
          </a:effectRef>
          <a:fontRef idx="minor">
            <a:schemeClr val="dk1"/>
          </a:fontRef>
        </p:style>
        <p:txBody>
          <a:bodyPr lIns="30269" tIns="15130" rIns="30269" bIns="15130" anchor="t" anchorCtr="0">
            <a:noAutofit/>
          </a:bodyPr>
          <a:lstStyle/>
          <a:p>
            <a:pPr algn="just">
              <a:buSzPct val="25000"/>
            </a:pPr>
            <a:r>
              <a:rPr lang="es-CO" sz="900" dirty="0">
                <a:solidFill>
                  <a:schemeClr val="tx1"/>
                </a:solidFill>
                <a:latin typeface="Calibri"/>
                <a:ea typeface="Calibri"/>
                <a:cs typeface="Calibri"/>
                <a:sym typeface="Calibri"/>
              </a:rPr>
              <a:t>Los siguientes son los aspectos que los Ciudadanos </a:t>
            </a:r>
            <a:r>
              <a:rPr lang="es-ES" sz="900" dirty="0">
                <a:solidFill>
                  <a:schemeClr val="tx1"/>
                </a:solidFill>
                <a:latin typeface="Calibri"/>
                <a:ea typeface="Calibri"/>
                <a:cs typeface="Calibri"/>
                <a:sym typeface="Calibri"/>
              </a:rPr>
              <a:t>consideran se deben tener en cuenta por La Unidad para brindarle una mejor experiencia:</a:t>
            </a:r>
          </a:p>
          <a:p>
            <a:pPr algn="just">
              <a:buSzPct val="25000"/>
            </a:pPr>
            <a:endParaRPr lang="es-CO" sz="900" dirty="0">
              <a:solidFill>
                <a:schemeClr val="tx1"/>
              </a:solidFill>
              <a:latin typeface="Calibri"/>
              <a:ea typeface="Calibri"/>
              <a:cs typeface="Calibri"/>
              <a:sym typeface="Calibri"/>
            </a:endParaRP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Ciudadana contesta que los tiempos de respuesta del trámite deben ser más agiles.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Ciudadano informa que particularmente debemos tener en cuenta al revisar los requisitos que esté todo completo y en caso de que haga falta uno o varios documentos informar en una sola completitud.</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Ciudadana comunica que los tiempos de respuesta de la completitud son muy altos y en caso de que radique un documento y esto no cumpla las condiciones mínimas para el trámite, nos demoramos mucho en indicarle que debe subsanar.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Todo lo estamos haciendo por los medios electrónicos pero las personas mayores de 60 se le complican las gestiones tecnológicas, debería haber espacio más amigable para estas personas.</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Optimizar y agilizar los procesos, adicional a ello no pedir tantos documentos que no se justifican. Los funcionarios deberían desarrollar una labor más productiva, más productiva en el sentido de no ponerlos, hacer trámites innecesarios, deberían ser trámites que le aporten al país.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Una mayor información más clara y precisa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Que se demoran muchísimo con el trámite, y luego después del acto administrativo demora el pago.</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Ciudadana comunica que deberíamos llamarla y explicarle la respuesta por escrito una vez le llega el comunicado.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Que le orienten a uno en que documentos son los que se necesitan, donde solicitarlos para que no se extienda el proceso.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Deben decir el valor que se está reconociendo en la resolución, para decidir si se interpone un recurso o no.</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Ser más claros al contestar las peticiones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Responder las peticiones con información fácil de leer no con tanto terminología y normatividad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Piden una cantidad de documentos y cosas y lo ponen en aprietos a buscar información</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Yo considero que deben informar tan pronto inicia la investigación para evitar inconveniente con ustedes</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Que digan el valor que deben pagar mas no que uno deba calcular y esperar respuesta, sino que al momento de pagar ya uno sepa que pago correctamente.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Que debemos mejorar un poco los aplicativos por donde adjunta los archivos ya que es muy difícil enviar la información.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Que no dejen pasar tantos años para requerirlo porque lo hacen pagar a uno intereses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Dar más tiempo para contestar los requerimientos </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Que sea un poco menos tedioso el tema del reporte de la información, para realizar la entrega de las planillas ya canceladas.</a:t>
            </a:r>
          </a:p>
          <a:p>
            <a:r>
              <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CO" sz="800" dirty="0">
                <a:effectLst/>
                <a:latin typeface="Calibri" panose="020F0502020204030204" pitchFamily="34" charset="0"/>
                <a:ea typeface="Calibri" panose="020F0502020204030204" pitchFamily="34" charset="0"/>
                <a:cs typeface="Times New Roman" panose="02020603050405020304" pitchFamily="18" charset="0"/>
              </a:rPr>
              <a:t> </a:t>
            </a:r>
            <a:r>
              <a:rPr lang="es-ES" sz="800" dirty="0">
                <a:effectLst/>
                <a:latin typeface="Calibri" panose="020F0502020204030204" pitchFamily="34" charset="0"/>
                <a:ea typeface="Calibri" panose="020F0502020204030204" pitchFamily="34" charset="0"/>
                <a:cs typeface="Times New Roman" panose="02020603050405020304" pitchFamily="18" charset="0"/>
              </a:rPr>
              <a:t>Ciudadana comunica que debemos dar un mayor tiempo para enviar las respuestas, ya que es difícil conseguir documentos que requerimos de forma rápida. </a:t>
            </a:r>
            <a:endParaRPr lang="es-CO"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33C9D3A8-8829-4A8F-9D22-FBC221DD718A}"/>
              </a:ext>
            </a:extLst>
          </p:cNvPr>
          <p:cNvCxnSpPr/>
          <p:nvPr/>
        </p:nvCxnSpPr>
        <p:spPr>
          <a:xfrm>
            <a:off x="214488" y="4904657"/>
            <a:ext cx="871502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3276583B-E69C-4A99-88EA-60A80C5E0545}"/>
              </a:ext>
            </a:extLst>
          </p:cNvPr>
          <p:cNvSpPr txBox="1"/>
          <p:nvPr/>
        </p:nvSpPr>
        <p:spPr>
          <a:xfrm>
            <a:off x="282217" y="4948764"/>
            <a:ext cx="6084715" cy="276999"/>
          </a:xfrm>
          <a:prstGeom prst="rect">
            <a:avLst/>
          </a:prstGeom>
          <a:noFill/>
        </p:spPr>
        <p:txBody>
          <a:bodyPr wrap="square" rtlCol="0">
            <a:spAutoFit/>
          </a:bodyPr>
          <a:lstStyle/>
          <a:p>
            <a:r>
              <a:rPr lang="es-CO" sz="1200" i="1" dirty="0"/>
              <a:t>Fuente: Informe calidad percibida –UGPP/DSIAC – Año 2021 / II Trimestre 2022</a:t>
            </a:r>
          </a:p>
        </p:txBody>
      </p:sp>
    </p:spTree>
    <p:extLst>
      <p:ext uri="{BB962C8B-B14F-4D97-AF65-F5344CB8AC3E}">
        <p14:creationId xmlns:p14="http://schemas.microsoft.com/office/powerpoint/2010/main" val="139562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p:nvPr/>
        </p:nvSpPr>
        <p:spPr>
          <a:xfrm>
            <a:off x="589140" y="167878"/>
            <a:ext cx="5124092" cy="525397"/>
          </a:xfrm>
          <a:prstGeom prst="rect">
            <a:avLst/>
          </a:prstGeom>
          <a:noFill/>
          <a:ln>
            <a:noFill/>
          </a:ln>
        </p:spPr>
        <p:txBody>
          <a:bodyPr lIns="30269" tIns="15130" rIns="30269" bIns="15130" anchor="t" anchorCtr="0">
            <a:noAutofit/>
          </a:bodyPr>
          <a:lstStyle/>
          <a:p>
            <a:pPr>
              <a:buSzPct val="25000"/>
            </a:pPr>
            <a:r>
              <a:rPr lang="es-ES" sz="1589" b="1" dirty="0">
                <a:latin typeface="Calibri"/>
                <a:cs typeface="Calibri"/>
              </a:rPr>
              <a:t>ACCIONES DE MEJORAMIENTO QUE ESTAMOS REALIZANDO EN LA ENTIDAD</a:t>
            </a:r>
            <a:endParaRPr lang="es-CO" sz="1589" b="1" dirty="0">
              <a:latin typeface="Calibri"/>
              <a:cs typeface="Calibri"/>
              <a:sym typeface="Calibri"/>
            </a:endParaRPr>
          </a:p>
        </p:txBody>
      </p:sp>
      <p:sp>
        <p:nvSpPr>
          <p:cNvPr id="7" name="Shape 574">
            <a:extLst>
              <a:ext uri="{FF2B5EF4-FFF2-40B4-BE49-F238E27FC236}">
                <a16:creationId xmlns:a16="http://schemas.microsoft.com/office/drawing/2014/main" id="{E5E42A22-AFD4-4CA7-A28E-2A59C5E7F5BC}"/>
              </a:ext>
            </a:extLst>
          </p:cNvPr>
          <p:cNvSpPr/>
          <p:nvPr/>
        </p:nvSpPr>
        <p:spPr>
          <a:xfrm>
            <a:off x="619093" y="1155404"/>
            <a:ext cx="8022197" cy="3416596"/>
          </a:xfrm>
          <a:prstGeom prst="rect">
            <a:avLst/>
          </a:prstGeom>
          <a:ln/>
        </p:spPr>
        <p:style>
          <a:lnRef idx="2">
            <a:schemeClr val="accent1"/>
          </a:lnRef>
          <a:fillRef idx="1">
            <a:schemeClr val="lt1"/>
          </a:fillRef>
          <a:effectRef idx="0">
            <a:schemeClr val="accent1"/>
          </a:effectRef>
          <a:fontRef idx="minor">
            <a:schemeClr val="dk1"/>
          </a:fontRef>
        </p:style>
        <p:txBody>
          <a:bodyPr lIns="30269" tIns="15130" rIns="30269" bIns="15130" anchor="t" anchorCtr="0">
            <a:noAutofit/>
          </a:bodyPr>
          <a:lstStyle/>
          <a:p>
            <a:pPr algn="just">
              <a:buSzPct val="25000"/>
            </a:pPr>
            <a:endParaRPr lang="es-ES" sz="900" dirty="0">
              <a:solidFill>
                <a:srgbClr val="000000"/>
              </a:solidFill>
              <a:latin typeface="Calibri" panose="020F0502020204030204" pitchFamily="34" charset="0"/>
              <a:cs typeface="Calibri" panose="020F0502020204030204" pitchFamily="34" charset="0"/>
            </a:endParaRPr>
          </a:p>
          <a:p>
            <a:pPr algn="just">
              <a:buSzPct val="25000"/>
            </a:pPr>
            <a:r>
              <a:rPr lang="es-ES" sz="900" dirty="0">
                <a:solidFill>
                  <a:srgbClr val="000000"/>
                </a:solidFill>
                <a:latin typeface="Calibri" panose="020F0502020204030204" pitchFamily="34" charset="0"/>
                <a:cs typeface="Calibri" panose="020F0502020204030204" pitchFamily="34" charset="0"/>
              </a:rPr>
              <a:t>Dada la voz del ciudadano y las observaciones que nos realizan como oportunidad de mejora, la Unidad esta realizando planes de mejoramiento internos, con el objetivo de seguir en el mejoramiento de la experiencia de nuestros ciudadanos en los trámites de pensiones y parafiscales y brindar una excelente atención en nuestros canales disponibles para nuestros ciudadanos; es por ello que los invitamos a evaluar nuestra gestión y de esta manera seguir mejorando para ustedes.</a:t>
            </a:r>
          </a:p>
          <a:p>
            <a:pPr algn="just">
              <a:buSzPct val="25000"/>
            </a:pPr>
            <a:endParaRPr lang="es-ES" sz="900" dirty="0">
              <a:solidFill>
                <a:srgbClr val="000000"/>
              </a:solidFill>
              <a:latin typeface="Calibri" panose="020F0502020204030204" pitchFamily="34" charset="0"/>
              <a:cs typeface="Calibri" panose="020F0502020204030204" pitchFamily="34" charset="0"/>
            </a:endParaRPr>
          </a:p>
          <a:p>
            <a:pPr>
              <a:lnSpc>
                <a:spcPct val="107000"/>
              </a:lnSpc>
              <a:spcAft>
                <a:spcPts val="265"/>
              </a:spcAft>
            </a:pPr>
            <a:r>
              <a:rPr lang="es-ES" sz="900" dirty="0">
                <a:solidFill>
                  <a:srgbClr val="000000"/>
                </a:solidFill>
                <a:latin typeface="Calibri" panose="020F0502020204030204" pitchFamily="34" charset="0"/>
                <a:cs typeface="Calibri" panose="020F0502020204030204" pitchFamily="34" charset="0"/>
              </a:rPr>
              <a:t>Acciones de mejoramiento que estamos realizando en la entidad:</a:t>
            </a:r>
          </a:p>
          <a:p>
            <a:endParaRPr lang="es-CO" sz="900" dirty="0">
              <a:solidFill>
                <a:srgbClr val="000000"/>
              </a:solidFill>
              <a:latin typeface="Calibri" panose="020F0502020204030204" pitchFamily="34" charset="0"/>
              <a:cs typeface="Calibri" panose="020F0502020204030204" pitchFamily="34" charset="0"/>
            </a:endParaRPr>
          </a:p>
          <a:p>
            <a:r>
              <a:rPr lang="es-CO" sz="900" dirty="0">
                <a:effectLst/>
                <a:latin typeface="Calibri" panose="020F0502020204030204" pitchFamily="34" charset="0"/>
                <a:ea typeface="Calibri" panose="020F0502020204030204" pitchFamily="34" charset="0"/>
                <a:cs typeface="Times New Roman" panose="02020603050405020304" pitchFamily="18" charset="0"/>
              </a:rPr>
              <a:t>• Revisar las causas por las cuales se presentaron las observaciones realizadas</a:t>
            </a:r>
          </a:p>
          <a:p>
            <a:r>
              <a:rPr lang="es-CO" sz="900" dirty="0">
                <a:effectLst/>
                <a:latin typeface="Calibri" panose="020F0502020204030204" pitchFamily="34" charset="0"/>
                <a:ea typeface="Calibri" panose="020F0502020204030204" pitchFamily="34" charset="0"/>
                <a:cs typeface="Times New Roman" panose="02020603050405020304" pitchFamily="18" charset="0"/>
              </a:rPr>
              <a:t>• Socializar con la operación los errores presentados</a:t>
            </a:r>
          </a:p>
          <a:p>
            <a:r>
              <a:rPr lang="es-CO" sz="900" dirty="0">
                <a:effectLst/>
                <a:latin typeface="Calibri" panose="020F0502020204030204" pitchFamily="34" charset="0"/>
                <a:ea typeface="Calibri" panose="020F0502020204030204" pitchFamily="34" charset="0"/>
                <a:cs typeface="Times New Roman" panose="02020603050405020304" pitchFamily="18" charset="0"/>
              </a:rPr>
              <a:t>• Toma de acciones correctivas y preventivas</a:t>
            </a:r>
          </a:p>
          <a:p>
            <a:r>
              <a:rPr lang="es-CO" sz="900" dirty="0">
                <a:effectLst/>
                <a:latin typeface="Calibri" panose="020F0502020204030204" pitchFamily="34" charset="0"/>
                <a:ea typeface="Calibri" panose="020F0502020204030204" pitchFamily="34" charset="0"/>
                <a:cs typeface="Times New Roman" panose="02020603050405020304" pitchFamily="18" charset="0"/>
              </a:rPr>
              <a:t>• Generar oportunidades de mejora (enviar los planes de mejora para su seguimiento) validar los errores con la operación para retroalimentar a los agentes y realizar las actas con los compromisos y correspondientes.</a:t>
            </a:r>
          </a:p>
          <a:p>
            <a:r>
              <a:rPr lang="es-CO" sz="900" dirty="0">
                <a:effectLst/>
                <a:latin typeface="Calibri" panose="020F0502020204030204" pitchFamily="34" charset="0"/>
                <a:ea typeface="Calibri" panose="020F0502020204030204" pitchFamily="34" charset="0"/>
                <a:cs typeface="Times New Roman" panose="02020603050405020304" pitchFamily="18" charset="0"/>
              </a:rPr>
              <a:t>• Instrucción a los canales presenciales de generar citas a los ciudadanos que lleguen antes del cierre en caso de que contemos con la disponibilidad de asesores, sin importar que sean creadas con horario posterior a las 5:00 pm. </a:t>
            </a:r>
          </a:p>
          <a:p>
            <a:r>
              <a:rPr lang="es-CO" sz="900" dirty="0">
                <a:effectLst/>
                <a:latin typeface="Calibri" panose="020F0502020204030204" pitchFamily="34" charset="0"/>
                <a:ea typeface="Calibri" panose="020F0502020204030204" pitchFamily="34" charset="0"/>
                <a:cs typeface="Times New Roman" panose="02020603050405020304" pitchFamily="18" charset="0"/>
              </a:rPr>
              <a:t>• Retroalimentación puntos presenciales con relación a la asertividad, mensaje y forma de orientar al ciudadano para radicar las peticiones de reconocimiento. </a:t>
            </a:r>
          </a:p>
          <a:p>
            <a:r>
              <a:rPr lang="es-CO" sz="900" dirty="0">
                <a:effectLst/>
                <a:latin typeface="Calibri" panose="020F0502020204030204" pitchFamily="34" charset="0"/>
                <a:ea typeface="Calibri" panose="020F0502020204030204" pitchFamily="34" charset="0"/>
                <a:cs typeface="Times New Roman" panose="02020603050405020304" pitchFamily="18" charset="0"/>
              </a:rPr>
              <a:t>• </a:t>
            </a:r>
            <a:r>
              <a:rPr lang="es-CO" sz="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Socialización de los errores detectados en las auditorías realizadas por parte de la UGPP a las líneas más críticas que presentan afectación en el indicador. Esta se lleva a cabo por medio de un taller donde el asesor implicado escucha la transacción que presentó el error y se realiza la socialización con supervisión y formación.</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r>
              <a:rPr lang="es-CO" sz="900" dirty="0">
                <a:effectLst/>
                <a:latin typeface="Calibri" panose="020F0502020204030204" pitchFamily="34" charset="0"/>
                <a:ea typeface="Calibri" panose="020F0502020204030204" pitchFamily="34" charset="0"/>
                <a:cs typeface="Times New Roman" panose="02020603050405020304" pitchFamily="18" charset="0"/>
              </a:rPr>
              <a:t>• </a:t>
            </a:r>
            <a:r>
              <a:rPr lang="es-CO" sz="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Se realiza talleres de escucha con la operación de manera presencial: durante tres días al mes se divide el equipo de asesores en tres grupos donde se lleva a cabo la escucha de llamadas que presenten mayor oportunidad de mejora especialmente en temas de actitud de servicio, el ejercicio cuenta con la participación de supervisión, coordinación, formación y calidad, allí se realiza análisis de las gestiones, sensibilización de estas y conclusiones</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r>
              <a:rPr lang="es-CO" sz="900" dirty="0">
                <a:effectLst/>
                <a:latin typeface="Calibri" panose="020F0502020204030204" pitchFamily="34" charset="0"/>
                <a:ea typeface="Calibri" panose="020F0502020204030204" pitchFamily="34" charset="0"/>
                <a:cs typeface="Times New Roman" panose="02020603050405020304" pitchFamily="18" charset="0"/>
              </a:rPr>
              <a:t>• </a:t>
            </a:r>
            <a:r>
              <a:rPr lang="es-CO" sz="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partir del informe enviado de las notas calidad percibida se diseña la estrategia de focalizar a los asesores y mostrar la nota por asesor para de esta manera realizar seguimiento detallado a los asesores que más cuentan con ciudadanos detractores y de esta manera identificar el porqué de esta calificación a través del monitoreo de esta transacción</a:t>
            </a:r>
            <a:r>
              <a:rPr lang="es-CO" sz="9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4" name="Conector recto 3">
            <a:extLst>
              <a:ext uri="{FF2B5EF4-FFF2-40B4-BE49-F238E27FC236}">
                <a16:creationId xmlns:a16="http://schemas.microsoft.com/office/drawing/2014/main" id="{0A079B5A-71E3-4D9A-8400-B7586D96A86D}"/>
              </a:ext>
            </a:extLst>
          </p:cNvPr>
          <p:cNvCxnSpPr/>
          <p:nvPr/>
        </p:nvCxnSpPr>
        <p:spPr>
          <a:xfrm>
            <a:off x="214488" y="4904657"/>
            <a:ext cx="871502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87ECF041-41FD-42EA-940B-50C9C7CA444E}"/>
              </a:ext>
            </a:extLst>
          </p:cNvPr>
          <p:cNvSpPr txBox="1"/>
          <p:nvPr/>
        </p:nvSpPr>
        <p:spPr>
          <a:xfrm>
            <a:off x="294743" y="4948764"/>
            <a:ext cx="6084715" cy="276999"/>
          </a:xfrm>
          <a:prstGeom prst="rect">
            <a:avLst/>
          </a:prstGeom>
          <a:noFill/>
        </p:spPr>
        <p:txBody>
          <a:bodyPr wrap="square" rtlCol="0">
            <a:spAutoFit/>
          </a:bodyPr>
          <a:lstStyle/>
          <a:p>
            <a:r>
              <a:rPr lang="es-CO" sz="1200" i="1" dirty="0"/>
              <a:t>Fuente: Informe calidad percibida –UGPP/DSIAC7 – Año 2021 / II Trimestre 2022</a:t>
            </a:r>
          </a:p>
        </p:txBody>
      </p:sp>
    </p:spTree>
    <p:extLst>
      <p:ext uri="{BB962C8B-B14F-4D97-AF65-F5344CB8AC3E}">
        <p14:creationId xmlns:p14="http://schemas.microsoft.com/office/powerpoint/2010/main" val="30198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73" y="0"/>
            <a:ext cx="8070947" cy="53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2 Grupo"/>
          <p:cNvGrpSpPr/>
          <p:nvPr/>
        </p:nvGrpSpPr>
        <p:grpSpPr>
          <a:xfrm>
            <a:off x="0" y="0"/>
            <a:ext cx="9144000" cy="5364163"/>
            <a:chOff x="-52535" y="0"/>
            <a:chExt cx="24510322" cy="16237917"/>
          </a:xfrm>
        </p:grpSpPr>
        <p:sp>
          <p:nvSpPr>
            <p:cNvPr id="20" name="Rectángulo 5"/>
            <p:cNvSpPr/>
            <p:nvPr/>
          </p:nvSpPr>
          <p:spPr>
            <a:xfrm>
              <a:off x="-52535" y="0"/>
              <a:ext cx="24510322" cy="16237917"/>
            </a:xfrm>
            <a:prstGeom prst="rect">
              <a:avLst/>
            </a:prstGeom>
            <a:solidFill>
              <a:srgbClr val="041B31">
                <a:alpha val="76000"/>
              </a:srgbClr>
            </a:solidFill>
            <a:ln>
              <a:noFill/>
            </a:ln>
          </p:spPr>
          <p:style>
            <a:lnRef idx="2">
              <a:schemeClr val="dk1">
                <a:shade val="50000"/>
              </a:schemeClr>
            </a:lnRef>
            <a:fillRef idx="1">
              <a:schemeClr val="dk1"/>
            </a:fillRef>
            <a:effectRef idx="0">
              <a:schemeClr val="dk1"/>
            </a:effectRef>
            <a:fontRef idx="minor">
              <a:schemeClr val="lt1"/>
            </a:fontRef>
          </p:style>
          <p:txBody>
            <a:bodyPr lIns="10659" tIns="5329" rIns="10659" bIns="5329" rtlCol="0" anchor="ctr"/>
            <a:lstStyle/>
            <a:p>
              <a:pPr algn="ctr"/>
              <a:endParaRPr lang="es-CO" sz="464" dirty="0"/>
            </a:p>
          </p:txBody>
        </p:sp>
        <p:sp>
          <p:nvSpPr>
            <p:cNvPr id="16" name="TextBox 9"/>
            <p:cNvSpPr txBox="1"/>
            <p:nvPr/>
          </p:nvSpPr>
          <p:spPr>
            <a:xfrm>
              <a:off x="7718687" y="8274235"/>
              <a:ext cx="8967879" cy="2245990"/>
            </a:xfrm>
            <a:prstGeom prst="rect">
              <a:avLst/>
            </a:prstGeom>
            <a:noFill/>
            <a:ln>
              <a:noFill/>
            </a:ln>
          </p:spPr>
          <p:txBody>
            <a:bodyPr wrap="none" rtlCol="0">
              <a:spAutoFit/>
            </a:bodyPr>
            <a:lstStyle/>
            <a:p>
              <a:pPr algn="ctr">
                <a:lnSpc>
                  <a:spcPct val="90000"/>
                </a:lnSpc>
              </a:pPr>
              <a:r>
                <a:rPr lang="en-US" sz="4702" b="1" dirty="0">
                  <a:solidFill>
                    <a:schemeClr val="accent1">
                      <a:lumMod val="40000"/>
                      <a:lumOff val="60000"/>
                    </a:schemeClr>
                  </a:solidFill>
                  <a:latin typeface="Helvetica"/>
                  <a:cs typeface="Helvetica"/>
                </a:rPr>
                <a:t>GRACIAS</a:t>
              </a:r>
            </a:p>
          </p:txBody>
        </p:sp>
        <p:cxnSp>
          <p:nvCxnSpPr>
            <p:cNvPr id="17" name="Straight Connector 11"/>
            <p:cNvCxnSpPr/>
            <p:nvPr/>
          </p:nvCxnSpPr>
          <p:spPr>
            <a:xfrm>
              <a:off x="7084077" y="7740248"/>
              <a:ext cx="10237098" cy="0"/>
            </a:xfrm>
            <a:prstGeom prst="line">
              <a:avLst/>
            </a:prstGeom>
            <a:ln w="762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1"/>
            <p:cNvCxnSpPr/>
            <p:nvPr/>
          </p:nvCxnSpPr>
          <p:spPr>
            <a:xfrm>
              <a:off x="7084077" y="10981332"/>
              <a:ext cx="10237098" cy="0"/>
            </a:xfrm>
            <a:prstGeom prst="line">
              <a:avLst/>
            </a:prstGeom>
            <a:ln w="762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319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0561" y="158717"/>
            <a:ext cx="5687642" cy="637267"/>
          </a:xfrm>
          <a:prstGeom prst="rect">
            <a:avLst/>
          </a:prstGeom>
        </p:spPr>
        <p:txBody>
          <a:bodyPr wrap="square" lIns="82464" tIns="41232" rIns="82464" bIns="41232">
            <a:spAutoFit/>
          </a:bodyPr>
          <a:lstStyle/>
          <a:p>
            <a:r>
              <a:rPr lang="es-CO" sz="1800" b="1" dirty="0"/>
              <a:t>Metodología Medición Indicadores de Calidad Percibida</a:t>
            </a:r>
          </a:p>
          <a:p>
            <a:r>
              <a:rPr lang="es-CO" sz="1800" b="1" dirty="0"/>
              <a:t>Canales de Atención 2022</a:t>
            </a:r>
            <a:endParaRPr lang="es-CO" sz="2400" b="1" dirty="0"/>
          </a:p>
        </p:txBody>
      </p:sp>
      <p:sp>
        <p:nvSpPr>
          <p:cNvPr id="5" name="4 Título"/>
          <p:cNvSpPr>
            <a:spLocks noGrp="1"/>
          </p:cNvSpPr>
          <p:nvPr>
            <p:ph type="title"/>
          </p:nvPr>
        </p:nvSpPr>
        <p:spPr>
          <a:xfrm>
            <a:off x="648608" y="1207239"/>
            <a:ext cx="3549581" cy="287305"/>
          </a:xfrm>
        </p:spPr>
        <p:txBody>
          <a:bodyPr lIns="82464" tIns="41232" rIns="82464" bIns="41232">
            <a:noAutofit/>
          </a:bodyPr>
          <a:lstStyle/>
          <a:p>
            <a:pPr algn="l"/>
            <a:r>
              <a:rPr lang="es-CO" sz="1429" b="1" dirty="0">
                <a:solidFill>
                  <a:srgbClr val="00B050"/>
                </a:solidFill>
              </a:rPr>
              <a:t>Índice Neto de Satisfacción – INS – Canales</a:t>
            </a:r>
          </a:p>
        </p:txBody>
      </p:sp>
      <p:sp>
        <p:nvSpPr>
          <p:cNvPr id="6" name="5 Rectángulo"/>
          <p:cNvSpPr/>
          <p:nvPr/>
        </p:nvSpPr>
        <p:spPr>
          <a:xfrm>
            <a:off x="670188" y="1499035"/>
            <a:ext cx="2042309" cy="278707"/>
          </a:xfrm>
          <a:prstGeom prst="rect">
            <a:avLst/>
          </a:prstGeom>
        </p:spPr>
        <p:txBody>
          <a:bodyPr wrap="none" lIns="82464" tIns="41232" rIns="82464" bIns="41232">
            <a:spAutoFit/>
          </a:bodyPr>
          <a:lstStyle/>
          <a:p>
            <a:r>
              <a:rPr lang="es-ES" sz="1270" dirty="0">
                <a:solidFill>
                  <a:schemeClr val="tx1">
                    <a:lumMod val="65000"/>
                    <a:lumOff val="35000"/>
                  </a:schemeClr>
                </a:solidFill>
                <a:latin typeface="Aller " charset="0"/>
              </a:rPr>
              <a:t>¿Cómo es el cálculo del INS</a:t>
            </a:r>
            <a:r>
              <a:rPr lang="es-ES" sz="1270" dirty="0">
                <a:solidFill>
                  <a:schemeClr val="tx2"/>
                </a:solidFill>
                <a:latin typeface="Aller " charset="0"/>
              </a:rPr>
              <a:t>?</a:t>
            </a:r>
            <a:endParaRPr lang="es-CO" sz="1270"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63093" y="1525819"/>
            <a:ext cx="2111111" cy="31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709569" y="2477130"/>
            <a:ext cx="3348320" cy="324000"/>
          </a:xfrm>
          <a:prstGeom prst="rect">
            <a:avLst/>
          </a:prstGeom>
        </p:spPr>
        <p:txBody>
          <a:bodyPr lIns="82464" tIns="41232" rIns="82464" bIns="41232">
            <a:noAutofit/>
          </a:bodyPr>
          <a:lstStyle>
            <a:lvl1pPr defTabSz="1828343">
              <a:lnSpc>
                <a:spcPct val="90000"/>
              </a:lnSpc>
              <a:spcBef>
                <a:spcPct val="0"/>
              </a:spcBef>
              <a:buNone/>
              <a:defRPr sz="4500" b="1">
                <a:solidFill>
                  <a:srgbClr val="00B050"/>
                </a:solidFill>
                <a:latin typeface="+mj-lt"/>
                <a:ea typeface="+mj-ea"/>
                <a:cs typeface="+mj-cs"/>
              </a:defRPr>
            </a:lvl1pPr>
          </a:lstStyle>
          <a:p>
            <a:r>
              <a:rPr lang="es-CO" sz="1429" dirty="0"/>
              <a:t>Claridad de la información suministrada</a:t>
            </a:r>
          </a:p>
        </p:txBody>
      </p:sp>
      <p:sp>
        <p:nvSpPr>
          <p:cNvPr id="10" name="9 Rectángulo"/>
          <p:cNvSpPr/>
          <p:nvPr/>
        </p:nvSpPr>
        <p:spPr>
          <a:xfrm>
            <a:off x="714904" y="2840627"/>
            <a:ext cx="2326041" cy="278707"/>
          </a:xfrm>
          <a:prstGeom prst="rect">
            <a:avLst/>
          </a:prstGeom>
        </p:spPr>
        <p:txBody>
          <a:bodyPr wrap="none" lIns="82464" tIns="41232" rIns="82464" bIns="41232">
            <a:spAutoFit/>
          </a:bodyPr>
          <a:lstStyle/>
          <a:p>
            <a:r>
              <a:rPr lang="es-ES" sz="1270" dirty="0">
                <a:solidFill>
                  <a:schemeClr val="tx1">
                    <a:lumMod val="65000"/>
                    <a:lumOff val="35000"/>
                  </a:schemeClr>
                </a:solidFill>
                <a:latin typeface="Aller " charset="0"/>
              </a:rPr>
              <a:t>¿Cómo es el cálculo de Claridad?</a:t>
            </a:r>
            <a:endParaRPr lang="es-CO" sz="1270" dirty="0">
              <a:solidFill>
                <a:schemeClr val="tx1">
                  <a:lumMod val="65000"/>
                  <a:lumOff val="35000"/>
                </a:schemeClr>
              </a:solidFill>
            </a:endParaRPr>
          </a:p>
        </p:txBody>
      </p:sp>
      <p:sp>
        <p:nvSpPr>
          <p:cNvPr id="13" name="1 Título"/>
          <p:cNvSpPr txBox="1">
            <a:spLocks/>
          </p:cNvSpPr>
          <p:nvPr/>
        </p:nvSpPr>
        <p:spPr>
          <a:xfrm>
            <a:off x="694234" y="3615106"/>
            <a:ext cx="2543918" cy="324000"/>
          </a:xfrm>
          <a:prstGeom prst="rect">
            <a:avLst/>
          </a:prstGeom>
        </p:spPr>
        <p:txBody>
          <a:bodyPr lIns="82464" tIns="41232" rIns="82464" bIns="41232">
            <a:noAutofit/>
          </a:bodyPr>
          <a:lstStyle>
            <a:defPPr>
              <a:defRPr lang="en-US"/>
            </a:defPPr>
            <a:lvl1pPr defTabSz="1828343">
              <a:lnSpc>
                <a:spcPct val="90000"/>
              </a:lnSpc>
              <a:spcBef>
                <a:spcPct val="0"/>
              </a:spcBef>
              <a:buNone/>
              <a:defRPr sz="4500" b="1">
                <a:solidFill>
                  <a:srgbClr val="00B050"/>
                </a:solidFill>
                <a:latin typeface="+mj-lt"/>
                <a:ea typeface="+mj-ea"/>
                <a:cs typeface="+mj-cs"/>
              </a:defRPr>
            </a:lvl1pPr>
          </a:lstStyle>
          <a:p>
            <a:r>
              <a:rPr lang="es-CO" sz="1429" dirty="0"/>
              <a:t>Resolución por parte del Asesor</a:t>
            </a:r>
          </a:p>
        </p:txBody>
      </p:sp>
      <p:sp>
        <p:nvSpPr>
          <p:cNvPr id="14" name="13 Rectángulo"/>
          <p:cNvSpPr/>
          <p:nvPr/>
        </p:nvSpPr>
        <p:spPr>
          <a:xfrm>
            <a:off x="687562" y="4357990"/>
            <a:ext cx="4930336" cy="254406"/>
          </a:xfrm>
          <a:prstGeom prst="rect">
            <a:avLst/>
          </a:prstGeom>
        </p:spPr>
        <p:txBody>
          <a:bodyPr wrap="square" lIns="82464" tIns="41232" rIns="82464" bIns="41232">
            <a:spAutoFit/>
          </a:bodyPr>
          <a:lstStyle/>
          <a:p>
            <a:r>
              <a:rPr lang="es-CO" sz="1112" dirty="0"/>
              <a:t>Es la capacidad del asesor en resolver la inquietud o requerimiento del ciudadano</a:t>
            </a:r>
          </a:p>
        </p:txBody>
      </p:sp>
      <p:cxnSp>
        <p:nvCxnSpPr>
          <p:cNvPr id="16" name="15 Conector recto"/>
          <p:cNvCxnSpPr/>
          <p:nvPr/>
        </p:nvCxnSpPr>
        <p:spPr>
          <a:xfrm>
            <a:off x="694234" y="2380093"/>
            <a:ext cx="6897928"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709569" y="3593924"/>
            <a:ext cx="6897928"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913473" y="4577433"/>
            <a:ext cx="5794412" cy="464528"/>
          </a:xfrm>
          <a:prstGeom prst="rect">
            <a:avLst/>
          </a:prstGeom>
          <a:noFill/>
        </p:spPr>
        <p:txBody>
          <a:bodyPr wrap="square" lIns="82464" tIns="41232" rIns="82464" bIns="41232" rtlCol="0">
            <a:spAutoFit/>
          </a:bodyPr>
          <a:lstStyle/>
          <a:p>
            <a:r>
              <a:rPr lang="es-CO" sz="826" dirty="0">
                <a:solidFill>
                  <a:schemeClr val="bg1"/>
                </a:solidFill>
              </a:rPr>
              <a:t>Fuentes: Lineamientos para el diseño e implementación de mediciones  de percepción  y expectativas ciudadanas – DNP – 2015</a:t>
            </a:r>
          </a:p>
          <a:p>
            <a:pPr marL="397302" indent="-397302"/>
            <a:r>
              <a:rPr lang="es-CO" sz="826" dirty="0">
                <a:solidFill>
                  <a:schemeClr val="bg1"/>
                </a:solidFill>
              </a:rPr>
              <a:t>	Metodología para el mejoramiento de sistemas de servicio al ciudadano en entidades públicas – DNP . PNSC – 2016</a:t>
            </a:r>
          </a:p>
          <a:p>
            <a:pPr marL="397302" indent="-397302"/>
            <a:r>
              <a:rPr lang="es-CO" sz="826" dirty="0">
                <a:solidFill>
                  <a:schemeClr val="bg1"/>
                </a:solidFill>
              </a:rPr>
              <a:t>	https://www.wowcx.com/como-medir-la-experiencia-de-cliente/</a:t>
            </a:r>
          </a:p>
        </p:txBody>
      </p:sp>
      <p:sp>
        <p:nvSpPr>
          <p:cNvPr id="2" name="1 CuadroTexto"/>
          <p:cNvSpPr txBox="1"/>
          <p:nvPr/>
        </p:nvSpPr>
        <p:spPr>
          <a:xfrm>
            <a:off x="691297" y="2141924"/>
            <a:ext cx="5731056" cy="263470"/>
          </a:xfrm>
          <a:prstGeom prst="rect">
            <a:avLst/>
          </a:prstGeom>
          <a:noFill/>
        </p:spPr>
        <p:txBody>
          <a:bodyPr wrap="none" rtlCol="0">
            <a:spAutoFit/>
          </a:bodyPr>
          <a:lstStyle/>
          <a:p>
            <a:pPr algn="just"/>
            <a:r>
              <a:rPr lang="es-CO" sz="1112" dirty="0"/>
              <a:t>Representa el grado de satisfacción con la atención recibida a través de los canales de atención.</a:t>
            </a:r>
          </a:p>
        </p:txBody>
      </p:sp>
      <p:sp>
        <p:nvSpPr>
          <p:cNvPr id="20" name="19 CuadroTexto"/>
          <p:cNvSpPr txBox="1"/>
          <p:nvPr/>
        </p:nvSpPr>
        <p:spPr>
          <a:xfrm>
            <a:off x="623837" y="3221116"/>
            <a:ext cx="7637027" cy="263470"/>
          </a:xfrm>
          <a:prstGeom prst="rect">
            <a:avLst/>
          </a:prstGeom>
          <a:noFill/>
        </p:spPr>
        <p:txBody>
          <a:bodyPr wrap="none" rtlCol="0">
            <a:spAutoFit/>
          </a:bodyPr>
          <a:lstStyle/>
          <a:p>
            <a:pPr algn="just"/>
            <a:r>
              <a:rPr lang="es-CO" sz="1112" dirty="0"/>
              <a:t>Representa el grado de entendimiento que tiene el ciudadano con respecto a la información brindada en los canales de atención</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6897" y="1494543"/>
            <a:ext cx="1790534" cy="75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0515" y="2490385"/>
            <a:ext cx="1871634" cy="69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Rectángulo"/>
          <p:cNvSpPr/>
          <p:nvPr/>
        </p:nvSpPr>
        <p:spPr>
          <a:xfrm>
            <a:off x="745624" y="3939107"/>
            <a:ext cx="2499485" cy="278707"/>
          </a:xfrm>
          <a:prstGeom prst="rect">
            <a:avLst/>
          </a:prstGeom>
        </p:spPr>
        <p:txBody>
          <a:bodyPr wrap="none" lIns="82464" tIns="41232" rIns="82464" bIns="41232">
            <a:spAutoFit/>
          </a:bodyPr>
          <a:lstStyle/>
          <a:p>
            <a:r>
              <a:rPr lang="es-ES" sz="1270" dirty="0">
                <a:solidFill>
                  <a:schemeClr val="tx1">
                    <a:lumMod val="65000"/>
                    <a:lumOff val="35000"/>
                  </a:schemeClr>
                </a:solidFill>
                <a:latin typeface="Aller " charset="0"/>
              </a:rPr>
              <a:t>¿Cómo es el cálculo de Resolución?</a:t>
            </a:r>
            <a:endParaRPr lang="es-CO" sz="1270" dirty="0">
              <a:solidFill>
                <a:schemeClr val="tx1">
                  <a:lumMod val="65000"/>
                  <a:lumOff val="35000"/>
                </a:schemeClr>
              </a:solidFill>
            </a:endParaRPr>
          </a:p>
        </p:txBody>
      </p:sp>
      <p:grpSp>
        <p:nvGrpSpPr>
          <p:cNvPr id="25" name="56 Grupo"/>
          <p:cNvGrpSpPr/>
          <p:nvPr/>
        </p:nvGrpSpPr>
        <p:grpSpPr>
          <a:xfrm>
            <a:off x="6551531" y="3786442"/>
            <a:ext cx="616259" cy="825857"/>
            <a:chOff x="0" y="0"/>
            <a:chExt cx="1390651" cy="1453705"/>
          </a:xfrm>
        </p:grpSpPr>
        <p:grpSp>
          <p:nvGrpSpPr>
            <p:cNvPr id="28" name="59 Grupo"/>
            <p:cNvGrpSpPr/>
            <p:nvPr/>
          </p:nvGrpSpPr>
          <p:grpSpPr>
            <a:xfrm>
              <a:off x="0" y="0"/>
              <a:ext cx="1362074" cy="703199"/>
              <a:chOff x="0" y="0"/>
              <a:chExt cx="1564551" cy="693674"/>
            </a:xfrm>
            <a:scene3d>
              <a:camera prst="orthographicFront">
                <a:rot lat="0" lon="0" rev="0"/>
              </a:camera>
              <a:lightRig rig="contrasting" dir="t">
                <a:rot lat="0" lon="0" rev="1200000"/>
              </a:lightRig>
            </a:scene3d>
          </p:grpSpPr>
          <p:sp>
            <p:nvSpPr>
              <p:cNvPr id="32" name="63 Rectángulo redondeado"/>
              <p:cNvSpPr/>
              <p:nvPr/>
            </p:nvSpPr>
            <p:spPr>
              <a:xfrm>
                <a:off x="0" y="0"/>
                <a:ext cx="1564551" cy="693674"/>
              </a:xfrm>
              <a:prstGeom prst="roundRect">
                <a:avLst>
                  <a:gd name="adj" fmla="val 10000"/>
                </a:avLst>
              </a:prstGeom>
              <a:solidFill>
                <a:schemeClr val="accent6">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endParaRPr lang="es-CO" sz="445" dirty="0"/>
              </a:p>
            </p:txBody>
          </p:sp>
          <p:sp>
            <p:nvSpPr>
              <p:cNvPr id="33" name="66 Rectángulo"/>
              <p:cNvSpPr/>
              <p:nvPr/>
            </p:nvSpPr>
            <p:spPr>
              <a:xfrm>
                <a:off x="0" y="120177"/>
                <a:ext cx="1564551" cy="4624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237" tIns="63237" rIns="63237" bIns="33877"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95285">
                  <a:lnSpc>
                    <a:spcPct val="90000"/>
                  </a:lnSpc>
                  <a:spcBef>
                    <a:spcPct val="0"/>
                  </a:spcBef>
                  <a:spcAft>
                    <a:spcPct val="35000"/>
                  </a:spcAft>
                </a:pPr>
                <a:r>
                  <a:rPr lang="es-CO" sz="1270" b="1" dirty="0">
                    <a:ln w="18000">
                      <a:noFill/>
                      <a:prstDash val="solid"/>
                      <a:miter lim="800000"/>
                    </a:ln>
                    <a:solidFill>
                      <a:schemeClr val="bg1"/>
                    </a:solidFill>
                    <a:effectLst>
                      <a:outerShdw blurRad="25500" dist="23000" dir="7020000" algn="tl">
                        <a:srgbClr val="000000">
                          <a:alpha val="50000"/>
                        </a:srgbClr>
                      </a:outerShdw>
                    </a:effectLst>
                  </a:rPr>
                  <a:t>SI</a:t>
                </a:r>
              </a:p>
            </p:txBody>
          </p:sp>
        </p:grpSp>
        <p:grpSp>
          <p:nvGrpSpPr>
            <p:cNvPr id="29" name="60 Grupo"/>
            <p:cNvGrpSpPr/>
            <p:nvPr/>
          </p:nvGrpSpPr>
          <p:grpSpPr>
            <a:xfrm>
              <a:off x="1" y="723901"/>
              <a:ext cx="1390650" cy="729804"/>
              <a:chOff x="1" y="723901"/>
              <a:chExt cx="1592281" cy="682179"/>
            </a:xfrm>
            <a:scene3d>
              <a:camera prst="orthographicFront">
                <a:rot lat="0" lon="0" rev="0"/>
              </a:camera>
              <a:lightRig rig="contrasting" dir="t">
                <a:rot lat="0" lon="0" rev="1200000"/>
              </a:lightRig>
            </a:scene3d>
          </p:grpSpPr>
          <p:sp>
            <p:nvSpPr>
              <p:cNvPr id="30" name="61 Rectángulo redondeado"/>
              <p:cNvSpPr/>
              <p:nvPr/>
            </p:nvSpPr>
            <p:spPr>
              <a:xfrm>
                <a:off x="1" y="723901"/>
                <a:ext cx="1592281" cy="682179"/>
              </a:xfrm>
              <a:prstGeom prst="roundRect">
                <a:avLst>
                  <a:gd name="adj" fmla="val 10000"/>
                </a:avLst>
              </a:prstGeom>
              <a:solidFill>
                <a:srgbClr val="C0000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endParaRPr lang="es-CO" sz="445" dirty="0"/>
              </a:p>
            </p:txBody>
          </p:sp>
          <p:sp>
            <p:nvSpPr>
              <p:cNvPr id="31" name="62 Rectángulo"/>
              <p:cNvSpPr/>
              <p:nvPr/>
            </p:nvSpPr>
            <p:spPr>
              <a:xfrm>
                <a:off x="1" y="837597"/>
                <a:ext cx="1592281" cy="4547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203" tIns="54203" rIns="54203" bIns="29038"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38816">
                  <a:lnSpc>
                    <a:spcPct val="90000"/>
                  </a:lnSpc>
                  <a:spcBef>
                    <a:spcPct val="0"/>
                  </a:spcBef>
                  <a:spcAft>
                    <a:spcPct val="35000"/>
                  </a:spcAft>
                </a:pPr>
                <a:r>
                  <a:rPr lang="es-CO" sz="1270" b="1" dirty="0">
                    <a:ln w="11430"/>
                    <a:solidFill>
                      <a:schemeClr val="bg1"/>
                    </a:solidFill>
                    <a:effectLst>
                      <a:outerShdw blurRad="50800" dist="39000" dir="5460000" algn="tl">
                        <a:srgbClr val="000000">
                          <a:alpha val="38000"/>
                        </a:srgbClr>
                      </a:outerShdw>
                    </a:effectLst>
                  </a:rPr>
                  <a:t>NO</a:t>
                </a:r>
                <a:endParaRPr lang="es-CO" sz="1270" dirty="0">
                  <a:solidFill>
                    <a:schemeClr val="bg1"/>
                  </a:solidFill>
                </a:endParaRPr>
              </a:p>
            </p:txBody>
          </p:sp>
        </p:grpSp>
      </p:grpSp>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46573" y="2845261"/>
            <a:ext cx="2410584" cy="27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257325" y="1314098"/>
            <a:ext cx="966034" cy="825547"/>
          </a:xfrm>
          <a:prstGeom prst="rect">
            <a:avLst/>
          </a:prstGeom>
          <a:noFill/>
        </p:spPr>
        <p:txBody>
          <a:bodyPr wrap="square" rtlCol="0">
            <a:spAutoFit/>
          </a:bodyPr>
          <a:lstStyle/>
          <a:p>
            <a:r>
              <a:rPr lang="es-CO" sz="953" dirty="0"/>
              <a:t>5 – Excelente</a:t>
            </a:r>
          </a:p>
          <a:p>
            <a:r>
              <a:rPr lang="es-CO" sz="953" dirty="0"/>
              <a:t>4 – Muy bueno</a:t>
            </a:r>
          </a:p>
          <a:p>
            <a:r>
              <a:rPr lang="es-CO" sz="953" dirty="0"/>
              <a:t>3 – Bueno</a:t>
            </a:r>
          </a:p>
          <a:p>
            <a:r>
              <a:rPr lang="es-CO" sz="953" dirty="0"/>
              <a:t>2 – Regular</a:t>
            </a:r>
          </a:p>
          <a:p>
            <a:r>
              <a:rPr lang="es-CO" sz="953" dirty="0"/>
              <a:t>1 - Malo</a:t>
            </a:r>
          </a:p>
        </p:txBody>
      </p:sp>
      <p:cxnSp>
        <p:nvCxnSpPr>
          <p:cNvPr id="27" name="Conector recto 26">
            <a:extLst>
              <a:ext uri="{FF2B5EF4-FFF2-40B4-BE49-F238E27FC236}">
                <a16:creationId xmlns:a16="http://schemas.microsoft.com/office/drawing/2014/main" id="{8D5F6E8D-7E3F-E6C4-E3A9-EEF7A63AA3FF}"/>
              </a:ext>
            </a:extLst>
          </p:cNvPr>
          <p:cNvCxnSpPr/>
          <p:nvPr/>
        </p:nvCxnSpPr>
        <p:spPr>
          <a:xfrm>
            <a:off x="214488" y="4724033"/>
            <a:ext cx="871502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5A918CA1-D2C3-AA4D-7CE8-7C340F9AE3ED}"/>
              </a:ext>
            </a:extLst>
          </p:cNvPr>
          <p:cNvSpPr txBox="1"/>
          <p:nvPr/>
        </p:nvSpPr>
        <p:spPr>
          <a:xfrm>
            <a:off x="507996" y="4723699"/>
            <a:ext cx="8387652" cy="646331"/>
          </a:xfrm>
          <a:prstGeom prst="rect">
            <a:avLst/>
          </a:prstGeom>
          <a:noFill/>
        </p:spPr>
        <p:txBody>
          <a:bodyPr wrap="square" rtlCol="0">
            <a:spAutoFit/>
          </a:bodyPr>
          <a:lstStyle/>
          <a:p>
            <a:r>
              <a:rPr lang="es-CO" sz="1200" dirty="0">
                <a:latin typeface="Calibri" charset="0"/>
                <a:ea typeface="Calibri" charset="0"/>
                <a:cs typeface="Calibri" charset="0"/>
              </a:rPr>
              <a:t>Fuentes: Lineamientos para el diseño e implementación de mediciones  de percepción  y expectativas ciudadanas – DNP – 2015</a:t>
            </a:r>
          </a:p>
          <a:p>
            <a:pPr marL="1250950" indent="-1250950"/>
            <a:r>
              <a:rPr lang="es-CO" sz="1200" dirty="0">
                <a:latin typeface="Calibri" charset="0"/>
                <a:ea typeface="Calibri" charset="0"/>
                <a:cs typeface="Calibri" charset="0"/>
              </a:rPr>
              <a:t>Metodología para el mejoramiento de sistemas de servicio al ciudadano en entidades públicas – DNP . PNSC – 2016</a:t>
            </a:r>
          </a:p>
          <a:p>
            <a:pPr marL="1250950" indent="-1250950"/>
            <a:r>
              <a:rPr lang="es-CO" sz="1200" dirty="0">
                <a:latin typeface="Calibri" charset="0"/>
                <a:ea typeface="Calibri" charset="0"/>
                <a:cs typeface="Calibri" charset="0"/>
              </a:rPr>
              <a:t>https://www.wowcx.com/como-medir-la-experiencia-de-cliente/</a:t>
            </a:r>
          </a:p>
        </p:txBody>
      </p:sp>
    </p:spTree>
    <p:extLst>
      <p:ext uri="{BB962C8B-B14F-4D97-AF65-F5344CB8AC3E}">
        <p14:creationId xmlns:p14="http://schemas.microsoft.com/office/powerpoint/2010/main" val="271098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3">
            <a:extLst>
              <a:ext uri="{FF2B5EF4-FFF2-40B4-BE49-F238E27FC236}">
                <a16:creationId xmlns:a16="http://schemas.microsoft.com/office/drawing/2014/main" id="{BA0E5E1C-ABB6-4F6F-A401-53F8C82C3D56}"/>
              </a:ext>
            </a:extLst>
          </p:cNvPr>
          <p:cNvSpPr/>
          <p:nvPr/>
        </p:nvSpPr>
        <p:spPr>
          <a:xfrm>
            <a:off x="561583" y="1098120"/>
            <a:ext cx="4120832" cy="3623734"/>
          </a:xfrm>
          <a:prstGeom prst="flowChartConnector">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25000"/>
            </a:pPr>
            <a:r>
              <a:rPr lang="es-CO" sz="1800" b="1" dirty="0">
                <a:solidFill>
                  <a:srgbClr val="44546A">
                    <a:lumMod val="50000"/>
                  </a:srgbClr>
                </a:solidFill>
                <a:latin typeface="Calibri"/>
                <a:ea typeface="Calibri"/>
                <a:cs typeface="Calibri"/>
                <a:sym typeface="Calibri"/>
              </a:rPr>
              <a:t>INDICADORES GENERALES EXPERIENCIA</a:t>
            </a:r>
          </a:p>
          <a:p>
            <a:pPr>
              <a:buSzPct val="25000"/>
            </a:pPr>
            <a:r>
              <a:rPr lang="es-CO" sz="1800" b="1" dirty="0">
                <a:solidFill>
                  <a:srgbClr val="44546A">
                    <a:lumMod val="50000"/>
                  </a:srgbClr>
                </a:solidFill>
                <a:latin typeface="Calibri"/>
                <a:ea typeface="Calibri"/>
                <a:cs typeface="Calibri"/>
                <a:sym typeface="Calibri"/>
              </a:rPr>
              <a:t>DIRECCIÓN DE SERVICIOS INTEGRADOS DE ATENCIÓN   *</a:t>
            </a:r>
            <a:r>
              <a:rPr lang="es-CO" sz="1800" b="1" u="sng" dirty="0">
                <a:solidFill>
                  <a:schemeClr val="accent3"/>
                </a:solidFill>
                <a:effectLst>
                  <a:outerShdw blurRad="38100" dist="38100" dir="2700000" algn="tl">
                    <a:srgbClr val="000000">
                      <a:alpha val="43137"/>
                    </a:srgbClr>
                  </a:outerShdw>
                </a:effectLst>
                <a:latin typeface="Calibri"/>
                <a:ea typeface="Calibri"/>
                <a:cs typeface="Calibri"/>
                <a:sym typeface="Calibri"/>
              </a:rPr>
              <a:t>DSIAC</a:t>
            </a:r>
          </a:p>
        </p:txBody>
      </p:sp>
      <p:sp>
        <p:nvSpPr>
          <p:cNvPr id="5" name="Diagrama de flujo: conector 4">
            <a:extLst>
              <a:ext uri="{FF2B5EF4-FFF2-40B4-BE49-F238E27FC236}">
                <a16:creationId xmlns:a16="http://schemas.microsoft.com/office/drawing/2014/main" id="{30763301-3A20-4E21-BBAA-0270AA1C3160}"/>
              </a:ext>
            </a:extLst>
          </p:cNvPr>
          <p:cNvSpPr/>
          <p:nvPr/>
        </p:nvSpPr>
        <p:spPr>
          <a:xfrm>
            <a:off x="3947194" y="1590768"/>
            <a:ext cx="773706" cy="735911"/>
          </a:xfrm>
          <a:prstGeom prst="flowChartConnector">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n>
                  <a:solidFill>
                    <a:schemeClr val="accent6">
                      <a:lumMod val="75000"/>
                    </a:schemeClr>
                  </a:solidFill>
                </a:ln>
                <a:solidFill>
                  <a:srgbClr val="FFFF00"/>
                </a:solidFill>
              </a:rPr>
              <a:t>86%</a:t>
            </a:r>
          </a:p>
        </p:txBody>
      </p:sp>
      <p:sp>
        <p:nvSpPr>
          <p:cNvPr id="6" name="Diagrama de flujo: conector 5">
            <a:extLst>
              <a:ext uri="{FF2B5EF4-FFF2-40B4-BE49-F238E27FC236}">
                <a16:creationId xmlns:a16="http://schemas.microsoft.com/office/drawing/2014/main" id="{3B326780-3837-432D-A690-9A6D4D978084}"/>
              </a:ext>
            </a:extLst>
          </p:cNvPr>
          <p:cNvSpPr/>
          <p:nvPr/>
        </p:nvSpPr>
        <p:spPr>
          <a:xfrm>
            <a:off x="4230429" y="2445790"/>
            <a:ext cx="773706" cy="735911"/>
          </a:xfrm>
          <a:prstGeom prst="flowChartConnecto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n>
                  <a:solidFill>
                    <a:schemeClr val="accent6">
                      <a:lumMod val="75000"/>
                    </a:schemeClr>
                  </a:solidFill>
                </a:ln>
                <a:solidFill>
                  <a:srgbClr val="FFFF00"/>
                </a:solidFill>
              </a:rPr>
              <a:t>91%</a:t>
            </a:r>
          </a:p>
        </p:txBody>
      </p:sp>
      <p:sp>
        <p:nvSpPr>
          <p:cNvPr id="8" name="Diagrama de flujo: conector 7">
            <a:extLst>
              <a:ext uri="{FF2B5EF4-FFF2-40B4-BE49-F238E27FC236}">
                <a16:creationId xmlns:a16="http://schemas.microsoft.com/office/drawing/2014/main" id="{926207D4-DA13-4CCF-9AD9-BFE7036646BE}"/>
              </a:ext>
            </a:extLst>
          </p:cNvPr>
          <p:cNvSpPr/>
          <p:nvPr/>
        </p:nvSpPr>
        <p:spPr>
          <a:xfrm>
            <a:off x="4133589" y="3294344"/>
            <a:ext cx="775160" cy="738507"/>
          </a:xfrm>
          <a:prstGeom prst="flowChartConnector">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b="100000"/>
            </a:path>
            <a:tileRect t="-100000" r="-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n>
                  <a:solidFill>
                    <a:schemeClr val="accent6">
                      <a:lumMod val="75000"/>
                    </a:schemeClr>
                  </a:solidFill>
                </a:ln>
                <a:solidFill>
                  <a:srgbClr val="FFFF00"/>
                </a:solidFill>
              </a:rPr>
              <a:t>91%</a:t>
            </a:r>
          </a:p>
        </p:txBody>
      </p:sp>
      <p:cxnSp>
        <p:nvCxnSpPr>
          <p:cNvPr id="3" name="Conector: angular 2">
            <a:extLst>
              <a:ext uri="{FF2B5EF4-FFF2-40B4-BE49-F238E27FC236}">
                <a16:creationId xmlns:a16="http://schemas.microsoft.com/office/drawing/2014/main" id="{49D09C52-7EC4-4148-953E-7753FF9908DF}"/>
              </a:ext>
            </a:extLst>
          </p:cNvPr>
          <p:cNvCxnSpPr>
            <a:cxnSpLocks/>
            <a:stCxn id="5" idx="6"/>
            <a:endCxn id="17" idx="1"/>
          </p:cNvCxnSpPr>
          <p:nvPr/>
        </p:nvCxnSpPr>
        <p:spPr>
          <a:xfrm>
            <a:off x="4720900" y="1958724"/>
            <a:ext cx="1651678" cy="225597"/>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49A7919D-A8CF-4AED-BD4D-2CEDFF84E519}"/>
              </a:ext>
            </a:extLst>
          </p:cNvPr>
          <p:cNvCxnSpPr>
            <a:cxnSpLocks/>
          </p:cNvCxnSpPr>
          <p:nvPr/>
        </p:nvCxnSpPr>
        <p:spPr>
          <a:xfrm flipV="1">
            <a:off x="4875452" y="3637856"/>
            <a:ext cx="1734434" cy="145334"/>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E67135EB-FB67-471C-B6AC-02D7E5597E50}"/>
              </a:ext>
            </a:extLst>
          </p:cNvPr>
          <p:cNvCxnSpPr>
            <a:cxnSpLocks/>
            <a:endCxn id="19" idx="1"/>
          </p:cNvCxnSpPr>
          <p:nvPr/>
        </p:nvCxnSpPr>
        <p:spPr>
          <a:xfrm flipV="1">
            <a:off x="4969019" y="2876727"/>
            <a:ext cx="1391033" cy="25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Diagrama de flujo: terminador 16">
            <a:extLst>
              <a:ext uri="{FF2B5EF4-FFF2-40B4-BE49-F238E27FC236}">
                <a16:creationId xmlns:a16="http://schemas.microsoft.com/office/drawing/2014/main" id="{9CC987A7-BC88-475D-8294-870FFA215464}"/>
              </a:ext>
            </a:extLst>
          </p:cNvPr>
          <p:cNvSpPr/>
          <p:nvPr/>
        </p:nvSpPr>
        <p:spPr>
          <a:xfrm>
            <a:off x="6372578" y="1957472"/>
            <a:ext cx="2144823" cy="453697"/>
          </a:xfrm>
          <a:prstGeom prst="flowChartTerminator">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CLARIDAD</a:t>
            </a:r>
          </a:p>
        </p:txBody>
      </p:sp>
      <p:sp>
        <p:nvSpPr>
          <p:cNvPr id="18" name="Diagrama de flujo: terminador 17">
            <a:extLst>
              <a:ext uri="{FF2B5EF4-FFF2-40B4-BE49-F238E27FC236}">
                <a16:creationId xmlns:a16="http://schemas.microsoft.com/office/drawing/2014/main" id="{34DB56E0-CFD8-4776-9D4A-831E848D5C53}"/>
              </a:ext>
            </a:extLst>
          </p:cNvPr>
          <p:cNvSpPr/>
          <p:nvPr/>
        </p:nvSpPr>
        <p:spPr>
          <a:xfrm>
            <a:off x="6443084" y="3382045"/>
            <a:ext cx="2049265" cy="477546"/>
          </a:xfrm>
          <a:prstGeom prst="flowChartTerminator">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RESOLUCIÓN</a:t>
            </a:r>
          </a:p>
        </p:txBody>
      </p:sp>
      <p:sp>
        <p:nvSpPr>
          <p:cNvPr id="19" name="Diagrama de flujo: terminador 18">
            <a:extLst>
              <a:ext uri="{FF2B5EF4-FFF2-40B4-BE49-F238E27FC236}">
                <a16:creationId xmlns:a16="http://schemas.microsoft.com/office/drawing/2014/main" id="{B693F53A-10A2-4889-87F4-02F67215EE00}"/>
              </a:ext>
            </a:extLst>
          </p:cNvPr>
          <p:cNvSpPr/>
          <p:nvPr/>
        </p:nvSpPr>
        <p:spPr>
          <a:xfrm>
            <a:off x="6360052" y="2649878"/>
            <a:ext cx="2144823" cy="453697"/>
          </a:xfrm>
          <a:prstGeom prst="flowChartTerminato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SATISFACCIÓN OFICINA VIRTUAL </a:t>
            </a:r>
          </a:p>
        </p:txBody>
      </p:sp>
      <p:cxnSp>
        <p:nvCxnSpPr>
          <p:cNvPr id="30" name="Conector recto 29">
            <a:extLst>
              <a:ext uri="{FF2B5EF4-FFF2-40B4-BE49-F238E27FC236}">
                <a16:creationId xmlns:a16="http://schemas.microsoft.com/office/drawing/2014/main" id="{7905120E-4BE8-4CB3-8F67-B46CF3F1CD4E}"/>
              </a:ext>
            </a:extLst>
          </p:cNvPr>
          <p:cNvCxnSpPr/>
          <p:nvPr/>
        </p:nvCxnSpPr>
        <p:spPr>
          <a:xfrm>
            <a:off x="214488" y="4915946"/>
            <a:ext cx="871502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7BE999A8-021F-4813-9D36-293C4EBA1D3D}"/>
              </a:ext>
            </a:extLst>
          </p:cNvPr>
          <p:cNvSpPr txBox="1"/>
          <p:nvPr/>
        </p:nvSpPr>
        <p:spPr>
          <a:xfrm>
            <a:off x="259638" y="4972057"/>
            <a:ext cx="7337783" cy="430887"/>
          </a:xfrm>
          <a:prstGeom prst="rect">
            <a:avLst/>
          </a:prstGeom>
          <a:noFill/>
        </p:spPr>
        <p:txBody>
          <a:bodyPr wrap="square" rtlCol="0">
            <a:spAutoFit/>
          </a:bodyPr>
          <a:lstStyle/>
          <a:p>
            <a:r>
              <a:rPr lang="es-CO" sz="1100" i="1" dirty="0"/>
              <a:t>Fuente: Gestor de contacto- Informe calidad percibida –UGPP/DSIAC – II  Trimestre 2022</a:t>
            </a:r>
          </a:p>
          <a:p>
            <a:r>
              <a:rPr lang="es-CO" sz="1100" i="1" dirty="0"/>
              <a:t>* </a:t>
            </a:r>
            <a:r>
              <a:rPr lang="es-CO" sz="1100" b="1" i="1" dirty="0"/>
              <a:t>DSIAC: </a:t>
            </a:r>
            <a:r>
              <a:rPr lang="es-CO" sz="1100" i="1" dirty="0"/>
              <a:t>Dirección de servicios integrados de atención al ciudadano </a:t>
            </a:r>
          </a:p>
        </p:txBody>
      </p:sp>
      <p:sp>
        <p:nvSpPr>
          <p:cNvPr id="35" name="Cerrar corchete 34">
            <a:extLst>
              <a:ext uri="{FF2B5EF4-FFF2-40B4-BE49-F238E27FC236}">
                <a16:creationId xmlns:a16="http://schemas.microsoft.com/office/drawing/2014/main" id="{01FAC520-B66A-47DC-8113-60080474BF7B}"/>
              </a:ext>
            </a:extLst>
          </p:cNvPr>
          <p:cNvSpPr/>
          <p:nvPr/>
        </p:nvSpPr>
        <p:spPr>
          <a:xfrm>
            <a:off x="8511822" y="1515030"/>
            <a:ext cx="138580" cy="3025423"/>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200" dirty="0"/>
          </a:p>
        </p:txBody>
      </p:sp>
      <p:cxnSp>
        <p:nvCxnSpPr>
          <p:cNvPr id="36" name="Conector recto 35">
            <a:extLst>
              <a:ext uri="{FF2B5EF4-FFF2-40B4-BE49-F238E27FC236}">
                <a16:creationId xmlns:a16="http://schemas.microsoft.com/office/drawing/2014/main" id="{53FBFAE9-ED56-47B8-8DF2-1E1AD5188AD2}"/>
              </a:ext>
            </a:extLst>
          </p:cNvPr>
          <p:cNvCxnSpPr>
            <a:cxnSpLocks/>
          </p:cNvCxnSpPr>
          <p:nvPr/>
        </p:nvCxnSpPr>
        <p:spPr>
          <a:xfrm>
            <a:off x="8500544" y="2864971"/>
            <a:ext cx="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Diagrama de flujo: conector 20">
            <a:extLst>
              <a:ext uri="{FF2B5EF4-FFF2-40B4-BE49-F238E27FC236}">
                <a16:creationId xmlns:a16="http://schemas.microsoft.com/office/drawing/2014/main" id="{24526F93-8AA2-4EC3-9F5E-F5907CA580F0}"/>
              </a:ext>
            </a:extLst>
          </p:cNvPr>
          <p:cNvSpPr/>
          <p:nvPr/>
        </p:nvSpPr>
        <p:spPr>
          <a:xfrm>
            <a:off x="3447339" y="916895"/>
            <a:ext cx="773706" cy="735911"/>
          </a:xfrm>
          <a:prstGeom prst="flowChartConnector">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b="100000"/>
            </a:path>
            <a:tileRect t="-100000" r="-10000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n>
                  <a:solidFill>
                    <a:schemeClr val="accent6">
                      <a:lumMod val="75000"/>
                    </a:schemeClr>
                  </a:solidFill>
                </a:ln>
                <a:solidFill>
                  <a:srgbClr val="FFFF00"/>
                </a:solidFill>
              </a:rPr>
              <a:t>85%</a:t>
            </a:r>
          </a:p>
        </p:txBody>
      </p:sp>
      <p:cxnSp>
        <p:nvCxnSpPr>
          <p:cNvPr id="22" name="Conector: angular 21">
            <a:extLst>
              <a:ext uri="{FF2B5EF4-FFF2-40B4-BE49-F238E27FC236}">
                <a16:creationId xmlns:a16="http://schemas.microsoft.com/office/drawing/2014/main" id="{B0FA9D1E-50AF-4447-8B46-5D5109DF3351}"/>
              </a:ext>
            </a:extLst>
          </p:cNvPr>
          <p:cNvCxnSpPr>
            <a:cxnSpLocks/>
            <a:stCxn id="21" idx="6"/>
            <a:endCxn id="23" idx="1"/>
          </p:cNvCxnSpPr>
          <p:nvPr/>
        </p:nvCxnSpPr>
        <p:spPr>
          <a:xfrm>
            <a:off x="4221045" y="1284851"/>
            <a:ext cx="2123309" cy="227789"/>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23" name="Diagrama de flujo: terminador 22">
            <a:extLst>
              <a:ext uri="{FF2B5EF4-FFF2-40B4-BE49-F238E27FC236}">
                <a16:creationId xmlns:a16="http://schemas.microsoft.com/office/drawing/2014/main" id="{4E6926BF-5ACE-4747-9BA1-550667F19674}"/>
              </a:ext>
            </a:extLst>
          </p:cNvPr>
          <p:cNvSpPr/>
          <p:nvPr/>
        </p:nvSpPr>
        <p:spPr>
          <a:xfrm>
            <a:off x="6344354" y="1285791"/>
            <a:ext cx="2144823" cy="453697"/>
          </a:xfrm>
          <a:prstGeom prst="flowChartTerminator">
            <a:avLst/>
          </a:prstGeom>
          <a:gradFill flip="none" rotWithShape="1">
            <a:gsLst>
              <a:gs pos="0">
                <a:srgbClr val="2C70AE">
                  <a:shade val="30000"/>
                  <a:satMod val="115000"/>
                </a:srgbClr>
              </a:gs>
              <a:gs pos="50000">
                <a:srgbClr val="2C70AE">
                  <a:shade val="67500"/>
                  <a:satMod val="115000"/>
                </a:srgbClr>
              </a:gs>
              <a:gs pos="100000">
                <a:srgbClr val="2C70AE">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SATISFACCIÓN CANALES</a:t>
            </a:r>
          </a:p>
        </p:txBody>
      </p:sp>
      <p:sp>
        <p:nvSpPr>
          <p:cNvPr id="24" name="Diagrama de flujo: conector 23">
            <a:extLst>
              <a:ext uri="{FF2B5EF4-FFF2-40B4-BE49-F238E27FC236}">
                <a16:creationId xmlns:a16="http://schemas.microsoft.com/office/drawing/2014/main" id="{D448EF85-0891-4438-AB3F-538F8EE57F62}"/>
              </a:ext>
            </a:extLst>
          </p:cNvPr>
          <p:cNvSpPr/>
          <p:nvPr/>
        </p:nvSpPr>
        <p:spPr>
          <a:xfrm>
            <a:off x="3615394" y="4033423"/>
            <a:ext cx="773706" cy="735911"/>
          </a:xfrm>
          <a:prstGeom prst="flowChartConnector">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b="100000"/>
            </a:path>
            <a:tileRect t="-100000" r="-10000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n>
                  <a:solidFill>
                    <a:schemeClr val="accent6">
                      <a:lumMod val="75000"/>
                    </a:schemeClr>
                  </a:solidFill>
                </a:ln>
                <a:solidFill>
                  <a:srgbClr val="FFFF00"/>
                </a:solidFill>
              </a:rPr>
              <a:t>62%</a:t>
            </a:r>
          </a:p>
        </p:txBody>
      </p:sp>
      <p:sp>
        <p:nvSpPr>
          <p:cNvPr id="26" name="Diagrama de flujo: terminador 25">
            <a:extLst>
              <a:ext uri="{FF2B5EF4-FFF2-40B4-BE49-F238E27FC236}">
                <a16:creationId xmlns:a16="http://schemas.microsoft.com/office/drawing/2014/main" id="{CA614A75-6502-48FC-87FB-F3C4BB3A263D}"/>
              </a:ext>
            </a:extLst>
          </p:cNvPr>
          <p:cNvSpPr/>
          <p:nvPr/>
        </p:nvSpPr>
        <p:spPr>
          <a:xfrm>
            <a:off x="6355721" y="4253874"/>
            <a:ext cx="2144823" cy="453697"/>
          </a:xfrm>
          <a:prstGeom prst="flowChartTerminator">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SATISFACCIÓN DERECHOS DE PETICIÓN</a:t>
            </a:r>
          </a:p>
        </p:txBody>
      </p:sp>
      <p:cxnSp>
        <p:nvCxnSpPr>
          <p:cNvPr id="49" name="Conector: angular 48">
            <a:extLst>
              <a:ext uri="{FF2B5EF4-FFF2-40B4-BE49-F238E27FC236}">
                <a16:creationId xmlns:a16="http://schemas.microsoft.com/office/drawing/2014/main" id="{8E2AB371-139F-4445-A0F9-DB73C402EB35}"/>
              </a:ext>
            </a:extLst>
          </p:cNvPr>
          <p:cNvCxnSpPr>
            <a:cxnSpLocks/>
            <a:endCxn id="26" idx="1"/>
          </p:cNvCxnSpPr>
          <p:nvPr/>
        </p:nvCxnSpPr>
        <p:spPr>
          <a:xfrm flipV="1">
            <a:off x="4334047" y="4480723"/>
            <a:ext cx="2021674" cy="86409"/>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FD6D4E48-C11A-42EE-A8E0-9E5A13C2BAF7}"/>
              </a:ext>
            </a:extLst>
          </p:cNvPr>
          <p:cNvCxnSpPr>
            <a:cxnSpLocks/>
            <a:endCxn id="18" idx="3"/>
          </p:cNvCxnSpPr>
          <p:nvPr/>
        </p:nvCxnSpPr>
        <p:spPr>
          <a:xfrm flipH="1">
            <a:off x="8492349" y="3620818"/>
            <a:ext cx="16059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Conector recto 87">
            <a:extLst>
              <a:ext uri="{FF2B5EF4-FFF2-40B4-BE49-F238E27FC236}">
                <a16:creationId xmlns:a16="http://schemas.microsoft.com/office/drawing/2014/main" id="{B769C4C8-B66D-4F6C-A997-3F151E90BCF9}"/>
              </a:ext>
            </a:extLst>
          </p:cNvPr>
          <p:cNvCxnSpPr>
            <a:cxnSpLocks/>
          </p:cNvCxnSpPr>
          <p:nvPr/>
        </p:nvCxnSpPr>
        <p:spPr>
          <a:xfrm flipH="1">
            <a:off x="8494437" y="2194942"/>
            <a:ext cx="16059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id="{8C68998D-63A2-4627-91AA-8E4A0D72ABFB}"/>
              </a:ext>
            </a:extLst>
          </p:cNvPr>
          <p:cNvCxnSpPr>
            <a:cxnSpLocks/>
          </p:cNvCxnSpPr>
          <p:nvPr/>
        </p:nvCxnSpPr>
        <p:spPr>
          <a:xfrm flipH="1">
            <a:off x="8496525" y="2885960"/>
            <a:ext cx="1605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3 Rectángulo">
            <a:extLst>
              <a:ext uri="{FF2B5EF4-FFF2-40B4-BE49-F238E27FC236}">
                <a16:creationId xmlns:a16="http://schemas.microsoft.com/office/drawing/2014/main" id="{B506B6BA-2D0D-4572-A925-F995880E979D}"/>
              </a:ext>
            </a:extLst>
          </p:cNvPr>
          <p:cNvSpPr/>
          <p:nvPr/>
        </p:nvSpPr>
        <p:spPr>
          <a:xfrm>
            <a:off x="388960" y="338105"/>
            <a:ext cx="5687642" cy="360268"/>
          </a:xfrm>
          <a:prstGeom prst="rect">
            <a:avLst/>
          </a:prstGeom>
        </p:spPr>
        <p:txBody>
          <a:bodyPr wrap="square" lIns="82464" tIns="41232" rIns="82464" bIns="41232">
            <a:spAutoFit/>
          </a:bodyPr>
          <a:lstStyle/>
          <a:p>
            <a:r>
              <a:rPr lang="es-CO" sz="1800" b="1" dirty="0"/>
              <a:t> Indicadores de Calidad Percibida II Trimestre 2022</a:t>
            </a:r>
            <a:endParaRPr lang="es-CO" sz="2400" b="1" dirty="0"/>
          </a:p>
        </p:txBody>
      </p:sp>
    </p:spTree>
    <p:extLst>
      <p:ext uri="{BB962C8B-B14F-4D97-AF65-F5344CB8AC3E}">
        <p14:creationId xmlns:p14="http://schemas.microsoft.com/office/powerpoint/2010/main" val="3724549520"/>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hape 282"/>
          <p:cNvGraphicFramePr/>
          <p:nvPr>
            <p:extLst>
              <p:ext uri="{D42A27DB-BD31-4B8C-83A1-F6EECF244321}">
                <p14:modId xmlns:p14="http://schemas.microsoft.com/office/powerpoint/2010/main" val="3332119071"/>
              </p:ext>
            </p:extLst>
          </p:nvPr>
        </p:nvGraphicFramePr>
        <p:xfrm>
          <a:off x="248356" y="914400"/>
          <a:ext cx="8681154" cy="4108091"/>
        </p:xfrm>
        <a:graphic>
          <a:graphicData uri="http://schemas.openxmlformats.org/drawingml/2006/table">
            <a:tbl>
              <a:tblPr>
                <a:noFill/>
              </a:tblPr>
              <a:tblGrid>
                <a:gridCol w="1800560">
                  <a:extLst>
                    <a:ext uri="{9D8B030D-6E8A-4147-A177-3AD203B41FA5}">
                      <a16:colId xmlns:a16="http://schemas.microsoft.com/office/drawing/2014/main" val="20000"/>
                    </a:ext>
                  </a:extLst>
                </a:gridCol>
                <a:gridCol w="6880594">
                  <a:extLst>
                    <a:ext uri="{9D8B030D-6E8A-4147-A177-3AD203B41FA5}">
                      <a16:colId xmlns:a16="http://schemas.microsoft.com/office/drawing/2014/main" val="20001"/>
                    </a:ext>
                  </a:extLst>
                </a:gridCol>
              </a:tblGrid>
              <a:tr h="470645">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Objetivo</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Conocer la experiencia de los ciudadanos respecto del servicio prestado por La Unidad cuando realizan trámites de Pensiones o procesos de Parafiscales; para así establecer planes de acción que permitan la mejora continua y la innovación en los procesos, en la prestación del servicio y la imagen de la Entidad </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1"/>
                  </a:ext>
                </a:extLst>
              </a:tr>
              <a:tr h="158930">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Período Evaluado</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1050" b="0" i="0" u="none" strike="noStrike" kern="1200" dirty="0">
                          <a:solidFill>
                            <a:srgbClr val="000000"/>
                          </a:solidFill>
                          <a:effectLst/>
                          <a:latin typeface="+mn-lt"/>
                          <a:ea typeface="+mn-ea"/>
                          <a:cs typeface="+mn-cs"/>
                          <a:sym typeface="Calibri"/>
                        </a:rPr>
                        <a:t>  1 de abril al 30 de junio de 2022</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2"/>
                  </a:ext>
                </a:extLst>
              </a:tr>
              <a:tr h="158930">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Proceso</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Gestión de Relaciones con el Ciudadano y Grupos de Interés.</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3"/>
                  </a:ext>
                </a:extLst>
              </a:tr>
              <a:tr h="158930">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Subproceso</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Evaluar el servicio al ciudadano de pensiones, parafiscales y grupos de interés</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4"/>
                  </a:ext>
                </a:extLst>
              </a:tr>
              <a:tr h="158930">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Canales de Atención</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Canales: Telefónico, Videollamada, Click to Call, Chat, Presencial, WhatsApp, Casos Especiales y Derechos de Petición</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5"/>
                  </a:ext>
                </a:extLst>
              </a:tr>
              <a:tr h="1717505">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Técnica de recolección</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1050" b="0" i="0" u="none" strike="noStrike" kern="1200" dirty="0">
                          <a:solidFill>
                            <a:srgbClr val="000000"/>
                          </a:solidFill>
                          <a:effectLst/>
                          <a:latin typeface="+mn-lt"/>
                          <a:ea typeface="+mn-ea"/>
                          <a:cs typeface="+mn-cs"/>
                        </a:rPr>
                        <a:t>Aplicación de cuestionario estructurado</a:t>
                      </a:r>
                      <a:br>
                        <a:rPr lang="es-CO" sz="1050" b="0" i="0" u="none" strike="noStrike" kern="1200" dirty="0">
                          <a:solidFill>
                            <a:srgbClr val="000000"/>
                          </a:solidFill>
                          <a:effectLst/>
                          <a:latin typeface="+mn-lt"/>
                          <a:ea typeface="+mn-ea"/>
                          <a:cs typeface="+mn-cs"/>
                        </a:rPr>
                      </a:br>
                      <a:r>
                        <a:rPr lang="es-CO" sz="1050" b="0" i="0" u="none" strike="noStrike" kern="1200" dirty="0">
                          <a:solidFill>
                            <a:srgbClr val="000000"/>
                          </a:solidFill>
                          <a:effectLst/>
                          <a:latin typeface="+mn-lt"/>
                          <a:ea typeface="+mn-ea"/>
                          <a:cs typeface="+mn-cs"/>
                          <a:sym typeface="Calibri"/>
                        </a:rPr>
                        <a:t>Se ofrece la encuesta  a los ciudadanos inmediatamente después de la atención a través de los siguientes medios:</a:t>
                      </a:r>
                    </a:p>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Telefónico - IVR</a:t>
                      </a:r>
                    </a:p>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1050" b="0" i="0" u="none" strike="noStrike" kern="1200" dirty="0">
                          <a:solidFill>
                            <a:srgbClr val="000000"/>
                          </a:solidFill>
                          <a:effectLst/>
                          <a:latin typeface="+mn-lt"/>
                          <a:ea typeface="+mn-ea"/>
                          <a:cs typeface="+mn-cs"/>
                          <a:sym typeface="Calibri"/>
                        </a:rPr>
                        <a:t>Click to Call - Pagina Web</a:t>
                      </a:r>
                    </a:p>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Videollamada - Pagina Web</a:t>
                      </a:r>
                    </a:p>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Chat - Pagina Web</a:t>
                      </a:r>
                    </a:p>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WhatsApp - Pagina Web</a:t>
                      </a:r>
                    </a:p>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Presencial - Correo electrónico</a:t>
                      </a:r>
                    </a:p>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Casos Especiales - IVR</a:t>
                      </a:r>
                    </a:p>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Derechos de Petición - Correo electrónico</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6"/>
                  </a:ext>
                </a:extLst>
              </a:tr>
              <a:tr h="314787">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Grupo objetivo</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1050" b="0" i="0" u="none" strike="noStrike" kern="1200" dirty="0">
                          <a:solidFill>
                            <a:srgbClr val="000000"/>
                          </a:solidFill>
                          <a:effectLst/>
                          <a:latin typeface="+mn-lt"/>
                          <a:ea typeface="+mn-ea"/>
                          <a:cs typeface="+mn-cs"/>
                        </a:rPr>
                        <a:t>Ciudadanos que se contactaron a través de los canales de atención, con trámites, solicitudes o cualquier otro interés en los procesos misionales de pensiones y parafiscales</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7"/>
                  </a:ext>
                </a:extLst>
              </a:tr>
              <a:tr h="299943">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Cantidad de interacciones (Universo)</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ES" sz="1050" b="0" i="0" u="none" strike="noStrike" kern="1200" dirty="0">
                          <a:solidFill>
                            <a:srgbClr val="000000"/>
                          </a:solidFill>
                          <a:effectLst/>
                          <a:latin typeface="+mn-lt"/>
                          <a:ea typeface="+mn-ea"/>
                          <a:cs typeface="+mn-cs"/>
                        </a:rPr>
                        <a:t>67.106</a:t>
                      </a:r>
                      <a:r>
                        <a:rPr lang="es-CO" sz="1050" b="0" i="0" u="none" strike="noStrike" kern="1200" dirty="0">
                          <a:solidFill>
                            <a:srgbClr val="000000"/>
                          </a:solidFill>
                          <a:effectLst/>
                          <a:latin typeface="+mn-lt"/>
                          <a:ea typeface="+mn-ea"/>
                          <a:cs typeface="+mn-cs"/>
                          <a:sym typeface="Calibri"/>
                        </a:rPr>
                        <a:t> interacciones con los ciudadanos</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lgn="ctr">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8"/>
                  </a:ext>
                </a:extLst>
              </a:tr>
              <a:tr h="158930">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Encuestas realizadas</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Los ciudadanos realizaron 8.212 encuestas</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9"/>
                  </a:ext>
                </a:extLst>
              </a:tr>
              <a:tr h="448379">
                <a:tc>
                  <a:txBody>
                    <a:bodyPr/>
                    <a:lstStyle/>
                    <a:p>
                      <a:pPr marL="0" marR="0" lvl="0" indent="0" algn="l" rtl="0">
                        <a:spcBef>
                          <a:spcPts val="0"/>
                        </a:spcBef>
                        <a:buSzPct val="25000"/>
                        <a:buNone/>
                      </a:pPr>
                      <a:r>
                        <a:rPr lang="es-CO" sz="1000" b="1" i="0" u="none" strike="noStrike" cap="none" dirty="0">
                          <a:solidFill>
                            <a:schemeClr val="bg1"/>
                          </a:solidFill>
                          <a:latin typeface="Calibri"/>
                          <a:ea typeface="Calibri"/>
                          <a:cs typeface="Calibri"/>
                          <a:sym typeface="Calibri"/>
                        </a:rPr>
                        <a:t>Porcentaje de encuestas respecto a la cantidad de operaciones (Universo)</a:t>
                      </a:r>
                    </a:p>
                  </a:txBody>
                  <a:tcPr marL="3154" marR="3154" marT="3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360363" marR="0" lvl="0" indent="0" algn="l" defTabSz="914400" rtl="0" eaLnBrk="1" latinLnBrk="0" hangingPunct="1">
                        <a:spcBef>
                          <a:spcPts val="0"/>
                        </a:spcBef>
                        <a:buSzPct val="25000"/>
                        <a:buNone/>
                      </a:pPr>
                      <a:r>
                        <a:rPr lang="es-CO" sz="1050" b="0" i="0" u="none" strike="noStrike" kern="1200" dirty="0">
                          <a:solidFill>
                            <a:srgbClr val="000000"/>
                          </a:solidFill>
                          <a:effectLst/>
                          <a:latin typeface="+mn-lt"/>
                          <a:ea typeface="+mn-ea"/>
                          <a:cs typeface="+mn-cs"/>
                          <a:sym typeface="Calibri"/>
                        </a:rPr>
                        <a:t>12%</a:t>
                      </a:r>
                    </a:p>
                  </a:txBody>
                  <a:tcPr marL="3154" marR="3154" marT="3154"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Rectángulo 11"/>
          <p:cNvSpPr/>
          <p:nvPr/>
        </p:nvSpPr>
        <p:spPr>
          <a:xfrm>
            <a:off x="517808" y="146920"/>
            <a:ext cx="5748313" cy="561051"/>
          </a:xfrm>
          <a:prstGeom prst="rect">
            <a:avLst/>
          </a:prstGeom>
        </p:spPr>
        <p:txBody>
          <a:bodyPr wrap="square">
            <a:spAutoFit/>
          </a:bodyPr>
          <a:lstStyle/>
          <a:p>
            <a:pPr lvl="0">
              <a:buSzPct val="25000"/>
            </a:pPr>
            <a:r>
              <a:rPr lang="es-CO" sz="1523" b="1" dirty="0">
                <a:latin typeface="Calibri"/>
                <a:ea typeface="Calibri"/>
                <a:cs typeface="Calibri"/>
                <a:sym typeface="Calibri"/>
              </a:rPr>
              <a:t>EVALUACIÓN DE LA EXPERIENCIA DE LOS CIUDADANOS EN LOS CANALES DE ATENCIÓN FICHA TÉCNICA ENCUESTAS</a:t>
            </a:r>
          </a:p>
        </p:txBody>
      </p:sp>
      <p:sp>
        <p:nvSpPr>
          <p:cNvPr id="5" name="CuadroTexto 4">
            <a:extLst>
              <a:ext uri="{FF2B5EF4-FFF2-40B4-BE49-F238E27FC236}">
                <a16:creationId xmlns:a16="http://schemas.microsoft.com/office/drawing/2014/main" id="{3B9E0727-70BB-4E49-8ED1-DCFEA90C5C3C}"/>
              </a:ext>
            </a:extLst>
          </p:cNvPr>
          <p:cNvSpPr txBox="1"/>
          <p:nvPr/>
        </p:nvSpPr>
        <p:spPr>
          <a:xfrm>
            <a:off x="342669" y="5074330"/>
            <a:ext cx="6084715" cy="261610"/>
          </a:xfrm>
          <a:prstGeom prst="rect">
            <a:avLst/>
          </a:prstGeom>
          <a:noFill/>
        </p:spPr>
        <p:txBody>
          <a:bodyPr wrap="square" rtlCol="0">
            <a:spAutoFit/>
          </a:bodyPr>
          <a:lstStyle/>
          <a:p>
            <a:r>
              <a:rPr lang="es-CO" sz="1100" i="1" dirty="0"/>
              <a:t>Fuente: Gestor de contacto e Informe calidad percibida –UGPP/DSIAC – II Trimestre 2022</a:t>
            </a:r>
          </a:p>
        </p:txBody>
      </p:sp>
      <p:cxnSp>
        <p:nvCxnSpPr>
          <p:cNvPr id="7" name="Conector recto 6">
            <a:extLst>
              <a:ext uri="{FF2B5EF4-FFF2-40B4-BE49-F238E27FC236}">
                <a16:creationId xmlns:a16="http://schemas.microsoft.com/office/drawing/2014/main" id="{AED0D4C1-A517-974E-282E-1EBAB725B72A}"/>
              </a:ext>
            </a:extLst>
          </p:cNvPr>
          <p:cNvCxnSpPr/>
          <p:nvPr/>
        </p:nvCxnSpPr>
        <p:spPr>
          <a:xfrm>
            <a:off x="214488" y="5096570"/>
            <a:ext cx="871502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77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23766" y="164826"/>
            <a:ext cx="4883611" cy="561051"/>
          </a:xfrm>
          <a:prstGeom prst="rect">
            <a:avLst/>
          </a:prstGeom>
        </p:spPr>
        <p:txBody>
          <a:bodyPr wrap="square">
            <a:spAutoFit/>
          </a:bodyPr>
          <a:lstStyle/>
          <a:p>
            <a:pPr lvl="0">
              <a:buSzPct val="25000"/>
            </a:pPr>
            <a:r>
              <a:rPr lang="es-CO" sz="1523" b="1" dirty="0">
                <a:latin typeface="Calibri"/>
                <a:ea typeface="Calibri"/>
                <a:cs typeface="Calibri"/>
                <a:sym typeface="Calibri"/>
              </a:rPr>
              <a:t>UNIVERSOS Y CANTIDAD DE ENCUESTAS REALIZADAS</a:t>
            </a:r>
          </a:p>
          <a:p>
            <a:pPr lvl="0">
              <a:buSzPct val="25000"/>
            </a:pPr>
            <a:r>
              <a:rPr lang="es-CO" sz="1523" b="1" dirty="0">
                <a:latin typeface="Calibri"/>
                <a:ea typeface="Calibri"/>
                <a:cs typeface="Calibri"/>
                <a:sym typeface="Calibri"/>
              </a:rPr>
              <a:t>ABRIL A JUNIO 2022</a:t>
            </a:r>
          </a:p>
        </p:txBody>
      </p:sp>
      <p:sp>
        <p:nvSpPr>
          <p:cNvPr id="8" name="CuadroTexto 7">
            <a:extLst>
              <a:ext uri="{FF2B5EF4-FFF2-40B4-BE49-F238E27FC236}">
                <a16:creationId xmlns:a16="http://schemas.microsoft.com/office/drawing/2014/main" id="{6DD18679-E963-42D2-9D21-8ABE52BAEE2A}"/>
              </a:ext>
            </a:extLst>
          </p:cNvPr>
          <p:cNvSpPr txBox="1"/>
          <p:nvPr/>
        </p:nvSpPr>
        <p:spPr>
          <a:xfrm>
            <a:off x="399587" y="4953346"/>
            <a:ext cx="6454312" cy="276999"/>
          </a:xfrm>
          <a:prstGeom prst="rect">
            <a:avLst/>
          </a:prstGeom>
          <a:noFill/>
        </p:spPr>
        <p:txBody>
          <a:bodyPr wrap="square" rtlCol="0">
            <a:spAutoFit/>
          </a:bodyPr>
          <a:lstStyle/>
          <a:p>
            <a:r>
              <a:rPr lang="es-CO" sz="1200" i="1" dirty="0"/>
              <a:t>Fuente: Gestor de contacto – UGPP/DSIAC – II Trimestre 2022</a:t>
            </a:r>
          </a:p>
        </p:txBody>
      </p:sp>
      <p:cxnSp>
        <p:nvCxnSpPr>
          <p:cNvPr id="9" name="Conector recto 8">
            <a:extLst>
              <a:ext uri="{FF2B5EF4-FFF2-40B4-BE49-F238E27FC236}">
                <a16:creationId xmlns:a16="http://schemas.microsoft.com/office/drawing/2014/main" id="{9BDD80B4-68DA-48EA-AE50-53C28F97BEFF}"/>
              </a:ext>
            </a:extLst>
          </p:cNvPr>
          <p:cNvCxnSpPr/>
          <p:nvPr/>
        </p:nvCxnSpPr>
        <p:spPr>
          <a:xfrm>
            <a:off x="214488" y="4942757"/>
            <a:ext cx="8715022"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1407162F-2C18-775E-D887-731C439A9C56}"/>
              </a:ext>
            </a:extLst>
          </p:cNvPr>
          <p:cNvPicPr>
            <a:picLocks noChangeAspect="1"/>
          </p:cNvPicPr>
          <p:nvPr/>
        </p:nvPicPr>
        <p:blipFill>
          <a:blip r:embed="rId2"/>
          <a:stretch>
            <a:fillRect/>
          </a:stretch>
        </p:blipFill>
        <p:spPr>
          <a:xfrm>
            <a:off x="450760" y="1157756"/>
            <a:ext cx="8242479" cy="3048650"/>
          </a:xfrm>
          <a:prstGeom prst="rect">
            <a:avLst/>
          </a:prstGeom>
        </p:spPr>
      </p:pic>
    </p:spTree>
    <p:extLst>
      <p:ext uri="{BB962C8B-B14F-4D97-AF65-F5344CB8AC3E}">
        <p14:creationId xmlns:p14="http://schemas.microsoft.com/office/powerpoint/2010/main" val="23103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3">
            <a:extLst>
              <a:ext uri="{FF2B5EF4-FFF2-40B4-BE49-F238E27FC236}">
                <a16:creationId xmlns:a16="http://schemas.microsoft.com/office/drawing/2014/main" id="{BA0E5E1C-ABB6-4F6F-A401-53F8C82C3D56}"/>
              </a:ext>
            </a:extLst>
          </p:cNvPr>
          <p:cNvSpPr/>
          <p:nvPr/>
        </p:nvSpPr>
        <p:spPr>
          <a:xfrm>
            <a:off x="553154" y="1061153"/>
            <a:ext cx="4120832" cy="3623734"/>
          </a:xfrm>
          <a:prstGeom prst="flowChartConnector">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25000"/>
            </a:pPr>
            <a:r>
              <a:rPr lang="es-CO" sz="1800" b="1" dirty="0">
                <a:solidFill>
                  <a:srgbClr val="44546A">
                    <a:lumMod val="50000"/>
                  </a:srgbClr>
                </a:solidFill>
                <a:latin typeface="Calibri"/>
                <a:ea typeface="Calibri"/>
                <a:cs typeface="Calibri"/>
                <a:sym typeface="Calibri"/>
              </a:rPr>
              <a:t>INDICADORES GENERALES EXPERIENCIA CANALES DE ATENCIÓN</a:t>
            </a:r>
          </a:p>
          <a:p>
            <a:pPr>
              <a:buSzPct val="25000"/>
            </a:pPr>
            <a:r>
              <a:rPr lang="es-CO" sz="1800" b="1" dirty="0">
                <a:solidFill>
                  <a:srgbClr val="44546A">
                    <a:lumMod val="50000"/>
                  </a:srgbClr>
                </a:solidFill>
                <a:latin typeface="Calibri"/>
                <a:ea typeface="Calibri"/>
                <a:cs typeface="Calibri"/>
                <a:sym typeface="Calibri"/>
              </a:rPr>
              <a:t>TEMAS:  </a:t>
            </a:r>
            <a:r>
              <a:rPr lang="es-CO" sz="1800" b="1" u="sng" dirty="0">
                <a:solidFill>
                  <a:schemeClr val="accent5">
                    <a:lumMod val="75000"/>
                  </a:schemeClr>
                </a:solidFill>
                <a:effectLst>
                  <a:outerShdw blurRad="38100" dist="38100" dir="2700000" algn="tl">
                    <a:srgbClr val="000000">
                      <a:alpha val="43137"/>
                    </a:srgbClr>
                  </a:outerShdw>
                </a:effectLst>
                <a:latin typeface="Calibri"/>
                <a:ea typeface="Calibri"/>
                <a:cs typeface="Calibri"/>
                <a:sym typeface="Calibri"/>
              </a:rPr>
              <a:t>PENSIONALES</a:t>
            </a:r>
          </a:p>
        </p:txBody>
      </p:sp>
      <p:sp>
        <p:nvSpPr>
          <p:cNvPr id="5" name="Diagrama de flujo: conector 4">
            <a:extLst>
              <a:ext uri="{FF2B5EF4-FFF2-40B4-BE49-F238E27FC236}">
                <a16:creationId xmlns:a16="http://schemas.microsoft.com/office/drawing/2014/main" id="{30763301-3A20-4E21-BBAA-0270AA1C3160}"/>
              </a:ext>
            </a:extLst>
          </p:cNvPr>
          <p:cNvSpPr/>
          <p:nvPr/>
        </p:nvSpPr>
        <p:spPr>
          <a:xfrm>
            <a:off x="3676147" y="1265583"/>
            <a:ext cx="1005132" cy="855152"/>
          </a:xfrm>
          <a:prstGeom prst="flowChartConnector">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ln>
                  <a:solidFill>
                    <a:schemeClr val="accent6">
                      <a:lumMod val="75000"/>
                    </a:schemeClr>
                  </a:solidFill>
                </a:ln>
                <a:solidFill>
                  <a:srgbClr val="FFFF00"/>
                </a:solidFill>
              </a:rPr>
              <a:t>78%</a:t>
            </a:r>
          </a:p>
        </p:txBody>
      </p:sp>
      <p:sp>
        <p:nvSpPr>
          <p:cNvPr id="6" name="Diagrama de flujo: conector 5">
            <a:extLst>
              <a:ext uri="{FF2B5EF4-FFF2-40B4-BE49-F238E27FC236}">
                <a16:creationId xmlns:a16="http://schemas.microsoft.com/office/drawing/2014/main" id="{3B326780-3837-432D-A690-9A6D4D978084}"/>
              </a:ext>
            </a:extLst>
          </p:cNvPr>
          <p:cNvSpPr/>
          <p:nvPr/>
        </p:nvSpPr>
        <p:spPr>
          <a:xfrm>
            <a:off x="4009912" y="2244111"/>
            <a:ext cx="1005132" cy="855152"/>
          </a:xfrm>
          <a:prstGeom prst="flowChartConnector">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ln>
                  <a:solidFill>
                    <a:schemeClr val="accent6">
                      <a:lumMod val="75000"/>
                    </a:schemeClr>
                  </a:solidFill>
                </a:ln>
                <a:solidFill>
                  <a:srgbClr val="FFFF00"/>
                </a:solidFill>
              </a:rPr>
              <a:t>61%</a:t>
            </a:r>
          </a:p>
        </p:txBody>
      </p:sp>
      <p:sp>
        <p:nvSpPr>
          <p:cNvPr id="8" name="Diagrama de flujo: conector 7">
            <a:extLst>
              <a:ext uri="{FF2B5EF4-FFF2-40B4-BE49-F238E27FC236}">
                <a16:creationId xmlns:a16="http://schemas.microsoft.com/office/drawing/2014/main" id="{926207D4-DA13-4CCF-9AD9-BFE7036646BE}"/>
              </a:ext>
            </a:extLst>
          </p:cNvPr>
          <p:cNvSpPr/>
          <p:nvPr/>
        </p:nvSpPr>
        <p:spPr>
          <a:xfrm>
            <a:off x="3699987" y="3299943"/>
            <a:ext cx="1005132" cy="855152"/>
          </a:xfrm>
          <a:prstGeom prst="flowChartConnector">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n>
                  <a:solidFill>
                    <a:schemeClr val="accent6">
                      <a:lumMod val="75000"/>
                    </a:schemeClr>
                  </a:solidFill>
                </a:ln>
                <a:solidFill>
                  <a:srgbClr val="FFFF00"/>
                </a:solidFill>
              </a:rPr>
              <a:t>100%</a:t>
            </a:r>
          </a:p>
        </p:txBody>
      </p:sp>
      <p:cxnSp>
        <p:nvCxnSpPr>
          <p:cNvPr id="3" name="Conector: angular 2">
            <a:extLst>
              <a:ext uri="{FF2B5EF4-FFF2-40B4-BE49-F238E27FC236}">
                <a16:creationId xmlns:a16="http://schemas.microsoft.com/office/drawing/2014/main" id="{49D09C52-7EC4-4148-953E-7753FF9908DF}"/>
              </a:ext>
            </a:extLst>
          </p:cNvPr>
          <p:cNvCxnSpPr>
            <a:cxnSpLocks/>
            <a:stCxn id="5" idx="6"/>
          </p:cNvCxnSpPr>
          <p:nvPr/>
        </p:nvCxnSpPr>
        <p:spPr>
          <a:xfrm>
            <a:off x="4681279" y="1693159"/>
            <a:ext cx="1588137" cy="305531"/>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49A7919D-A8CF-4AED-BD4D-2CEDFF84E519}"/>
              </a:ext>
            </a:extLst>
          </p:cNvPr>
          <p:cNvCxnSpPr>
            <a:cxnSpLocks/>
            <a:stCxn id="8" idx="6"/>
            <a:endCxn id="19" idx="1"/>
          </p:cNvCxnSpPr>
          <p:nvPr/>
        </p:nvCxnSpPr>
        <p:spPr>
          <a:xfrm flipV="1">
            <a:off x="4705119" y="3464043"/>
            <a:ext cx="1344778" cy="263476"/>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E67135EB-FB67-471C-B6AC-02D7E5597E50}"/>
              </a:ext>
            </a:extLst>
          </p:cNvPr>
          <p:cNvCxnSpPr>
            <a:cxnSpLocks/>
            <a:endCxn id="18" idx="1"/>
          </p:cNvCxnSpPr>
          <p:nvPr/>
        </p:nvCxnSpPr>
        <p:spPr>
          <a:xfrm>
            <a:off x="5015044" y="2700960"/>
            <a:ext cx="1034853" cy="1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Diagrama de flujo: terminador 16">
            <a:extLst>
              <a:ext uri="{FF2B5EF4-FFF2-40B4-BE49-F238E27FC236}">
                <a16:creationId xmlns:a16="http://schemas.microsoft.com/office/drawing/2014/main" id="{9CC987A7-BC88-475D-8294-870FFA215464}"/>
              </a:ext>
            </a:extLst>
          </p:cNvPr>
          <p:cNvSpPr/>
          <p:nvPr/>
        </p:nvSpPr>
        <p:spPr>
          <a:xfrm>
            <a:off x="6059924" y="1746174"/>
            <a:ext cx="2457477" cy="527210"/>
          </a:xfrm>
          <a:prstGeom prst="flowChartTerminator">
            <a:avLst/>
          </a:prstGeom>
          <a:gradFill flip="none" rotWithShape="1">
            <a:gsLst>
              <a:gs pos="0">
                <a:srgbClr val="2C70AE">
                  <a:shade val="30000"/>
                  <a:satMod val="115000"/>
                </a:srgbClr>
              </a:gs>
              <a:gs pos="50000">
                <a:srgbClr val="2C70AE">
                  <a:shade val="67500"/>
                  <a:satMod val="115000"/>
                </a:srgbClr>
              </a:gs>
              <a:gs pos="100000">
                <a:srgbClr val="2C70AE">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CLARIDAD</a:t>
            </a:r>
          </a:p>
        </p:txBody>
      </p:sp>
      <p:sp>
        <p:nvSpPr>
          <p:cNvPr id="18" name="Diagrama de flujo: terminador 17">
            <a:extLst>
              <a:ext uri="{FF2B5EF4-FFF2-40B4-BE49-F238E27FC236}">
                <a16:creationId xmlns:a16="http://schemas.microsoft.com/office/drawing/2014/main" id="{34DB56E0-CFD8-4776-9D4A-831E848D5C53}"/>
              </a:ext>
            </a:extLst>
          </p:cNvPr>
          <p:cNvSpPr/>
          <p:nvPr/>
        </p:nvSpPr>
        <p:spPr>
          <a:xfrm>
            <a:off x="6049897" y="2437545"/>
            <a:ext cx="2457477" cy="527210"/>
          </a:xfrm>
          <a:prstGeom prst="flowChartTerminator">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NO ESFUERZO</a:t>
            </a:r>
          </a:p>
        </p:txBody>
      </p:sp>
      <p:sp>
        <p:nvSpPr>
          <p:cNvPr id="19" name="Diagrama de flujo: terminador 18">
            <a:extLst>
              <a:ext uri="{FF2B5EF4-FFF2-40B4-BE49-F238E27FC236}">
                <a16:creationId xmlns:a16="http://schemas.microsoft.com/office/drawing/2014/main" id="{B693F53A-10A2-4889-87F4-02F67215EE00}"/>
              </a:ext>
            </a:extLst>
          </p:cNvPr>
          <p:cNvSpPr/>
          <p:nvPr/>
        </p:nvSpPr>
        <p:spPr>
          <a:xfrm>
            <a:off x="6049897" y="3200438"/>
            <a:ext cx="2457477" cy="527210"/>
          </a:xfrm>
          <a:prstGeom prst="flowChartTerminato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TRANSPARENCIA</a:t>
            </a:r>
          </a:p>
        </p:txBody>
      </p:sp>
      <p:pic>
        <p:nvPicPr>
          <p:cNvPr id="29" name="Gráfico 16" descr="Grupo de personas con relleno sólido">
            <a:extLst>
              <a:ext uri="{FF2B5EF4-FFF2-40B4-BE49-F238E27FC236}">
                <a16:creationId xmlns:a16="http://schemas.microsoft.com/office/drawing/2014/main" id="{6FD58648-CA7F-4E5D-92AB-295C31570287}"/>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00633" y="4251245"/>
            <a:ext cx="619546" cy="619546"/>
          </a:xfrm>
          <a:prstGeom prst="rect">
            <a:avLst/>
          </a:prstGeom>
        </p:spPr>
      </p:pic>
      <p:cxnSp>
        <p:nvCxnSpPr>
          <p:cNvPr id="30" name="Conector recto 29">
            <a:extLst>
              <a:ext uri="{FF2B5EF4-FFF2-40B4-BE49-F238E27FC236}">
                <a16:creationId xmlns:a16="http://schemas.microsoft.com/office/drawing/2014/main" id="{7905120E-4BE8-4CB3-8F67-B46CF3F1CD4E}"/>
              </a:ext>
            </a:extLst>
          </p:cNvPr>
          <p:cNvCxnSpPr/>
          <p:nvPr/>
        </p:nvCxnSpPr>
        <p:spPr>
          <a:xfrm>
            <a:off x="214488" y="4904657"/>
            <a:ext cx="871502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7BE999A8-021F-4813-9D36-293C4EBA1D3D}"/>
              </a:ext>
            </a:extLst>
          </p:cNvPr>
          <p:cNvSpPr txBox="1"/>
          <p:nvPr/>
        </p:nvSpPr>
        <p:spPr>
          <a:xfrm>
            <a:off x="259639" y="4947000"/>
            <a:ext cx="6084715" cy="276999"/>
          </a:xfrm>
          <a:prstGeom prst="rect">
            <a:avLst/>
          </a:prstGeom>
          <a:noFill/>
        </p:spPr>
        <p:txBody>
          <a:bodyPr wrap="square" rtlCol="0">
            <a:spAutoFit/>
          </a:bodyPr>
          <a:lstStyle/>
          <a:p>
            <a:r>
              <a:rPr lang="es-CO" sz="1200" i="1" dirty="0"/>
              <a:t>Fuente: Informe calidad percibida –UGPP/DSIAC – II Trimestre 2022</a:t>
            </a:r>
          </a:p>
        </p:txBody>
      </p:sp>
      <p:sp>
        <p:nvSpPr>
          <p:cNvPr id="35" name="Cerrar corchete 34">
            <a:extLst>
              <a:ext uri="{FF2B5EF4-FFF2-40B4-BE49-F238E27FC236}">
                <a16:creationId xmlns:a16="http://schemas.microsoft.com/office/drawing/2014/main" id="{01FAC520-B66A-47DC-8113-60080474BF7B}"/>
              </a:ext>
            </a:extLst>
          </p:cNvPr>
          <p:cNvSpPr/>
          <p:nvPr/>
        </p:nvSpPr>
        <p:spPr>
          <a:xfrm>
            <a:off x="8507374" y="1941696"/>
            <a:ext cx="94762" cy="161429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cxnSp>
        <p:nvCxnSpPr>
          <p:cNvPr id="36" name="Conector recto 35">
            <a:extLst>
              <a:ext uri="{FF2B5EF4-FFF2-40B4-BE49-F238E27FC236}">
                <a16:creationId xmlns:a16="http://schemas.microsoft.com/office/drawing/2014/main" id="{53FBFAE9-ED56-47B8-8DF2-1E1AD5188AD2}"/>
              </a:ext>
            </a:extLst>
          </p:cNvPr>
          <p:cNvCxnSpPr>
            <a:cxnSpLocks/>
          </p:cNvCxnSpPr>
          <p:nvPr/>
        </p:nvCxnSpPr>
        <p:spPr>
          <a:xfrm flipH="1">
            <a:off x="8500543" y="2727185"/>
            <a:ext cx="11288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3 Rectángulo">
            <a:extLst>
              <a:ext uri="{FF2B5EF4-FFF2-40B4-BE49-F238E27FC236}">
                <a16:creationId xmlns:a16="http://schemas.microsoft.com/office/drawing/2014/main" id="{5D4C7998-81C2-4AD1-96E1-8E7025EE5C90}"/>
              </a:ext>
            </a:extLst>
          </p:cNvPr>
          <p:cNvSpPr/>
          <p:nvPr/>
        </p:nvSpPr>
        <p:spPr>
          <a:xfrm>
            <a:off x="388960" y="350631"/>
            <a:ext cx="5687642" cy="360268"/>
          </a:xfrm>
          <a:prstGeom prst="rect">
            <a:avLst/>
          </a:prstGeom>
        </p:spPr>
        <p:txBody>
          <a:bodyPr wrap="square" lIns="82464" tIns="41232" rIns="82464" bIns="41232">
            <a:spAutoFit/>
          </a:bodyPr>
          <a:lstStyle/>
          <a:p>
            <a:r>
              <a:rPr lang="es-CO" sz="1800" b="1" dirty="0"/>
              <a:t> Indicadores de Calidad Percibida II Trimestre 2022</a:t>
            </a:r>
            <a:endParaRPr lang="es-CO" sz="2400" b="1" dirty="0"/>
          </a:p>
        </p:txBody>
      </p:sp>
    </p:spTree>
    <p:extLst>
      <p:ext uri="{BB962C8B-B14F-4D97-AF65-F5344CB8AC3E}">
        <p14:creationId xmlns:p14="http://schemas.microsoft.com/office/powerpoint/2010/main" val="154303077"/>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3">
            <a:extLst>
              <a:ext uri="{FF2B5EF4-FFF2-40B4-BE49-F238E27FC236}">
                <a16:creationId xmlns:a16="http://schemas.microsoft.com/office/drawing/2014/main" id="{BA0E5E1C-ABB6-4F6F-A401-53F8C82C3D56}"/>
              </a:ext>
            </a:extLst>
          </p:cNvPr>
          <p:cNvSpPr/>
          <p:nvPr/>
        </p:nvSpPr>
        <p:spPr>
          <a:xfrm>
            <a:off x="553154" y="1083731"/>
            <a:ext cx="4120832" cy="3623734"/>
          </a:xfrm>
          <a:prstGeom prst="flowChartConnector">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25000"/>
            </a:pPr>
            <a:r>
              <a:rPr lang="es-CO" sz="1800" b="1" dirty="0">
                <a:solidFill>
                  <a:srgbClr val="44546A">
                    <a:lumMod val="50000"/>
                  </a:srgbClr>
                </a:solidFill>
                <a:latin typeface="Calibri"/>
                <a:ea typeface="Calibri"/>
                <a:cs typeface="Calibri"/>
                <a:sym typeface="Calibri"/>
              </a:rPr>
              <a:t>INDICADORES GENERALES EXPERIENCIA CANALES DE ATENCIÓN</a:t>
            </a:r>
          </a:p>
          <a:p>
            <a:pPr>
              <a:buSzPct val="25000"/>
            </a:pPr>
            <a:r>
              <a:rPr lang="es-CO" sz="1800" b="1" dirty="0">
                <a:solidFill>
                  <a:srgbClr val="44546A">
                    <a:lumMod val="50000"/>
                  </a:srgbClr>
                </a:solidFill>
                <a:latin typeface="Calibri"/>
                <a:ea typeface="Calibri"/>
                <a:cs typeface="Calibri"/>
                <a:sym typeface="Calibri"/>
              </a:rPr>
              <a:t>TEMAS: </a:t>
            </a:r>
            <a:r>
              <a:rPr lang="es-CO" sz="1800" b="1" u="sng" dirty="0">
                <a:solidFill>
                  <a:schemeClr val="accent6">
                    <a:lumMod val="75000"/>
                  </a:schemeClr>
                </a:solidFill>
                <a:effectLst>
                  <a:outerShdw blurRad="38100" dist="38100" dir="2700000" algn="tl">
                    <a:srgbClr val="000000">
                      <a:alpha val="43137"/>
                    </a:srgbClr>
                  </a:outerShdw>
                </a:effectLst>
                <a:latin typeface="Calibri"/>
                <a:ea typeface="Calibri"/>
                <a:cs typeface="Calibri"/>
                <a:sym typeface="Calibri"/>
              </a:rPr>
              <a:t>PARAFISCALES</a:t>
            </a:r>
          </a:p>
        </p:txBody>
      </p:sp>
      <p:sp>
        <p:nvSpPr>
          <p:cNvPr id="5" name="Diagrama de flujo: conector 4">
            <a:extLst>
              <a:ext uri="{FF2B5EF4-FFF2-40B4-BE49-F238E27FC236}">
                <a16:creationId xmlns:a16="http://schemas.microsoft.com/office/drawing/2014/main" id="{30763301-3A20-4E21-BBAA-0270AA1C3160}"/>
              </a:ext>
            </a:extLst>
          </p:cNvPr>
          <p:cNvSpPr/>
          <p:nvPr/>
        </p:nvSpPr>
        <p:spPr>
          <a:xfrm>
            <a:off x="3676147" y="1276872"/>
            <a:ext cx="1005132" cy="855152"/>
          </a:xfrm>
          <a:prstGeom prst="flowChartConnector">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ln>
                  <a:solidFill>
                    <a:schemeClr val="accent6">
                      <a:lumMod val="75000"/>
                    </a:schemeClr>
                  </a:solidFill>
                </a:ln>
                <a:solidFill>
                  <a:srgbClr val="FFFF00"/>
                </a:solidFill>
              </a:rPr>
              <a:t>52%</a:t>
            </a:r>
          </a:p>
        </p:txBody>
      </p:sp>
      <p:sp>
        <p:nvSpPr>
          <p:cNvPr id="6" name="Diagrama de flujo: conector 5">
            <a:extLst>
              <a:ext uri="{FF2B5EF4-FFF2-40B4-BE49-F238E27FC236}">
                <a16:creationId xmlns:a16="http://schemas.microsoft.com/office/drawing/2014/main" id="{3B326780-3837-432D-A690-9A6D4D978084}"/>
              </a:ext>
            </a:extLst>
          </p:cNvPr>
          <p:cNvSpPr/>
          <p:nvPr/>
        </p:nvSpPr>
        <p:spPr>
          <a:xfrm>
            <a:off x="4009912" y="2266689"/>
            <a:ext cx="1005132" cy="855152"/>
          </a:xfrm>
          <a:prstGeom prst="flowChartConnector">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ln>
                  <a:solidFill>
                    <a:schemeClr val="accent6">
                      <a:lumMod val="75000"/>
                    </a:schemeClr>
                  </a:solidFill>
                </a:ln>
                <a:solidFill>
                  <a:srgbClr val="FFFF00"/>
                </a:solidFill>
              </a:rPr>
              <a:t>46%</a:t>
            </a:r>
          </a:p>
        </p:txBody>
      </p:sp>
      <p:sp>
        <p:nvSpPr>
          <p:cNvPr id="8" name="Diagrama de flujo: conector 7">
            <a:extLst>
              <a:ext uri="{FF2B5EF4-FFF2-40B4-BE49-F238E27FC236}">
                <a16:creationId xmlns:a16="http://schemas.microsoft.com/office/drawing/2014/main" id="{926207D4-DA13-4CCF-9AD9-BFE7036646BE}"/>
              </a:ext>
            </a:extLst>
          </p:cNvPr>
          <p:cNvSpPr/>
          <p:nvPr/>
        </p:nvSpPr>
        <p:spPr>
          <a:xfrm>
            <a:off x="3699987" y="3322521"/>
            <a:ext cx="1005132" cy="855152"/>
          </a:xfrm>
          <a:prstGeom prst="flowChartConnector">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n>
                  <a:solidFill>
                    <a:schemeClr val="accent6">
                      <a:lumMod val="75000"/>
                    </a:schemeClr>
                  </a:solidFill>
                </a:ln>
                <a:solidFill>
                  <a:srgbClr val="FFFF00"/>
                </a:solidFill>
              </a:rPr>
              <a:t>100%</a:t>
            </a:r>
          </a:p>
        </p:txBody>
      </p:sp>
      <p:cxnSp>
        <p:nvCxnSpPr>
          <p:cNvPr id="3" name="Conector: angular 2">
            <a:extLst>
              <a:ext uri="{FF2B5EF4-FFF2-40B4-BE49-F238E27FC236}">
                <a16:creationId xmlns:a16="http://schemas.microsoft.com/office/drawing/2014/main" id="{49D09C52-7EC4-4148-953E-7753FF9908DF}"/>
              </a:ext>
            </a:extLst>
          </p:cNvPr>
          <p:cNvCxnSpPr>
            <a:cxnSpLocks/>
            <a:stCxn id="5" idx="6"/>
          </p:cNvCxnSpPr>
          <p:nvPr/>
        </p:nvCxnSpPr>
        <p:spPr>
          <a:xfrm>
            <a:off x="4681279" y="1704448"/>
            <a:ext cx="1588137" cy="305531"/>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49A7919D-A8CF-4AED-BD4D-2CEDFF84E519}"/>
              </a:ext>
            </a:extLst>
          </p:cNvPr>
          <p:cNvCxnSpPr>
            <a:cxnSpLocks/>
            <a:stCxn id="8" idx="6"/>
            <a:endCxn id="19" idx="1"/>
          </p:cNvCxnSpPr>
          <p:nvPr/>
        </p:nvCxnSpPr>
        <p:spPr>
          <a:xfrm flipV="1">
            <a:off x="4705119" y="3486621"/>
            <a:ext cx="1344778" cy="263476"/>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E67135EB-FB67-471C-B6AC-02D7E5597E50}"/>
              </a:ext>
            </a:extLst>
          </p:cNvPr>
          <p:cNvCxnSpPr>
            <a:cxnSpLocks/>
            <a:endCxn id="18" idx="1"/>
          </p:cNvCxnSpPr>
          <p:nvPr/>
        </p:nvCxnSpPr>
        <p:spPr>
          <a:xfrm>
            <a:off x="5015044" y="2723538"/>
            <a:ext cx="1034853" cy="1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Diagrama de flujo: terminador 16">
            <a:extLst>
              <a:ext uri="{FF2B5EF4-FFF2-40B4-BE49-F238E27FC236}">
                <a16:creationId xmlns:a16="http://schemas.microsoft.com/office/drawing/2014/main" id="{9CC987A7-BC88-475D-8294-870FFA215464}"/>
              </a:ext>
            </a:extLst>
          </p:cNvPr>
          <p:cNvSpPr/>
          <p:nvPr/>
        </p:nvSpPr>
        <p:spPr>
          <a:xfrm>
            <a:off x="6071213" y="1768752"/>
            <a:ext cx="2457477" cy="527210"/>
          </a:xfrm>
          <a:prstGeom prst="flowChartTerminator">
            <a:avLst/>
          </a:prstGeom>
          <a:gradFill flip="none" rotWithShape="1">
            <a:gsLst>
              <a:gs pos="0">
                <a:srgbClr val="2C70AE">
                  <a:shade val="30000"/>
                  <a:satMod val="115000"/>
                </a:srgbClr>
              </a:gs>
              <a:gs pos="50000">
                <a:srgbClr val="2C70AE">
                  <a:shade val="67500"/>
                  <a:satMod val="115000"/>
                </a:srgbClr>
              </a:gs>
              <a:gs pos="100000">
                <a:srgbClr val="2C70AE">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CLARIDAD</a:t>
            </a:r>
          </a:p>
        </p:txBody>
      </p:sp>
      <p:sp>
        <p:nvSpPr>
          <p:cNvPr id="18" name="Diagrama de flujo: terminador 17">
            <a:extLst>
              <a:ext uri="{FF2B5EF4-FFF2-40B4-BE49-F238E27FC236}">
                <a16:creationId xmlns:a16="http://schemas.microsoft.com/office/drawing/2014/main" id="{34DB56E0-CFD8-4776-9D4A-831E848D5C53}"/>
              </a:ext>
            </a:extLst>
          </p:cNvPr>
          <p:cNvSpPr/>
          <p:nvPr/>
        </p:nvSpPr>
        <p:spPr>
          <a:xfrm>
            <a:off x="6049897" y="2460123"/>
            <a:ext cx="2457477" cy="527210"/>
          </a:xfrm>
          <a:prstGeom prst="flowChartTerminator">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NO ESFUERZO</a:t>
            </a:r>
          </a:p>
        </p:txBody>
      </p:sp>
      <p:sp>
        <p:nvSpPr>
          <p:cNvPr id="19" name="Diagrama de flujo: terminador 18">
            <a:extLst>
              <a:ext uri="{FF2B5EF4-FFF2-40B4-BE49-F238E27FC236}">
                <a16:creationId xmlns:a16="http://schemas.microsoft.com/office/drawing/2014/main" id="{B693F53A-10A2-4889-87F4-02F67215EE00}"/>
              </a:ext>
            </a:extLst>
          </p:cNvPr>
          <p:cNvSpPr/>
          <p:nvPr/>
        </p:nvSpPr>
        <p:spPr>
          <a:xfrm>
            <a:off x="6049897" y="3223016"/>
            <a:ext cx="2457477" cy="527210"/>
          </a:xfrm>
          <a:prstGeom prst="flowChartTerminato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TRANSPARENCIA</a:t>
            </a:r>
          </a:p>
        </p:txBody>
      </p:sp>
      <p:pic>
        <p:nvPicPr>
          <p:cNvPr id="14" name="Gráfico 16" descr="Grupo de personas con relleno sólido">
            <a:extLst>
              <a:ext uri="{FF2B5EF4-FFF2-40B4-BE49-F238E27FC236}">
                <a16:creationId xmlns:a16="http://schemas.microsoft.com/office/drawing/2014/main" id="{CF2CD000-042F-4061-8945-15876A3991E5}"/>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9333" y="4239942"/>
            <a:ext cx="630847" cy="630847"/>
          </a:xfrm>
          <a:prstGeom prst="rect">
            <a:avLst/>
          </a:prstGeom>
        </p:spPr>
      </p:pic>
      <p:cxnSp>
        <p:nvCxnSpPr>
          <p:cNvPr id="7" name="Conector recto 6">
            <a:extLst>
              <a:ext uri="{FF2B5EF4-FFF2-40B4-BE49-F238E27FC236}">
                <a16:creationId xmlns:a16="http://schemas.microsoft.com/office/drawing/2014/main" id="{AA8E5F68-7187-4164-AB92-323B6AB85C72}"/>
              </a:ext>
            </a:extLst>
          </p:cNvPr>
          <p:cNvCxnSpPr/>
          <p:nvPr/>
        </p:nvCxnSpPr>
        <p:spPr>
          <a:xfrm>
            <a:off x="214488" y="4904657"/>
            <a:ext cx="871502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A0164D73-269C-42D3-ADDE-557A2C9687D3}"/>
              </a:ext>
            </a:extLst>
          </p:cNvPr>
          <p:cNvSpPr txBox="1"/>
          <p:nvPr/>
        </p:nvSpPr>
        <p:spPr>
          <a:xfrm>
            <a:off x="282217" y="4948764"/>
            <a:ext cx="6084715" cy="276999"/>
          </a:xfrm>
          <a:prstGeom prst="rect">
            <a:avLst/>
          </a:prstGeom>
          <a:noFill/>
        </p:spPr>
        <p:txBody>
          <a:bodyPr wrap="square" rtlCol="0">
            <a:spAutoFit/>
          </a:bodyPr>
          <a:lstStyle/>
          <a:p>
            <a:r>
              <a:rPr lang="es-CO" sz="1200" i="1" dirty="0"/>
              <a:t>Fuente: Informe calidad percibida –UGPP/DSIAC – II Trimestre 2022</a:t>
            </a:r>
          </a:p>
        </p:txBody>
      </p:sp>
      <p:sp>
        <p:nvSpPr>
          <p:cNvPr id="20" name="Cerrar corchete 19">
            <a:extLst>
              <a:ext uri="{FF2B5EF4-FFF2-40B4-BE49-F238E27FC236}">
                <a16:creationId xmlns:a16="http://schemas.microsoft.com/office/drawing/2014/main" id="{E0101520-ACBA-4508-ABDB-9E5DAAC57A9A}"/>
              </a:ext>
            </a:extLst>
          </p:cNvPr>
          <p:cNvSpPr/>
          <p:nvPr/>
        </p:nvSpPr>
        <p:spPr>
          <a:xfrm>
            <a:off x="8507374" y="1941696"/>
            <a:ext cx="94762" cy="161429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cxnSp>
        <p:nvCxnSpPr>
          <p:cNvPr id="30" name="Conector recto 29">
            <a:extLst>
              <a:ext uri="{FF2B5EF4-FFF2-40B4-BE49-F238E27FC236}">
                <a16:creationId xmlns:a16="http://schemas.microsoft.com/office/drawing/2014/main" id="{76204E30-6FF7-4459-9195-1D07C588FD74}"/>
              </a:ext>
            </a:extLst>
          </p:cNvPr>
          <p:cNvCxnSpPr>
            <a:cxnSpLocks/>
          </p:cNvCxnSpPr>
          <p:nvPr/>
        </p:nvCxnSpPr>
        <p:spPr>
          <a:xfrm flipH="1">
            <a:off x="8500543" y="2727185"/>
            <a:ext cx="11288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3 Rectángulo">
            <a:extLst>
              <a:ext uri="{FF2B5EF4-FFF2-40B4-BE49-F238E27FC236}">
                <a16:creationId xmlns:a16="http://schemas.microsoft.com/office/drawing/2014/main" id="{FD7C91E9-865D-4793-9A45-B640718EB95F}"/>
              </a:ext>
            </a:extLst>
          </p:cNvPr>
          <p:cNvSpPr/>
          <p:nvPr/>
        </p:nvSpPr>
        <p:spPr>
          <a:xfrm>
            <a:off x="388960" y="350631"/>
            <a:ext cx="5687642" cy="360268"/>
          </a:xfrm>
          <a:prstGeom prst="rect">
            <a:avLst/>
          </a:prstGeom>
        </p:spPr>
        <p:txBody>
          <a:bodyPr wrap="square" lIns="82464" tIns="41232" rIns="82464" bIns="41232">
            <a:spAutoFit/>
          </a:bodyPr>
          <a:lstStyle/>
          <a:p>
            <a:r>
              <a:rPr lang="es-CO" sz="1800" b="1" dirty="0"/>
              <a:t> Indicadores de Calidad Percibida II Trimestre 2022</a:t>
            </a:r>
            <a:endParaRPr lang="es-CO" sz="2400" b="1" dirty="0"/>
          </a:p>
        </p:txBody>
      </p:sp>
    </p:spTree>
    <p:extLst>
      <p:ext uri="{BB962C8B-B14F-4D97-AF65-F5344CB8AC3E}">
        <p14:creationId xmlns:p14="http://schemas.microsoft.com/office/powerpoint/2010/main" val="284042297"/>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a:extLst>
              <a:ext uri="{FF2B5EF4-FFF2-40B4-BE49-F238E27FC236}">
                <a16:creationId xmlns:a16="http://schemas.microsoft.com/office/drawing/2014/main" id="{E9D2B579-0B75-45E5-B31B-6FDB5C89A616}"/>
              </a:ext>
            </a:extLst>
          </p:cNvPr>
          <p:cNvSpPr/>
          <p:nvPr/>
        </p:nvSpPr>
        <p:spPr>
          <a:xfrm>
            <a:off x="490562" y="113561"/>
            <a:ext cx="5392788" cy="698822"/>
          </a:xfrm>
          <a:prstGeom prst="rect">
            <a:avLst/>
          </a:prstGeom>
        </p:spPr>
        <p:txBody>
          <a:bodyPr wrap="square" lIns="82464" tIns="41232" rIns="82464" bIns="41232">
            <a:spAutoFit/>
          </a:bodyPr>
          <a:lstStyle/>
          <a:p>
            <a:r>
              <a:rPr lang="es-CO" sz="2000" b="1" dirty="0"/>
              <a:t>Comparativo Indicadores</a:t>
            </a:r>
            <a:r>
              <a:rPr lang="es-CO" sz="2000" b="1" dirty="0">
                <a:solidFill>
                  <a:schemeClr val="accent1"/>
                </a:solidFill>
              </a:rPr>
              <a:t> Pensiones </a:t>
            </a:r>
            <a:r>
              <a:rPr lang="es-CO" sz="2000" b="1" dirty="0"/>
              <a:t>y </a:t>
            </a:r>
            <a:r>
              <a:rPr lang="es-CO" sz="2000" b="1" dirty="0">
                <a:solidFill>
                  <a:schemeClr val="accent6">
                    <a:lumMod val="75000"/>
                  </a:schemeClr>
                </a:solidFill>
              </a:rPr>
              <a:t>Parafiscales</a:t>
            </a:r>
            <a:r>
              <a:rPr lang="es-CO" sz="2000" b="1" dirty="0"/>
              <a:t> de Calidad Percibida año 2022</a:t>
            </a:r>
            <a:endParaRPr lang="es-CO" sz="2800" b="1" dirty="0"/>
          </a:p>
        </p:txBody>
      </p:sp>
      <p:sp>
        <p:nvSpPr>
          <p:cNvPr id="6" name="CuadroTexto 5">
            <a:extLst>
              <a:ext uri="{FF2B5EF4-FFF2-40B4-BE49-F238E27FC236}">
                <a16:creationId xmlns:a16="http://schemas.microsoft.com/office/drawing/2014/main" id="{5FC1E7B4-E323-46D8-A021-8DDCFE080894}"/>
              </a:ext>
            </a:extLst>
          </p:cNvPr>
          <p:cNvSpPr txBox="1"/>
          <p:nvPr/>
        </p:nvSpPr>
        <p:spPr>
          <a:xfrm>
            <a:off x="459016" y="4967814"/>
            <a:ext cx="6084715" cy="276999"/>
          </a:xfrm>
          <a:prstGeom prst="rect">
            <a:avLst/>
          </a:prstGeom>
          <a:noFill/>
        </p:spPr>
        <p:txBody>
          <a:bodyPr wrap="square" rtlCol="0">
            <a:spAutoFit/>
          </a:bodyPr>
          <a:lstStyle/>
          <a:p>
            <a:r>
              <a:rPr lang="es-CO" sz="1200" i="1" dirty="0"/>
              <a:t>Fuente: Informe calidad percibida –UGPP/DSIAC – II Trimestre 2022</a:t>
            </a:r>
          </a:p>
        </p:txBody>
      </p:sp>
      <p:cxnSp>
        <p:nvCxnSpPr>
          <p:cNvPr id="7" name="Conector recto 6">
            <a:extLst>
              <a:ext uri="{FF2B5EF4-FFF2-40B4-BE49-F238E27FC236}">
                <a16:creationId xmlns:a16="http://schemas.microsoft.com/office/drawing/2014/main" id="{7578CDF5-6713-4C85-9F81-6E7FDBC30007}"/>
              </a:ext>
            </a:extLst>
          </p:cNvPr>
          <p:cNvCxnSpPr/>
          <p:nvPr/>
        </p:nvCxnSpPr>
        <p:spPr>
          <a:xfrm>
            <a:off x="227014" y="4929709"/>
            <a:ext cx="871502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Gráfico 8">
            <a:extLst>
              <a:ext uri="{FF2B5EF4-FFF2-40B4-BE49-F238E27FC236}">
                <a16:creationId xmlns:a16="http://schemas.microsoft.com/office/drawing/2014/main" id="{2C710CE4-0287-4CD6-B8BD-3ADC3CF1A260}"/>
              </a:ext>
            </a:extLst>
          </p:cNvPr>
          <p:cNvGraphicFramePr>
            <a:graphicFrameLocks/>
          </p:cNvGraphicFramePr>
          <p:nvPr>
            <p:extLst>
              <p:ext uri="{D42A27DB-BD31-4B8C-83A1-F6EECF244321}">
                <p14:modId xmlns:p14="http://schemas.microsoft.com/office/powerpoint/2010/main" val="4182249987"/>
              </p:ext>
            </p:extLst>
          </p:nvPr>
        </p:nvGraphicFramePr>
        <p:xfrm>
          <a:off x="490563" y="1019175"/>
          <a:ext cx="8091462" cy="3581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8140663"/>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id="{2D447B56-8515-4388-A1F2-25B08F8CEE53}"/>
              </a:ext>
            </a:extLst>
          </p:cNvPr>
          <p:cNvSpPr/>
          <p:nvPr/>
        </p:nvSpPr>
        <p:spPr>
          <a:xfrm>
            <a:off x="374784" y="394472"/>
            <a:ext cx="6124728" cy="360268"/>
          </a:xfrm>
          <a:prstGeom prst="rect">
            <a:avLst/>
          </a:prstGeom>
        </p:spPr>
        <p:txBody>
          <a:bodyPr wrap="square" lIns="82464" tIns="41232" rIns="82464" bIns="41232">
            <a:spAutoFit/>
          </a:bodyPr>
          <a:lstStyle/>
          <a:p>
            <a:r>
              <a:rPr lang="es-CO" sz="1800" b="1" dirty="0"/>
              <a:t> Histórico indicadores de Calidad Percibida 2021- 2022 </a:t>
            </a:r>
            <a:endParaRPr lang="es-CO" sz="2400" b="1" dirty="0"/>
          </a:p>
        </p:txBody>
      </p:sp>
      <p:cxnSp>
        <p:nvCxnSpPr>
          <p:cNvPr id="4" name="Conector recto 3">
            <a:extLst>
              <a:ext uri="{FF2B5EF4-FFF2-40B4-BE49-F238E27FC236}">
                <a16:creationId xmlns:a16="http://schemas.microsoft.com/office/drawing/2014/main" id="{C787DEB5-4E00-4852-AAF4-B80011F02F58}"/>
              </a:ext>
            </a:extLst>
          </p:cNvPr>
          <p:cNvCxnSpPr>
            <a:cxnSpLocks/>
          </p:cNvCxnSpPr>
          <p:nvPr/>
        </p:nvCxnSpPr>
        <p:spPr>
          <a:xfrm>
            <a:off x="4425246" y="1001000"/>
            <a:ext cx="0" cy="3578577"/>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4160CB50-B7DD-4A6A-A7E5-1C08896D9AFA}"/>
              </a:ext>
            </a:extLst>
          </p:cNvPr>
          <p:cNvSpPr/>
          <p:nvPr/>
        </p:nvSpPr>
        <p:spPr>
          <a:xfrm>
            <a:off x="1715911" y="1140178"/>
            <a:ext cx="1840077" cy="36026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PENSIONES</a:t>
            </a:r>
          </a:p>
        </p:txBody>
      </p:sp>
      <p:sp>
        <p:nvSpPr>
          <p:cNvPr id="9" name="Rectángulo 8">
            <a:extLst>
              <a:ext uri="{FF2B5EF4-FFF2-40B4-BE49-F238E27FC236}">
                <a16:creationId xmlns:a16="http://schemas.microsoft.com/office/drawing/2014/main" id="{38D72332-878F-4902-B5D3-D8E2B6356709}"/>
              </a:ext>
            </a:extLst>
          </p:cNvPr>
          <p:cNvSpPr/>
          <p:nvPr/>
        </p:nvSpPr>
        <p:spPr>
          <a:xfrm>
            <a:off x="5897664" y="1145562"/>
            <a:ext cx="1840077" cy="360268"/>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t="100000"/>
            </a:path>
            <a:tileRect r="-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PARAFISCALES</a:t>
            </a:r>
          </a:p>
        </p:txBody>
      </p:sp>
      <p:sp>
        <p:nvSpPr>
          <p:cNvPr id="10" name="CuadroTexto 9">
            <a:extLst>
              <a:ext uri="{FF2B5EF4-FFF2-40B4-BE49-F238E27FC236}">
                <a16:creationId xmlns:a16="http://schemas.microsoft.com/office/drawing/2014/main" id="{2FDD0364-E7E0-4C60-BF9C-785D56030DAA}"/>
              </a:ext>
            </a:extLst>
          </p:cNvPr>
          <p:cNvSpPr txBox="1"/>
          <p:nvPr/>
        </p:nvSpPr>
        <p:spPr>
          <a:xfrm>
            <a:off x="282217" y="4958289"/>
            <a:ext cx="6084715" cy="276999"/>
          </a:xfrm>
          <a:prstGeom prst="rect">
            <a:avLst/>
          </a:prstGeom>
          <a:noFill/>
        </p:spPr>
        <p:txBody>
          <a:bodyPr wrap="square" rtlCol="0">
            <a:spAutoFit/>
          </a:bodyPr>
          <a:lstStyle/>
          <a:p>
            <a:r>
              <a:rPr lang="es-CO" sz="1200" i="1" dirty="0"/>
              <a:t>Fuente: Informe calidad percibida –UGPP/DSIAC – Año 2021 / II Trimestre 2022</a:t>
            </a:r>
          </a:p>
        </p:txBody>
      </p:sp>
      <p:cxnSp>
        <p:nvCxnSpPr>
          <p:cNvPr id="11" name="Conector recto 10">
            <a:extLst>
              <a:ext uri="{FF2B5EF4-FFF2-40B4-BE49-F238E27FC236}">
                <a16:creationId xmlns:a16="http://schemas.microsoft.com/office/drawing/2014/main" id="{A7713F16-81CA-412C-9205-C65D852B1B0B}"/>
              </a:ext>
            </a:extLst>
          </p:cNvPr>
          <p:cNvCxnSpPr/>
          <p:nvPr/>
        </p:nvCxnSpPr>
        <p:spPr>
          <a:xfrm>
            <a:off x="214488" y="4904657"/>
            <a:ext cx="871502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318852B8-716C-4014-9E15-0A79C4A7E38F}"/>
              </a:ext>
            </a:extLst>
          </p:cNvPr>
          <p:cNvGraphicFramePr>
            <a:graphicFrameLocks/>
          </p:cNvGraphicFramePr>
          <p:nvPr>
            <p:extLst>
              <p:ext uri="{D42A27DB-BD31-4B8C-83A1-F6EECF244321}">
                <p14:modId xmlns:p14="http://schemas.microsoft.com/office/powerpoint/2010/main" val="1321534346"/>
              </p:ext>
            </p:extLst>
          </p:nvPr>
        </p:nvGraphicFramePr>
        <p:xfrm>
          <a:off x="147813" y="1757265"/>
          <a:ext cx="4148136" cy="2885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E64854A3-17E6-4B3B-AAA6-212EAA56F834}"/>
              </a:ext>
            </a:extLst>
          </p:cNvPr>
          <p:cNvGraphicFramePr>
            <a:graphicFrameLocks/>
          </p:cNvGraphicFramePr>
          <p:nvPr>
            <p:extLst>
              <p:ext uri="{D42A27DB-BD31-4B8C-83A1-F6EECF244321}">
                <p14:modId xmlns:p14="http://schemas.microsoft.com/office/powerpoint/2010/main" val="696248357"/>
              </p:ext>
            </p:extLst>
          </p:nvPr>
        </p:nvGraphicFramePr>
        <p:xfrm>
          <a:off x="4554545" y="1743782"/>
          <a:ext cx="4504262" cy="2885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968580"/>
      </p:ext>
    </p:extLst>
  </p:cSld>
  <p:clrMapOvr>
    <a:masterClrMapping/>
  </p:clrMapOvr>
  <p:transition advClick="0" advTm="3000"/>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122404</TotalTime>
  <Words>2044</Words>
  <Application>Microsoft Office PowerPoint</Application>
  <PresentationFormat>Personalizado</PresentationFormat>
  <Paragraphs>168</Paragraphs>
  <Slides>13</Slides>
  <Notes>5</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13</vt:i4>
      </vt:variant>
    </vt:vector>
  </HeadingPairs>
  <TitlesOfParts>
    <vt:vector size="26" baseType="lpstr">
      <vt:lpstr>Aller </vt:lpstr>
      <vt:lpstr>Arial</vt:lpstr>
      <vt:lpstr>Calibri</vt:lpstr>
      <vt:lpstr>Calibri Light</vt:lpstr>
      <vt:lpstr>Gill Sans</vt:lpstr>
      <vt:lpstr>Helvetica</vt:lpstr>
      <vt:lpstr>Lato Light</vt:lpstr>
      <vt:lpstr>Raleway Light</vt:lpstr>
      <vt:lpstr>1_Tema de Office</vt:lpstr>
      <vt:lpstr>2_Tema de Office</vt:lpstr>
      <vt:lpstr>3_Tema de Office</vt:lpstr>
      <vt:lpstr>4_Tema de Office</vt:lpstr>
      <vt:lpstr>10_Tema de Office</vt:lpstr>
      <vt:lpstr>Presentación de PowerPoint</vt:lpstr>
      <vt:lpstr>Índice Neto de Satisfacción – INS – Canales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Barcena</dc:title>
  <dc:creator>SlidePro</dc:creator>
  <cp:lastModifiedBy>EDGAR COBOS PARRA</cp:lastModifiedBy>
  <cp:revision>9814</cp:revision>
  <dcterms:created xsi:type="dcterms:W3CDTF">2014-11-12T21:47:38Z</dcterms:created>
  <dcterms:modified xsi:type="dcterms:W3CDTF">2022-07-15T12:35:23Z</dcterms:modified>
</cp:coreProperties>
</file>