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74" r:id="rId4"/>
    <p:sldId id="264" r:id="rId5"/>
    <p:sldId id="265" r:id="rId6"/>
    <p:sldId id="266" r:id="rId7"/>
    <p:sldId id="267" r:id="rId8"/>
    <p:sldId id="270" r:id="rId9"/>
    <p:sldId id="269" r:id="rId10"/>
    <p:sldId id="268" r:id="rId11"/>
    <p:sldId id="271" r:id="rId12"/>
    <p:sldId id="272" r:id="rId13"/>
    <p:sldId id="273" r:id="rId14"/>
    <p:sldId id="261" r:id="rId1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260"/>
    <p:restoredTop sz="96327"/>
  </p:normalViewPr>
  <p:slideViewPr>
    <p:cSldViewPr snapToGrid="0">
      <p:cViewPr varScale="1">
        <p:scale>
          <a:sx n="114" d="100"/>
          <a:sy n="11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72.20.0.65\Direccion_de_Servicios_Integrados\68.%20Datos%20Estad&#237;stica\Grupo%20Datos\Calidad\Presentaci&#243;n%20web\2023\Consolidado%20Calidad%20Percibid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72.20.0.65\Direccion_de_Servicios_Integrados\68.%20Datos%20Estad&#237;stica\Grupo%20Datos\Calidad\Presentaci&#243;n%20web\2023\Consolidado%20Calidad%20Percibid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72.20.0.65\Direccion_de_Servicios_Integrados\68.%20Datos%20Estad&#237;stica\Grupo%20Datos\Calidad\Presentaci&#243;n%20web\2023\Consolidado%20Calidad%20Percibid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 Calidad Percibida.xlsx]Graficas todos los indicadores!TablaDinámica5</c:name>
    <c:fmtId val="44"/>
  </c:pivotSource>
  <c:chart>
    <c:autoTitleDeleted val="0"/>
    <c:pivotFmts>
      <c:pivotFmt>
        <c:idx val="0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>
            <a:noFill/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outEnd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'Graficas todos los indicadores'!$W$4:$W$5</c:f>
              <c:strCache>
                <c:ptCount val="1"/>
                <c:pt idx="0">
                  <c:v>Parafiscales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6"/>
              <c:layout>
                <c:manualLayout>
                  <c:x val="-6.600116702536059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62-429C-B6A2-5158CFEC862D}"/>
                </c:ext>
              </c:extLst>
            </c:dLbl>
            <c:dLbl>
              <c:idx val="7"/>
              <c:layout>
                <c:manualLayout>
                  <c:x val="-1.1880210064564732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62-429C-B6A2-5158CFEC862D}"/>
                </c:ext>
              </c:extLst>
            </c:dLbl>
            <c:dLbl>
              <c:idx val="8"/>
              <c:layout>
                <c:manualLayout>
                  <c:x val="-1.320023340507192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62-429C-B6A2-5158CFEC862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indicadores'!$V$6:$V$18</c:f>
              <c:multiLvlStrCache>
                <c:ptCount val="9"/>
                <c:lvl>
                  <c:pt idx="0">
                    <c:v>Trim. 1</c:v>
                  </c:pt>
                  <c:pt idx="1">
                    <c:v>Trim. 2</c:v>
                  </c:pt>
                  <c:pt idx="2">
                    <c:v>Trim. 3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1</c:v>
                  </c:pt>
                  <c:pt idx="7">
                    <c:v>Trim. 2</c:v>
                  </c:pt>
                  <c:pt idx="8">
                    <c:v>Trim. 3</c:v>
                  </c:pt>
                </c:lvl>
                <c:lvl>
                  <c:pt idx="0">
                    <c:v>Claridad</c:v>
                  </c:pt>
                  <c:pt idx="3">
                    <c:v>No Esfuerzo</c:v>
                  </c:pt>
                  <c:pt idx="6">
                    <c:v>Transparencia</c:v>
                  </c:pt>
                </c:lvl>
              </c:multiLvlStrCache>
            </c:multiLvlStrRef>
          </c:cat>
          <c:val>
            <c:numRef>
              <c:f>'Graficas todos los indicadores'!$W$6:$W$18</c:f>
              <c:numCache>
                <c:formatCode>0%</c:formatCode>
                <c:ptCount val="9"/>
                <c:pt idx="0">
                  <c:v>0.72</c:v>
                </c:pt>
                <c:pt idx="1">
                  <c:v>0.56000000000000005</c:v>
                </c:pt>
                <c:pt idx="2">
                  <c:v>0.63</c:v>
                </c:pt>
                <c:pt idx="3">
                  <c:v>0.64</c:v>
                </c:pt>
                <c:pt idx="4">
                  <c:v>0.48</c:v>
                </c:pt>
                <c:pt idx="5">
                  <c:v>0.52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62-429C-B6A2-5158CFEC862D}"/>
            </c:ext>
          </c:extLst>
        </c:ser>
        <c:ser>
          <c:idx val="1"/>
          <c:order val="1"/>
          <c:tx>
            <c:strRef>
              <c:f>'Graficas todos los indicadores'!$X$4:$X$5</c:f>
              <c:strCache>
                <c:ptCount val="1"/>
                <c:pt idx="0">
                  <c:v>Pensiones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indicadores'!$V$6:$V$18</c:f>
              <c:multiLvlStrCache>
                <c:ptCount val="9"/>
                <c:lvl>
                  <c:pt idx="0">
                    <c:v>Trim. 1</c:v>
                  </c:pt>
                  <c:pt idx="1">
                    <c:v>Trim. 2</c:v>
                  </c:pt>
                  <c:pt idx="2">
                    <c:v>Trim. 3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1</c:v>
                  </c:pt>
                  <c:pt idx="7">
                    <c:v>Trim. 2</c:v>
                  </c:pt>
                  <c:pt idx="8">
                    <c:v>Trim. 3</c:v>
                  </c:pt>
                </c:lvl>
                <c:lvl>
                  <c:pt idx="0">
                    <c:v>Claridad</c:v>
                  </c:pt>
                  <c:pt idx="3">
                    <c:v>No Esfuerzo</c:v>
                  </c:pt>
                  <c:pt idx="6">
                    <c:v>Transparencia</c:v>
                  </c:pt>
                </c:lvl>
              </c:multiLvlStrCache>
            </c:multiLvlStrRef>
          </c:cat>
          <c:val>
            <c:numRef>
              <c:f>'Graficas todos los indicadores'!$X$6:$X$18</c:f>
              <c:numCache>
                <c:formatCode>0%</c:formatCode>
                <c:ptCount val="9"/>
                <c:pt idx="0">
                  <c:v>0.76</c:v>
                </c:pt>
                <c:pt idx="1">
                  <c:v>0.73</c:v>
                </c:pt>
                <c:pt idx="2">
                  <c:v>0.77</c:v>
                </c:pt>
                <c:pt idx="3">
                  <c:v>0.62</c:v>
                </c:pt>
                <c:pt idx="4">
                  <c:v>0.59</c:v>
                </c:pt>
                <c:pt idx="5">
                  <c:v>0.65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62-429C-B6A2-5158CFEC862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07970687"/>
        <c:axId val="99085184"/>
      </c:barChart>
      <c:catAx>
        <c:axId val="1507970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defRPr>
            </a:pPr>
            <a:endParaRPr lang="es-CO"/>
          </a:p>
        </c:txPr>
        <c:crossAx val="99085184"/>
        <c:crosses val="autoZero"/>
        <c:auto val="1"/>
        <c:lblAlgn val="ctr"/>
        <c:lblOffset val="100"/>
        <c:noMultiLvlLbl val="0"/>
      </c:catAx>
      <c:valAx>
        <c:axId val="9908518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5079706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</a:defRPr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 Calidad Percibida.xlsx]Graficas todos los indicadores!TablaDinámica4</c:name>
    <c:fmtId val="53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'Graficas todos los indicadores'!$J$4:$J$5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indicadores'!$I$6:$I$19</c:f>
              <c:multiLvlStrCache>
                <c:ptCount val="10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indicadores'!$J$6:$J$19</c:f>
              <c:numCache>
                <c:formatCode>0%</c:formatCode>
                <c:ptCount val="10"/>
                <c:pt idx="0">
                  <c:v>0.75</c:v>
                </c:pt>
                <c:pt idx="1">
                  <c:v>0.86</c:v>
                </c:pt>
                <c:pt idx="2">
                  <c:v>0.8</c:v>
                </c:pt>
                <c:pt idx="3">
                  <c:v>0.79</c:v>
                </c:pt>
                <c:pt idx="4">
                  <c:v>0.78</c:v>
                </c:pt>
                <c:pt idx="5">
                  <c:v>0.76</c:v>
                </c:pt>
                <c:pt idx="6">
                  <c:v>0.78</c:v>
                </c:pt>
                <c:pt idx="7">
                  <c:v>0.76</c:v>
                </c:pt>
                <c:pt idx="8">
                  <c:v>0.73</c:v>
                </c:pt>
                <c:pt idx="9">
                  <c:v>0.77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31BD-49BE-80B9-34A516C3F8E0}"/>
            </c:ext>
          </c:extLst>
        </c:ser>
        <c:ser>
          <c:idx val="1"/>
          <c:order val="1"/>
          <c:tx>
            <c:strRef>
              <c:f>'Graficas todos los indicadores'!$K$4:$K$5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indicadores'!$I$6:$I$19</c:f>
              <c:multiLvlStrCache>
                <c:ptCount val="10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indicadores'!$K$6:$K$19</c:f>
              <c:numCache>
                <c:formatCode>0%</c:formatCode>
                <c:ptCount val="10"/>
                <c:pt idx="0">
                  <c:v>0.48</c:v>
                </c:pt>
                <c:pt idx="1">
                  <c:v>0.64</c:v>
                </c:pt>
                <c:pt idx="2">
                  <c:v>0.62</c:v>
                </c:pt>
                <c:pt idx="3">
                  <c:v>0.63</c:v>
                </c:pt>
                <c:pt idx="4">
                  <c:v>0.61</c:v>
                </c:pt>
                <c:pt idx="5">
                  <c:v>0.59</c:v>
                </c:pt>
                <c:pt idx="6">
                  <c:v>0.65</c:v>
                </c:pt>
                <c:pt idx="7">
                  <c:v>0.62</c:v>
                </c:pt>
                <c:pt idx="8">
                  <c:v>0.59</c:v>
                </c:pt>
                <c:pt idx="9">
                  <c:v>0.65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31BD-49BE-80B9-34A516C3F8E0}"/>
            </c:ext>
          </c:extLst>
        </c:ser>
        <c:ser>
          <c:idx val="2"/>
          <c:order val="2"/>
          <c:tx>
            <c:strRef>
              <c:f>'Graficas todos los indicadores'!$L$4:$L$5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indicadores'!$I$6:$I$19</c:f>
              <c:multiLvlStrCache>
                <c:ptCount val="10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indicadores'!$L$6:$L$19</c:f>
              <c:numCache>
                <c:formatCode>0%</c:formatCode>
                <c:ptCount val="10"/>
                <c:pt idx="0">
                  <c:v>0.74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2-31BD-49BE-80B9-34A516C3F8E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14227344"/>
        <c:axId val="871364224"/>
      </c:lineChart>
      <c:catAx>
        <c:axId val="814227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871364224"/>
        <c:crosses val="autoZero"/>
        <c:auto val="1"/>
        <c:lblAlgn val="ctr"/>
        <c:lblOffset val="100"/>
        <c:noMultiLvlLbl val="0"/>
      </c:catAx>
      <c:valAx>
        <c:axId val="8713642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814227344"/>
        <c:crosses val="autoZero"/>
        <c:crossBetween val="between"/>
      </c:valAx>
      <c:spPr>
        <a:noFill/>
        <a:ln>
          <a:solidFill>
            <a:schemeClr val="bg1">
              <a:alpha val="94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[Consolidado Calidad Percibida.xlsx]Graficas todos los indicadores!TablaDinámica1</c:name>
    <c:fmtId val="35"/>
  </c:pivotSource>
  <c:chart>
    <c:autoTitleDeleted val="0"/>
    <c:pivotFmts>
      <c:pivotFmt>
        <c:idx val="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5.4492173343588156E-2"/>
              <c:y val="-1.998178513660290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6926E-2"/>
              <c:y val="2.718374100612551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2.2155878594102778E-2"/>
              <c:y val="-2.723801992779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6"/>
            </a:solidFill>
            <a:ln w="9525">
              <a:solidFill>
                <a:schemeClr val="accent6"/>
              </a:solidFill>
            </a:ln>
            <a:effectLst/>
          </c:spPr>
        </c:marker>
        <c:dLbl>
          <c:idx val="0"/>
          <c:layout>
            <c:manualLayout>
              <c:x val="-3.5090396493897086E-2"/>
              <c:y val="-2.360990253219739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r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5"/>
            </a:solidFill>
            <a:ln w="9525">
              <a:solidFill>
                <a:schemeClr val="accent5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b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6"/>
          </a:solidFill>
          <a:ln w="28575" cap="rnd">
            <a:solidFill>
              <a:schemeClr val="accent6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4"/>
            </a:solidFill>
            <a:ln w="9525">
              <a:solidFill>
                <a:schemeClr val="accent4"/>
              </a:solidFill>
            </a:ln>
            <a:effectLst/>
          </c:spPr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CO"/>
            </a:p>
          </c:txPr>
          <c:dLblPos val="t"/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'Graficas todos los indicadores'!$P$4:$P$5</c:f>
              <c:strCache>
                <c:ptCount val="1"/>
                <c:pt idx="0">
                  <c:v>Claridad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Pt>
            <c:idx val="0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B2-493B-BE06-F7BECBF5558E}"/>
              </c:ext>
            </c:extLst>
          </c:dPt>
          <c:dPt>
            <c:idx val="2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B2-493B-BE06-F7BECBF5558E}"/>
              </c:ext>
            </c:extLst>
          </c:dPt>
          <c:dPt>
            <c:idx val="4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B2-493B-BE06-F7BECBF5558E}"/>
              </c:ext>
            </c:extLst>
          </c:dPt>
          <c:dPt>
            <c:idx val="5"/>
            <c:marker>
              <c:symbol val="circle"/>
              <c:size val="5"/>
              <c:spPr>
                <a:solidFill>
                  <a:schemeClr val="accent6"/>
                </a:solidFill>
                <a:ln w="9525">
                  <a:solidFill>
                    <a:schemeClr val="accent6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21B2-493B-BE06-F7BECBF5558E}"/>
              </c:ext>
            </c:extLst>
          </c:dPt>
          <c:dLbls>
            <c:dLbl>
              <c:idx val="0"/>
              <c:layout>
                <c:manualLayout>
                  <c:x val="-5.4492173343588156E-2"/>
                  <c:y val="-1.99817851366029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B2-493B-BE06-F7BECBF5558E}"/>
                </c:ext>
              </c:extLst>
            </c:dLbl>
            <c:dLbl>
              <c:idx val="2"/>
              <c:layout>
                <c:manualLayout>
                  <c:x val="-3.5090396493896926E-2"/>
                  <c:y val="2.71837410061255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B2-493B-BE06-F7BECBF5558E}"/>
                </c:ext>
              </c:extLst>
            </c:dLbl>
            <c:dLbl>
              <c:idx val="4"/>
              <c:layout>
                <c:manualLayout>
                  <c:x val="-2.2155878594102778E-2"/>
                  <c:y val="-2.7238019927791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B2-493B-BE06-F7BECBF5558E}"/>
                </c:ext>
              </c:extLst>
            </c:dLbl>
            <c:dLbl>
              <c:idx val="5"/>
              <c:layout>
                <c:manualLayout>
                  <c:x val="-3.5090396493897086E-2"/>
                  <c:y val="-2.36099025321973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1B2-493B-BE06-F7BECBF555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indicadores'!$O$6:$O$19</c:f>
              <c:multiLvlStrCache>
                <c:ptCount val="10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indicadores'!$P$6:$P$19</c:f>
              <c:numCache>
                <c:formatCode>0%</c:formatCode>
                <c:ptCount val="10"/>
                <c:pt idx="0">
                  <c:v>0.86</c:v>
                </c:pt>
                <c:pt idx="1">
                  <c:v>0.73</c:v>
                </c:pt>
                <c:pt idx="2">
                  <c:v>0.81</c:v>
                </c:pt>
                <c:pt idx="3">
                  <c:v>0.86</c:v>
                </c:pt>
                <c:pt idx="4">
                  <c:v>0.52</c:v>
                </c:pt>
                <c:pt idx="5">
                  <c:v>0.72</c:v>
                </c:pt>
                <c:pt idx="6">
                  <c:v>0.85</c:v>
                </c:pt>
                <c:pt idx="7">
                  <c:v>0.72</c:v>
                </c:pt>
                <c:pt idx="8">
                  <c:v>0.56000000000000005</c:v>
                </c:pt>
                <c:pt idx="9">
                  <c:v>0.63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21B2-493B-BE06-F7BECBF5558E}"/>
            </c:ext>
          </c:extLst>
        </c:ser>
        <c:ser>
          <c:idx val="1"/>
          <c:order val="1"/>
          <c:tx>
            <c:strRef>
              <c:f>'Graficas todos los indicadores'!$Q$4:$Q$5</c:f>
              <c:strCache>
                <c:ptCount val="1"/>
                <c:pt idx="0">
                  <c:v>No Esfuerzo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indicadores'!$O$6:$O$19</c:f>
              <c:multiLvlStrCache>
                <c:ptCount val="10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indicadores'!$Q$6:$Q$19</c:f>
              <c:numCache>
                <c:formatCode>0%</c:formatCode>
                <c:ptCount val="10"/>
                <c:pt idx="0">
                  <c:v>0.56999999999999995</c:v>
                </c:pt>
                <c:pt idx="1">
                  <c:v>0.54</c:v>
                </c:pt>
                <c:pt idx="2">
                  <c:v>0.71</c:v>
                </c:pt>
                <c:pt idx="3">
                  <c:v>0.71</c:v>
                </c:pt>
                <c:pt idx="4">
                  <c:v>0.46</c:v>
                </c:pt>
                <c:pt idx="5">
                  <c:v>0.67</c:v>
                </c:pt>
                <c:pt idx="6">
                  <c:v>0.72</c:v>
                </c:pt>
                <c:pt idx="7">
                  <c:v>0.64</c:v>
                </c:pt>
                <c:pt idx="8">
                  <c:v>0.48</c:v>
                </c:pt>
                <c:pt idx="9">
                  <c:v>0.52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9-21B2-493B-BE06-F7BECBF5558E}"/>
            </c:ext>
          </c:extLst>
        </c:ser>
        <c:ser>
          <c:idx val="2"/>
          <c:order val="2"/>
          <c:tx>
            <c:strRef>
              <c:f>'Graficas todos los indicadores'!$R$4:$R$5</c:f>
              <c:strCache>
                <c:ptCount val="1"/>
                <c:pt idx="0">
                  <c:v>Transparencia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'Graficas todos los indicadores'!$O$6:$O$19</c:f>
              <c:multiLvlStrCache>
                <c:ptCount val="10"/>
                <c:lvl>
                  <c:pt idx="0">
                    <c:v>Trim. 2</c:v>
                  </c:pt>
                  <c:pt idx="1">
                    <c:v>Trim. 3</c:v>
                  </c:pt>
                  <c:pt idx="2">
                    <c:v>Trim. 4</c:v>
                  </c:pt>
                  <c:pt idx="3">
                    <c:v>Trim. 1</c:v>
                  </c:pt>
                  <c:pt idx="4">
                    <c:v>Trim. 2</c:v>
                  </c:pt>
                  <c:pt idx="5">
                    <c:v>Trim. 3</c:v>
                  </c:pt>
                  <c:pt idx="6">
                    <c:v>Trim. 4</c:v>
                  </c:pt>
                  <c:pt idx="7">
                    <c:v>Trim. 1</c:v>
                  </c:pt>
                  <c:pt idx="8">
                    <c:v>Trim. 2</c:v>
                  </c:pt>
                  <c:pt idx="9">
                    <c:v>Trim. 3</c:v>
                  </c:pt>
                </c:lvl>
                <c:lvl>
                  <c:pt idx="0">
                    <c:v>2021</c:v>
                  </c:pt>
                  <c:pt idx="3">
                    <c:v>2022</c:v>
                  </c:pt>
                  <c:pt idx="7">
                    <c:v>2023</c:v>
                  </c:pt>
                </c:lvl>
              </c:multiLvlStrCache>
            </c:multiLvlStrRef>
          </c:cat>
          <c:val>
            <c:numRef>
              <c:f>'Graficas todos los indicadores'!$R$6:$R$19</c:f>
              <c:numCache>
                <c:formatCode>0%</c:formatCode>
                <c:ptCount val="10"/>
                <c:pt idx="0">
                  <c:v>0.57999999999999996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21B2-493B-BE06-F7BECBF555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39246640"/>
        <c:axId val="403640976"/>
      </c:lineChart>
      <c:catAx>
        <c:axId val="539246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03640976"/>
        <c:crosses val="autoZero"/>
        <c:auto val="1"/>
        <c:lblAlgn val="ctr"/>
        <c:lblOffset val="100"/>
        <c:noMultiLvlLbl val="0"/>
      </c:catAx>
      <c:valAx>
        <c:axId val="403640976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3924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A80A24-77BF-4D79-3851-5BE55757CC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0E0724-EBA3-F129-7D9F-412C4512D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EBAAF9-4D7F-B26D-4124-F47A9DBD8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554E2-61C7-4BA4-F83E-255248604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D7FDC5-B11C-AB67-5846-119492047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5755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DD8F86-1DAA-B19B-FF9F-5A4D6CB52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2F32F8-EC7D-5C54-211E-063F02301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792E07-396E-0734-A14C-106A65D3C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8618CFB-845F-BEA8-C605-306B80BCA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6F03CE-5353-D49B-5232-D08851E98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2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2115E3-BDB7-FEE7-227A-8201AD2F1F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747FA3-5ADE-335F-535B-7009952E3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CB776-C74B-02C3-A1B1-616BC1C06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90114B-EB65-F838-EACC-69FD611E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3E42FDF-ABC5-C25B-54F6-00643AD9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34213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5499C-6919-CDCB-8DA2-269CCA738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5FE20-B04D-A9FE-8F15-6976EEDBA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73A5F1-8084-2313-4743-7F26128F1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7B46AD-DCB8-71D8-5577-0C0EF8F34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F5C720-9FEF-498A-2A5D-3EDBF3BD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169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276CF8-32E0-A5A2-1002-913AF1C81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EEDBB4-40CA-D86A-8E48-74C7811A2C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EFA6D1-D5AD-781F-A23D-AF0C6E08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078F09-EA06-2078-3120-A8C7B44D0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C99C86-4576-F4A7-F436-BC824C6E9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33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0D920-1E42-51A4-E30D-16A2CB18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310AB0-9D7C-0EAB-A68E-24957B98BC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5987350-A938-C918-446D-EF305DD1B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E8777E-D4E4-50E1-F4B7-3B92BC4A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3ECEDA-DA2A-52B8-6074-842D2EDE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8A078BB-27DF-0344-2DC5-3A65FF9B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444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F04555-6938-94A3-99ED-4ED6D817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81BA4F-85E3-3055-0738-98CE31262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E7CDEC-68AA-EA8F-39E4-BC8263212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9E7612B-311A-84FD-5719-57A6C23CD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AE01871-1DE9-42E8-F64E-A1C85F9B2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0BFB2F9-25E7-FA47-9C02-0824E26BA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CFB2B40-13FE-0272-F534-47D3B93A6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2385E4-9761-6CDE-8080-F09A29B39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477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6CB967-088C-FCFB-3B42-4FBE24739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2B9FA8-8FF2-D3BA-28E6-254175B72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CC1042-C481-B46C-86AC-22BA89488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2FDC00E-4656-7A66-2130-6C6D4ED6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0524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800640-5DA7-9C41-15C6-D295E4F28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72BCD24-D4CB-69C7-2335-4C9280059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71EA834-038B-C324-6C95-73E59FA9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81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1AEEE-15B9-595D-BB97-B5E635785A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2BFAC9C-DC26-FD33-EE04-4323294E06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20EFCD5-BC33-AF71-91D1-83C8B7B4C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477E8-8E19-0778-A1B5-D94BC14DF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ECF6C0-CB61-B755-FE76-21A9890E1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DCEC5D-B9D2-5B94-C8B4-845661ED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392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EF3917-8565-58A8-B741-18F9F75E7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7FF5FF8-3743-8BA3-785C-C95A20C0F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A61ADB-8339-4464-816D-8CD02B6EA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2BA414-5033-D95F-D08F-57BEB39BF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C5D2B1-3BBD-8C56-4952-35BA12D34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8F1F42-FEAC-B6D1-C839-18DDC456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394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197E8B-7B95-308F-44A6-253D25D4B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58B6A6-43C8-8E30-4DCE-F5E5B8AA0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7B2AD7-7EFA-C926-A16E-2DC9C2751F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E2D4F-215A-9F44-A6F5-1E80028E446D}" type="datetimeFigureOut">
              <a:rPr lang="es-CO" smtClean="0"/>
              <a:t>22/12/2023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194EE4-68CD-8142-C06C-0E53C0B08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4386AE-AA0C-8994-7D19-D276F2F219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8E7B5-D4F1-EA40-A663-B0F4A06DCB7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0000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1993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638665" y="1082076"/>
            <a:ext cx="8914669" cy="542692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Histórico indicadores de Calidad Percibida 2021- 2023</a:t>
            </a:r>
          </a:p>
          <a:p>
            <a:endParaRPr lang="es-ES" sz="1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Rectángulo 1">
            <a:extLst>
              <a:ext uri="{FF2B5EF4-FFF2-40B4-BE49-F238E27FC236}">
                <a16:creationId xmlns:a16="http://schemas.microsoft.com/office/drawing/2014/main" id="{0971A1FD-B663-AAB8-5160-03BEB4D69E48}"/>
              </a:ext>
            </a:extLst>
          </p:cNvPr>
          <p:cNvSpPr/>
          <p:nvPr/>
        </p:nvSpPr>
        <p:spPr>
          <a:xfrm>
            <a:off x="2034580" y="1950372"/>
            <a:ext cx="1790522" cy="350566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latin typeface="Montserrat Regular" pitchFamily="2" charset="0"/>
              </a:rPr>
              <a:t>PENSIONES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A0CEA8A-9E8C-A5DD-972F-19B1DF65AEB7}"/>
              </a:ext>
            </a:extLst>
          </p:cNvPr>
          <p:cNvSpPr/>
          <p:nvPr/>
        </p:nvSpPr>
        <p:spPr>
          <a:xfrm>
            <a:off x="7705640" y="1950372"/>
            <a:ext cx="1790522" cy="35056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latin typeface="Montserrat Regular" pitchFamily="2" charset="0"/>
              </a:rPr>
              <a:t>PARAFISCALES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74148C5-9313-209F-FF0C-076CEA1C9A52}"/>
              </a:ext>
            </a:extLst>
          </p:cNvPr>
          <p:cNvCxnSpPr>
            <a:cxnSpLocks/>
          </p:cNvCxnSpPr>
          <p:nvPr/>
        </p:nvCxnSpPr>
        <p:spPr>
          <a:xfrm>
            <a:off x="5716328" y="1854675"/>
            <a:ext cx="0" cy="3482202"/>
          </a:xfrm>
          <a:prstGeom prst="line">
            <a:avLst/>
          </a:prstGeom>
          <a:ln w="19050">
            <a:solidFill>
              <a:schemeClr val="accent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18852B8-716C-4014-9E15-0A79C4A7E3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6939910"/>
              </p:ext>
            </p:extLst>
          </p:nvPr>
        </p:nvGraphicFramePr>
        <p:xfrm>
          <a:off x="158496" y="2365898"/>
          <a:ext cx="5642227" cy="3482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64854A3-17E6-4B3B-AAA6-212EAA56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6502744"/>
              </p:ext>
            </p:extLst>
          </p:nvPr>
        </p:nvGraphicFramePr>
        <p:xfrm>
          <a:off x="5723582" y="2365898"/>
          <a:ext cx="5755689" cy="3472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98580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Shape 574">
            <a:extLst>
              <a:ext uri="{FF2B5EF4-FFF2-40B4-BE49-F238E27FC236}">
                <a16:creationId xmlns:a16="http://schemas.microsoft.com/office/drawing/2014/main" id="{0F6CEFF3-3D08-2CB6-A126-ACFF564ED4CF}"/>
              </a:ext>
            </a:extLst>
          </p:cNvPr>
          <p:cNvSpPr/>
          <p:nvPr/>
        </p:nvSpPr>
        <p:spPr>
          <a:xfrm>
            <a:off x="1573618" y="1739091"/>
            <a:ext cx="9235786" cy="424756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r>
              <a:rPr lang="es-CO" sz="1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Los ciudadanos manifestaron su experiencia positiva en los canales de atención así:</a:t>
            </a:r>
          </a:p>
          <a:p>
            <a:pPr algn="just">
              <a:buSzPct val="25000"/>
            </a:pPr>
            <a:endParaRPr lang="es-CO" sz="12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buSzPct val="25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Excelente atención. La asesora muy atenta y amable, me aclaró las dudas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CO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Muy claro y rápido con la información brindada </a:t>
            </a:r>
          </a:p>
          <a:p>
            <a:pPr algn="just">
              <a:buSzPct val="100000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Muy buena disposición y atención brindada, la información es concisa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Es paciente y brindan una buena atención, la información es clara y oportuna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La atención fue cordial, precisa y profesional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Simplemente felicitar a la entidad por la asesoría con las personas que vivimos lejos de Bogotá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Excelente servicio, entiendo la paciencia que deben tener para manejar público como las personas adultas mayores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El servicio de la oficina virtual es muy bueno y completo, es de fácil uso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La plataforma de la oficina virtual está muy bien distribuida y las personas que brindan el apoyo lo realizan de la mejor manera</a:t>
            </a: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buSzPct val="25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25000"/>
              <a:buFont typeface="Arial" panose="020B0604020202020204" pitchFamily="34" charset="0"/>
              <a:buChar char="•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25000"/>
              <a:buFont typeface="Arial" panose="020B0604020202020204" pitchFamily="34" charset="0"/>
              <a:buChar char="•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>
              <a:lnSpc>
                <a:spcPct val="107000"/>
              </a:lnSpc>
              <a:spcAft>
                <a:spcPts val="258"/>
              </a:spcAft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</p:txBody>
      </p:sp>
      <p:sp>
        <p:nvSpPr>
          <p:cNvPr id="2" name="3 Rectángulo">
            <a:extLst>
              <a:ext uri="{FF2B5EF4-FFF2-40B4-BE49-F238E27FC236}">
                <a16:creationId xmlns:a16="http://schemas.microsoft.com/office/drawing/2014/main" id="{57B8313B-9F9E-FA9D-1E34-AD5CCE0F188E}"/>
              </a:ext>
            </a:extLst>
          </p:cNvPr>
          <p:cNvSpPr/>
          <p:nvPr/>
        </p:nvSpPr>
        <p:spPr>
          <a:xfrm>
            <a:off x="1478107" y="1079690"/>
            <a:ext cx="9235786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en los canales de atención - 2023</a:t>
            </a:r>
          </a:p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</a:rPr>
              <a:t>Voz del ciudadano</a:t>
            </a:r>
          </a:p>
        </p:txBody>
      </p:sp>
    </p:spTree>
    <p:extLst>
      <p:ext uri="{BB962C8B-B14F-4D97-AF65-F5344CB8AC3E}">
        <p14:creationId xmlns:p14="http://schemas.microsoft.com/office/powerpoint/2010/main" val="695727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3" name="Shape 574">
            <a:extLst>
              <a:ext uri="{FF2B5EF4-FFF2-40B4-BE49-F238E27FC236}">
                <a16:creationId xmlns:a16="http://schemas.microsoft.com/office/drawing/2014/main" id="{4BFDE317-A490-F667-B03D-A635232910AF}"/>
              </a:ext>
            </a:extLst>
          </p:cNvPr>
          <p:cNvSpPr/>
          <p:nvPr/>
        </p:nvSpPr>
        <p:spPr>
          <a:xfrm>
            <a:off x="1440893" y="1752751"/>
            <a:ext cx="9310214" cy="4062570"/>
          </a:xfrm>
          <a:prstGeom prst="rect">
            <a:avLst/>
          </a:prstGeom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r>
              <a:rPr lang="es-CO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Los siguientes son los aspectos que los Ciudadanos </a:t>
            </a:r>
            <a:r>
              <a:rPr lang="es-ES" sz="105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  <a:sym typeface="Calibri"/>
              </a:rPr>
              <a:t>consideran se deben tener en cuenta por La Unidad para brindarle una mejor experiencia:</a:t>
            </a:r>
          </a:p>
          <a:p>
            <a:pPr algn="just">
              <a:buSzPct val="25000"/>
            </a:pPr>
            <a:endParaRPr lang="es-ES" sz="105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buSzPct val="25000"/>
            </a:pPr>
            <a:endParaRPr lang="es-ES" sz="105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Mayor</a:t>
            </a:r>
            <a:r>
              <a:rPr lang="es-ES" sz="105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 </a:t>
            </a: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acompañamiento en este tipo de procesos (comunicaciones persuasivas);  ya que hay muchas personas, como yo, que no sabemos qué hacer y nos desesperamos mucho. </a:t>
            </a: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Seria bueno que den a conocer más los servicios de esta entidad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Una página más interactiva, donde uno con un usuario y contraseña encuentre un menú completo, no tanta ventana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Facilitar la forma de cómo radicar las solicitudes de forma virtual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Se debería aumentar la capacidad de los archivos que se pueden cargar en la plataforma para las empresas grandes</a:t>
            </a:r>
          </a:p>
          <a:p>
            <a:pPr algn="just">
              <a:buSzPct val="100000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r>
              <a:rPr lang="es-ES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/>
              </a:rPr>
              <a:t>La UGPP no es muy conocida y la gente debe enterarse que existe, ya que no salen ni por las noticias. Uno sabe de la DIAN pero de la UGPP uno no sabe, su función o por qué se deben realizar estos pagos</a:t>
            </a: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CO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</a:endParaRPr>
          </a:p>
          <a:p>
            <a:pPr marL="171450" indent="-171450" algn="just">
              <a:buSzPct val="100000"/>
              <a:buFont typeface="Wingdings" panose="05000000000000000000" pitchFamily="2" charset="2"/>
              <a:buChar char="ü"/>
            </a:pPr>
            <a:endParaRPr lang="es-ES" sz="105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buSzPct val="25000"/>
            </a:pPr>
            <a:endParaRPr lang="es-CO" sz="876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Calibri"/>
              <a:sym typeface="Calibri"/>
            </a:endParaRPr>
          </a:p>
          <a:p>
            <a:pPr algn="just">
              <a:lnSpc>
                <a:spcPct val="107000"/>
              </a:lnSpc>
              <a:spcAft>
                <a:spcPts val="778"/>
              </a:spcAft>
            </a:pPr>
            <a:r>
              <a:rPr lang="es-CO" sz="1752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778"/>
              </a:spcAft>
            </a:pPr>
            <a:r>
              <a:rPr lang="es-CO" sz="1752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258"/>
              </a:spcAft>
            </a:pPr>
            <a:endParaRPr lang="es-CO" sz="876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3 Rectángulo">
            <a:extLst>
              <a:ext uri="{FF2B5EF4-FFF2-40B4-BE49-F238E27FC236}">
                <a16:creationId xmlns:a16="http://schemas.microsoft.com/office/drawing/2014/main" id="{3ED4B248-C9A2-7717-E1E9-FCEB969BE861}"/>
              </a:ext>
            </a:extLst>
          </p:cNvPr>
          <p:cNvSpPr/>
          <p:nvPr/>
        </p:nvSpPr>
        <p:spPr>
          <a:xfrm>
            <a:off x="1350335" y="1050353"/>
            <a:ext cx="931021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en los canales de atención - 2023</a:t>
            </a:r>
          </a:p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</a:rPr>
              <a:t>Voz del ciudadano</a:t>
            </a:r>
          </a:p>
        </p:txBody>
      </p:sp>
    </p:spTree>
    <p:extLst>
      <p:ext uri="{BB962C8B-B14F-4D97-AF65-F5344CB8AC3E}">
        <p14:creationId xmlns:p14="http://schemas.microsoft.com/office/powerpoint/2010/main" val="241690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Shape 574">
            <a:extLst>
              <a:ext uri="{FF2B5EF4-FFF2-40B4-BE49-F238E27FC236}">
                <a16:creationId xmlns:a16="http://schemas.microsoft.com/office/drawing/2014/main" id="{0F9005F4-E290-09FA-BBF6-EA324B81908A}"/>
              </a:ext>
            </a:extLst>
          </p:cNvPr>
          <p:cNvSpPr/>
          <p:nvPr/>
        </p:nvSpPr>
        <p:spPr>
          <a:xfrm>
            <a:off x="1109836" y="1781566"/>
            <a:ext cx="9820434" cy="4087605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454" tIns="14723" rIns="29454" bIns="14723" anchor="t" anchorCtr="0">
            <a:noAutofit/>
          </a:bodyPr>
          <a:lstStyle/>
          <a:p>
            <a:pPr algn="just">
              <a:buSzPct val="25000"/>
            </a:pPr>
            <a:endParaRPr lang="es-ES" sz="12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es-ES" sz="12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Acciones de mejoramiento que estamos realizando en la entidad:</a:t>
            </a: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200" dirty="0">
              <a:solidFill>
                <a:srgbClr val="000000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200" dirty="0">
              <a:solidFill>
                <a:srgbClr val="000000"/>
              </a:solidFill>
              <a:highlight>
                <a:srgbClr val="FFFF00"/>
              </a:highlight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Continuamos con la revisión y actualización de documentos generados en la entidad, en lenguaje claro y comprensible para los ciudadanos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Mayor presencia regional con la realización de brigadas de atención presencial y la implementación de </a:t>
            </a: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cuatro 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puntos de atención virtual en las ciudades de Bucaramanga, Cúcuta, Pasto y Buenaventura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Implementación de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nuevo punto de atención en la red de SuperCades de la ciudad de Bogotá, supercade carrera 30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Desarrollo de c</a:t>
            </a:r>
            <a:r>
              <a:rPr kumimoji="0" lang="es-E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ampañas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con </a:t>
            </a: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información de los </a:t>
            </a:r>
            <a:r>
              <a:rPr kumimoji="0" lang="es-E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beneficios de aportar correctamente al sistema de la protección social, dirigido a grupos de ciudadanos, médicos, abogados y contadores independientes; así como a empleadores y empleados de servicio doméstico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Se realiza envío de </a:t>
            </a:r>
            <a:r>
              <a:rPr lang="es-ES" sz="12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whatsapp</a:t>
            </a:r>
            <a:r>
              <a:rPr lang="es-ES" sz="12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 los ciudadanos, con el objetivo de que identifiquen oportunamente la información remitida desde la entidad en temas parafiscales  </a:t>
            </a: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FFFF00"/>
              </a:highligh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es-ES" sz="12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3 Rectángulo">
            <a:extLst>
              <a:ext uri="{FF2B5EF4-FFF2-40B4-BE49-F238E27FC236}">
                <a16:creationId xmlns:a16="http://schemas.microsoft.com/office/drawing/2014/main" id="{10BF4881-8B02-127A-D5FD-F36BAE1FD4F6}"/>
              </a:ext>
            </a:extLst>
          </p:cNvPr>
          <p:cNvSpPr/>
          <p:nvPr/>
        </p:nvSpPr>
        <p:spPr>
          <a:xfrm>
            <a:off x="1035408" y="1088788"/>
            <a:ext cx="931021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en los canales de atención - 2023</a:t>
            </a:r>
          </a:p>
          <a:p>
            <a:r>
              <a:rPr lang="es-ES" sz="1400" b="1" dirty="0">
                <a:latin typeface="Verdana" panose="020B0604030504040204" pitchFamily="34" charset="0"/>
                <a:ea typeface="Verdana" panose="020B0604030504040204" pitchFamily="34" charset="0"/>
              </a:rPr>
              <a:t>Voz del ciudadano</a:t>
            </a:r>
          </a:p>
        </p:txBody>
      </p:sp>
    </p:spTree>
    <p:extLst>
      <p:ext uri="{BB962C8B-B14F-4D97-AF65-F5344CB8AC3E}">
        <p14:creationId xmlns:p14="http://schemas.microsoft.com/office/powerpoint/2010/main" val="3095805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434F3D1-840C-2B8C-A1E5-F093628A145E}"/>
              </a:ext>
            </a:extLst>
          </p:cNvPr>
          <p:cNvSpPr txBox="1">
            <a:spLocks/>
          </p:cNvSpPr>
          <p:nvPr/>
        </p:nvSpPr>
        <p:spPr>
          <a:xfrm>
            <a:off x="838200" y="3032712"/>
            <a:ext cx="10515600" cy="633551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4400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67117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C71E7D0-CEF0-5F03-73D1-B08EAE0CCB60}"/>
              </a:ext>
            </a:extLst>
          </p:cNvPr>
          <p:cNvSpPr txBox="1"/>
          <p:nvPr/>
        </p:nvSpPr>
        <p:spPr>
          <a:xfrm>
            <a:off x="145774" y="3018256"/>
            <a:ext cx="879944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Informe Resultados Experiencia Ciudadano </a:t>
            </a:r>
          </a:p>
          <a:p>
            <a:r>
              <a:rPr lang="es-E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Dirección de Servicios Integrados de Atención al Ciudadano</a:t>
            </a:r>
          </a:p>
          <a:p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III Trimestre 2023 (Julio – Agosto - Septiembre)</a:t>
            </a:r>
          </a:p>
          <a:p>
            <a:endParaRPr lang="es-CO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95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509247" y="1033089"/>
            <a:ext cx="951118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120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Metodología Medición Indicadores de Calidad Percibida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Canales de Atención 2023</a:t>
            </a:r>
          </a:p>
        </p:txBody>
      </p:sp>
      <p:sp>
        <p:nvSpPr>
          <p:cNvPr id="11" name="4 Título">
            <a:extLst>
              <a:ext uri="{FF2B5EF4-FFF2-40B4-BE49-F238E27FC236}">
                <a16:creationId xmlns:a16="http://schemas.microsoft.com/office/drawing/2014/main" id="{9ED5D05F-8861-547B-FB8D-F0F207E3E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4006" y="3566042"/>
            <a:ext cx="5223497" cy="433301"/>
          </a:xfrm>
        </p:spPr>
        <p:txBody>
          <a:bodyPr lIns="80243" tIns="40122" rIns="80243" bIns="40122" anchor="ctr">
            <a:noAutofit/>
          </a:bodyPr>
          <a:lstStyle/>
          <a:p>
            <a:pPr algn="l"/>
            <a:r>
              <a:rPr lang="es-CO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Índice Neto de Satisfacción – INS – Canales</a:t>
            </a:r>
          </a:p>
        </p:txBody>
      </p:sp>
      <p:sp>
        <p:nvSpPr>
          <p:cNvPr id="12" name="5 Rectángulo">
            <a:extLst>
              <a:ext uri="{FF2B5EF4-FFF2-40B4-BE49-F238E27FC236}">
                <a16:creationId xmlns:a16="http://schemas.microsoft.com/office/drawing/2014/main" id="{E3C91E3A-55CE-DEBC-DDBE-43C260D850C5}"/>
              </a:ext>
            </a:extLst>
          </p:cNvPr>
          <p:cNvSpPr/>
          <p:nvPr/>
        </p:nvSpPr>
        <p:spPr>
          <a:xfrm>
            <a:off x="1497679" y="3988508"/>
            <a:ext cx="2763728" cy="296471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¿Cómo es el cálculo del INS?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0857C9AE-53F1-F0EF-8ECE-5FE48667E6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190" y="4056937"/>
            <a:ext cx="2054257" cy="302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1 Título">
            <a:extLst>
              <a:ext uri="{FF2B5EF4-FFF2-40B4-BE49-F238E27FC236}">
                <a16:creationId xmlns:a16="http://schemas.microsoft.com/office/drawing/2014/main" id="{60D028BA-69FB-9802-8DFD-36E3FFDF96D6}"/>
              </a:ext>
            </a:extLst>
          </p:cNvPr>
          <p:cNvSpPr txBox="1">
            <a:spLocks/>
          </p:cNvSpPr>
          <p:nvPr/>
        </p:nvSpPr>
        <p:spPr>
          <a:xfrm>
            <a:off x="1514006" y="1979079"/>
            <a:ext cx="5225845" cy="421953"/>
          </a:xfrm>
          <a:prstGeom prst="rect">
            <a:avLst/>
          </a:prstGeom>
        </p:spPr>
        <p:txBody>
          <a:bodyPr lIns="80243" tIns="40122" rIns="80243" bIns="40122">
            <a:noAutofit/>
          </a:bodyPr>
          <a:lstStyle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8283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Claridad de la información suministrada</a:t>
            </a:r>
          </a:p>
        </p:txBody>
      </p:sp>
      <p:sp>
        <p:nvSpPr>
          <p:cNvPr id="15" name="9 Rectángulo">
            <a:extLst>
              <a:ext uri="{FF2B5EF4-FFF2-40B4-BE49-F238E27FC236}">
                <a16:creationId xmlns:a16="http://schemas.microsoft.com/office/drawing/2014/main" id="{EE3393A7-9F5E-AA15-0AEF-318FEF8F8641}"/>
              </a:ext>
            </a:extLst>
          </p:cNvPr>
          <p:cNvSpPr/>
          <p:nvPr/>
        </p:nvSpPr>
        <p:spPr>
          <a:xfrm>
            <a:off x="1493936" y="2254269"/>
            <a:ext cx="3121197" cy="296471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¿Cómo es el cálculo de Claridad?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16" name="1 Título">
            <a:extLst>
              <a:ext uri="{FF2B5EF4-FFF2-40B4-BE49-F238E27FC236}">
                <a16:creationId xmlns:a16="http://schemas.microsoft.com/office/drawing/2014/main" id="{5DBD6632-D7F1-9D8B-5424-5EB5CA501DBA}"/>
              </a:ext>
            </a:extLst>
          </p:cNvPr>
          <p:cNvSpPr txBox="1">
            <a:spLocks/>
          </p:cNvSpPr>
          <p:nvPr/>
        </p:nvSpPr>
        <p:spPr>
          <a:xfrm>
            <a:off x="1514006" y="5078542"/>
            <a:ext cx="4258823" cy="305730"/>
          </a:xfrm>
          <a:prstGeom prst="rect">
            <a:avLst/>
          </a:prstGeom>
        </p:spPr>
        <p:txBody>
          <a:bodyPr lIns="80243" tIns="40122" rIns="80243" bIns="40122">
            <a:noAutofit/>
          </a:bodyPr>
          <a:lstStyle>
            <a:defPPr>
              <a:defRPr lang="en-US"/>
            </a:defPPr>
            <a:lvl1pPr defTabSz="1828343">
              <a:lnSpc>
                <a:spcPct val="90000"/>
              </a:lnSpc>
              <a:spcBef>
                <a:spcPct val="0"/>
              </a:spcBef>
              <a:buNone/>
              <a:defRPr sz="4500" b="1">
                <a:solidFill>
                  <a:srgbClr val="00B05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8283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j-cs"/>
              </a:rPr>
              <a:t>Resolución por parte del Asesor</a:t>
            </a:r>
          </a:p>
        </p:txBody>
      </p:sp>
      <p:sp>
        <p:nvSpPr>
          <p:cNvPr id="17" name="13 Rectángulo">
            <a:extLst>
              <a:ext uri="{FF2B5EF4-FFF2-40B4-BE49-F238E27FC236}">
                <a16:creationId xmlns:a16="http://schemas.microsoft.com/office/drawing/2014/main" id="{CA65C36C-84B0-5EC6-43EC-61F189815426}"/>
              </a:ext>
            </a:extLst>
          </p:cNvPr>
          <p:cNvSpPr/>
          <p:nvPr/>
        </p:nvSpPr>
        <p:spPr>
          <a:xfrm>
            <a:off x="1673495" y="5895968"/>
            <a:ext cx="6439481" cy="219527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Es la capacidad del asesor en resolver la inquietud o requerimiento del ciudadano</a:t>
            </a:r>
          </a:p>
        </p:txBody>
      </p:sp>
      <p:cxnSp>
        <p:nvCxnSpPr>
          <p:cNvPr id="18" name="15 Conector recto">
            <a:extLst>
              <a:ext uri="{FF2B5EF4-FFF2-40B4-BE49-F238E27FC236}">
                <a16:creationId xmlns:a16="http://schemas.microsoft.com/office/drawing/2014/main" id="{E4509578-7216-6032-71D4-9AD1DEFD383D}"/>
              </a:ext>
            </a:extLst>
          </p:cNvPr>
          <p:cNvCxnSpPr>
            <a:cxnSpLocks/>
          </p:cNvCxnSpPr>
          <p:nvPr/>
        </p:nvCxnSpPr>
        <p:spPr>
          <a:xfrm flipV="1">
            <a:off x="1442356" y="3045105"/>
            <a:ext cx="9511184" cy="8128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6 Conector recto">
            <a:extLst>
              <a:ext uri="{FF2B5EF4-FFF2-40B4-BE49-F238E27FC236}">
                <a16:creationId xmlns:a16="http://schemas.microsoft.com/office/drawing/2014/main" id="{FDBE669B-6A14-2B83-323E-E742B4813B6C}"/>
              </a:ext>
            </a:extLst>
          </p:cNvPr>
          <p:cNvCxnSpPr>
            <a:cxnSpLocks/>
          </p:cNvCxnSpPr>
          <p:nvPr/>
        </p:nvCxnSpPr>
        <p:spPr>
          <a:xfrm>
            <a:off x="1442356" y="4970814"/>
            <a:ext cx="9511184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 CuadroTexto">
            <a:extLst>
              <a:ext uri="{FF2B5EF4-FFF2-40B4-BE49-F238E27FC236}">
                <a16:creationId xmlns:a16="http://schemas.microsoft.com/office/drawing/2014/main" id="{F6CEBCC9-C128-4DBE-BC47-2E29862E5064}"/>
              </a:ext>
            </a:extLst>
          </p:cNvPr>
          <p:cNvSpPr txBox="1"/>
          <p:nvPr/>
        </p:nvSpPr>
        <p:spPr>
          <a:xfrm>
            <a:off x="1673495" y="4617840"/>
            <a:ext cx="642996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Representa</a:t>
            </a:r>
            <a:r>
              <a:rPr kumimoji="0" lang="es-CO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el grado de satisfacción con la atención recibida a través de los canales de atención.</a:t>
            </a:r>
          </a:p>
        </p:txBody>
      </p:sp>
      <p:sp>
        <p:nvSpPr>
          <p:cNvPr id="21" name="19 CuadroTexto">
            <a:extLst>
              <a:ext uri="{FF2B5EF4-FFF2-40B4-BE49-F238E27FC236}">
                <a16:creationId xmlns:a16="http://schemas.microsoft.com/office/drawing/2014/main" id="{78646268-6B1F-1C31-70D2-9B879361C469}"/>
              </a:ext>
            </a:extLst>
          </p:cNvPr>
          <p:cNvSpPr txBox="1"/>
          <p:nvPr/>
        </p:nvSpPr>
        <p:spPr>
          <a:xfrm>
            <a:off x="1673495" y="2728182"/>
            <a:ext cx="76546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Representa el grado de entendimiento que tiene el ciudadano con respecto a la información brindada en los canales de atención</a:t>
            </a:r>
          </a:p>
        </p:txBody>
      </p:sp>
      <p:pic>
        <p:nvPicPr>
          <p:cNvPr id="22" name="Picture 3">
            <a:extLst>
              <a:ext uri="{FF2B5EF4-FFF2-40B4-BE49-F238E27FC236}">
                <a16:creationId xmlns:a16="http://schemas.microsoft.com/office/drawing/2014/main" id="{E0138661-6CE7-8753-A090-A337AD0F9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0517" y="3783531"/>
            <a:ext cx="1742313" cy="736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AA3EBD66-1741-DE87-6076-36D604C6A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7233" y="2045195"/>
            <a:ext cx="1821229" cy="677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22 Rectángulo">
            <a:extLst>
              <a:ext uri="{FF2B5EF4-FFF2-40B4-BE49-F238E27FC236}">
                <a16:creationId xmlns:a16="http://schemas.microsoft.com/office/drawing/2014/main" id="{053ECE45-74F8-E08E-50EE-A95A8D97664D}"/>
              </a:ext>
            </a:extLst>
          </p:cNvPr>
          <p:cNvSpPr/>
          <p:nvPr/>
        </p:nvSpPr>
        <p:spPr>
          <a:xfrm>
            <a:off x="1493936" y="5371664"/>
            <a:ext cx="3339654" cy="296471"/>
          </a:xfrm>
          <a:prstGeom prst="rect">
            <a:avLst/>
          </a:prstGeom>
        </p:spPr>
        <p:txBody>
          <a:bodyPr wrap="none" lIns="80243" tIns="40122" rIns="80243" bIns="40122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¿Cómo es el cálculo de Resolución?</a:t>
            </a:r>
            <a:endParaRPr kumimoji="0" lang="es-CO" sz="14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grpSp>
        <p:nvGrpSpPr>
          <p:cNvPr id="25" name="56 Grupo">
            <a:extLst>
              <a:ext uri="{FF2B5EF4-FFF2-40B4-BE49-F238E27FC236}">
                <a16:creationId xmlns:a16="http://schemas.microsoft.com/office/drawing/2014/main" id="{3C5D0B04-5557-5873-A57F-27AF4A9FB088}"/>
              </a:ext>
            </a:extLst>
          </p:cNvPr>
          <p:cNvGrpSpPr/>
          <p:nvPr/>
        </p:nvGrpSpPr>
        <p:grpSpPr>
          <a:xfrm>
            <a:off x="9511841" y="5189906"/>
            <a:ext cx="599663" cy="803616"/>
            <a:chOff x="0" y="0"/>
            <a:chExt cx="1390651" cy="1453705"/>
          </a:xfrm>
        </p:grpSpPr>
        <p:grpSp>
          <p:nvGrpSpPr>
            <p:cNvPr id="26" name="59 Grupo">
              <a:extLst>
                <a:ext uri="{FF2B5EF4-FFF2-40B4-BE49-F238E27FC236}">
                  <a16:creationId xmlns:a16="http://schemas.microsoft.com/office/drawing/2014/main" id="{B72858D3-8470-C41C-E790-CBA0021375F9}"/>
                </a:ext>
              </a:extLst>
            </p:cNvPr>
            <p:cNvGrpSpPr/>
            <p:nvPr/>
          </p:nvGrpSpPr>
          <p:grpSpPr>
            <a:xfrm>
              <a:off x="0" y="0"/>
              <a:ext cx="1362074" cy="703199"/>
              <a:chOff x="0" y="0"/>
              <a:chExt cx="1564551" cy="693674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30" name="63 Rectángulo redondeado">
                <a:extLst>
                  <a:ext uri="{FF2B5EF4-FFF2-40B4-BE49-F238E27FC236}">
                    <a16:creationId xmlns:a16="http://schemas.microsoft.com/office/drawing/2014/main" id="{9A49B6D3-5633-4731-DC95-CBF51E663A1A}"/>
                  </a:ext>
                </a:extLst>
              </p:cNvPr>
              <p:cNvSpPr/>
              <p:nvPr/>
            </p:nvSpPr>
            <p:spPr>
              <a:xfrm>
                <a:off x="0" y="0"/>
                <a:ext cx="1564551" cy="693674"/>
              </a:xfrm>
              <a:prstGeom prst="roundRect">
                <a:avLst>
                  <a:gd name="adj" fmla="val 10000"/>
                </a:avLst>
              </a:prstGeom>
              <a:solidFill>
                <a:schemeClr val="accent6">
                  <a:lumMod val="75000"/>
                </a:schemeClr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endParaRPr>
              </a:p>
            </p:txBody>
          </p:sp>
          <p:sp>
            <p:nvSpPr>
              <p:cNvPr id="31" name="66 Rectángulo">
                <a:extLst>
                  <a:ext uri="{FF2B5EF4-FFF2-40B4-BE49-F238E27FC236}">
                    <a16:creationId xmlns:a16="http://schemas.microsoft.com/office/drawing/2014/main" id="{FD387FA9-6303-6C96-6F47-E04B353A9FD5}"/>
                  </a:ext>
                </a:extLst>
              </p:cNvPr>
              <p:cNvSpPr/>
              <p:nvPr/>
            </p:nvSpPr>
            <p:spPr>
              <a:xfrm>
                <a:off x="0" y="120177"/>
                <a:ext cx="1564551" cy="462449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1534" tIns="61534" rIns="61534" bIns="32965" numCol="1" spcCol="1270" anchor="ctr" anchorCtr="0">
                <a:noAutofit/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8465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000" b="1" i="0" u="none" strike="noStrike" kern="1200" cap="none" spc="0" normalizeH="0" baseline="0" noProof="0" dirty="0">
                    <a:ln w="18000">
                      <a:noFill/>
                      <a:prstDash val="solid"/>
                      <a:miter lim="800000"/>
                    </a:ln>
                    <a:solidFill>
                      <a:prstClr val="white"/>
                    </a:solidFill>
                    <a:effectLst>
                      <a:outerShdw blurRad="25500" dist="23000" dir="7020000" algn="tl">
                        <a:srgbClr val="000000">
                          <a:alpha val="50000"/>
                        </a:srgbClr>
                      </a:outerShdw>
                    </a:effectLst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rPr>
                  <a:t>SI</a:t>
                </a:r>
              </a:p>
            </p:txBody>
          </p:sp>
        </p:grpSp>
        <p:grpSp>
          <p:nvGrpSpPr>
            <p:cNvPr id="27" name="60 Grupo">
              <a:extLst>
                <a:ext uri="{FF2B5EF4-FFF2-40B4-BE49-F238E27FC236}">
                  <a16:creationId xmlns:a16="http://schemas.microsoft.com/office/drawing/2014/main" id="{A8207705-BE01-020B-E95A-B6DA24D0CA9E}"/>
                </a:ext>
              </a:extLst>
            </p:cNvPr>
            <p:cNvGrpSpPr/>
            <p:nvPr/>
          </p:nvGrpSpPr>
          <p:grpSpPr>
            <a:xfrm>
              <a:off x="1" y="723901"/>
              <a:ext cx="1390650" cy="729804"/>
              <a:chOff x="1" y="723901"/>
              <a:chExt cx="1592281" cy="682179"/>
            </a:xfr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</p:grpSpPr>
          <p:sp>
            <p:nvSpPr>
              <p:cNvPr id="28" name="61 Rectángulo redondeado">
                <a:extLst>
                  <a:ext uri="{FF2B5EF4-FFF2-40B4-BE49-F238E27FC236}">
                    <a16:creationId xmlns:a16="http://schemas.microsoft.com/office/drawing/2014/main" id="{6A80673C-4FAB-D343-0FC5-5EEA1B2366A9}"/>
                  </a:ext>
                </a:extLst>
              </p:cNvPr>
              <p:cNvSpPr/>
              <p:nvPr/>
            </p:nvSpPr>
            <p:spPr>
              <a:xfrm>
                <a:off x="1" y="723901"/>
                <a:ext cx="1592281" cy="682179"/>
              </a:xfrm>
              <a:prstGeom prst="roundRect">
                <a:avLst>
                  <a:gd name="adj" fmla="val 10000"/>
                </a:avLst>
              </a:prstGeom>
              <a:solidFill>
                <a:srgbClr val="C00000"/>
              </a:solidFill>
              <a:sp3d contourW="19050" prstMaterial="metal">
                <a:bevelT w="88900" h="203200"/>
                <a:bevelB w="165100" h="254000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2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s-CO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endParaRPr>
              </a:p>
            </p:txBody>
          </p:sp>
          <p:sp>
            <p:nvSpPr>
              <p:cNvPr id="29" name="62 Rectángulo">
                <a:extLst>
                  <a:ext uri="{FF2B5EF4-FFF2-40B4-BE49-F238E27FC236}">
                    <a16:creationId xmlns:a16="http://schemas.microsoft.com/office/drawing/2014/main" id="{F25D5D18-D6D6-C7A0-9829-843A210C146A}"/>
                  </a:ext>
                </a:extLst>
              </p:cNvPr>
              <p:cNvSpPr/>
              <p:nvPr/>
            </p:nvSpPr>
            <p:spPr>
              <a:xfrm>
                <a:off x="1" y="837597"/>
                <a:ext cx="1592281" cy="454786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52743" tIns="52743" rIns="52743" bIns="28256" numCol="1" spcCol="1270" anchor="ctr" anchorCtr="0">
                <a:no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329702" rtl="0" eaLnBrk="1" fontAlgn="auto" latinLnBrk="0" hangingPunct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s-CO" sz="1000" b="1" i="0" u="none" strike="noStrike" kern="1200" cap="none" spc="0" normalizeH="0" baseline="0" noProof="0" dirty="0">
                    <a:ln w="11430"/>
                    <a:solidFill>
                      <a:prstClr val="white"/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  <a:latin typeface="Verdana" panose="020B0604030504040204" pitchFamily="34" charset="0"/>
                    <a:ea typeface="Verdana" panose="020B0604030504040204" pitchFamily="34" charset="0"/>
                    <a:cs typeface="+mn-cs"/>
                  </a:rPr>
                  <a:t>NO</a:t>
                </a:r>
                <a:endParaRPr kumimoji="0" lang="es-CO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endParaRPr>
              </a:p>
            </p:txBody>
          </p:sp>
        </p:grpSp>
      </p:grpSp>
      <p:pic>
        <p:nvPicPr>
          <p:cNvPr id="32" name="Picture 5">
            <a:extLst>
              <a:ext uri="{FF2B5EF4-FFF2-40B4-BE49-F238E27FC236}">
                <a16:creationId xmlns:a16="http://schemas.microsoft.com/office/drawing/2014/main" id="{9F02E0B8-CC20-B3BB-DC8A-F4D797565C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906" y="2263462"/>
            <a:ext cx="2345664" cy="26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2 CuadroTexto">
            <a:extLst>
              <a:ext uri="{FF2B5EF4-FFF2-40B4-BE49-F238E27FC236}">
                <a16:creationId xmlns:a16="http://schemas.microsoft.com/office/drawing/2014/main" id="{651DD6E0-DE1E-8E26-E6A9-A5F1B8595AB9}"/>
              </a:ext>
            </a:extLst>
          </p:cNvPr>
          <p:cNvSpPr txBox="1"/>
          <p:nvPr/>
        </p:nvSpPr>
        <p:spPr>
          <a:xfrm>
            <a:off x="7305688" y="3810224"/>
            <a:ext cx="10618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5 – Excelente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4 – Muy bueno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3 – Bueno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2 – Regular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1 - Malo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Fuentes: Lineamientos para el diseño e implementación de mediciones  de percepción  y expectativas ciudadanas – DNP – 2015</a:t>
            </a:r>
          </a:p>
          <a:p>
            <a:pPr marL="1217299" marR="0" lvl="0" indent="-121729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Metodología para el mejoramiento de sistemas de servicio al ciudadano en entidades públicas – DNP . PNSC – 2016</a:t>
            </a:r>
          </a:p>
          <a:p>
            <a:pPr marL="1217299" marR="0" lvl="0" indent="-1217299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https://www.wowcx.com/como-medir-la-experiencia-de-cliente/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CuadroTexto 1">
            <a:extLst>
              <a:ext uri="{FF2B5EF4-FFF2-40B4-BE49-F238E27FC236}">
                <a16:creationId xmlns:a16="http://schemas.microsoft.com/office/drawing/2014/main" id="{76793A7A-7830-BC37-CC15-8AA0242EECEB}"/>
              </a:ext>
            </a:extLst>
          </p:cNvPr>
          <p:cNvSpPr txBox="1"/>
          <p:nvPr/>
        </p:nvSpPr>
        <p:spPr>
          <a:xfrm>
            <a:off x="4366011" y="1609427"/>
            <a:ext cx="3112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Indicador estratégico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6C9995F-CC40-CFC9-63B2-3098DC135CDF}"/>
              </a:ext>
            </a:extLst>
          </p:cNvPr>
          <p:cNvSpPr txBox="1"/>
          <p:nvPr/>
        </p:nvSpPr>
        <p:spPr>
          <a:xfrm>
            <a:off x="4031294" y="3247379"/>
            <a:ext cx="37817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>
              <a:defRPr sz="1600" b="1"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Indicadores orientadores</a:t>
            </a:r>
            <a:endParaRPr kumimoji="0" lang="es-CO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7904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844477" y="935630"/>
            <a:ext cx="8987540" cy="542692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Ciudadana III Trimestre 2023</a:t>
            </a:r>
          </a:p>
          <a:p>
            <a:r>
              <a:rPr lang="es-CO" sz="1200" b="1" dirty="0">
                <a:latin typeface="Verdana" panose="020B0604030504040204" pitchFamily="34" charset="0"/>
                <a:ea typeface="Verdana" panose="020B0604030504040204" pitchFamily="34" charset="0"/>
              </a:rPr>
              <a:t>(Julio-Agosto-Septiembre)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7FE049B9-E08F-5586-B80E-A8FC9A757F64}"/>
              </a:ext>
            </a:extLst>
          </p:cNvPr>
          <p:cNvSpPr/>
          <p:nvPr/>
        </p:nvSpPr>
        <p:spPr>
          <a:xfrm>
            <a:off x="1860832" y="1783962"/>
            <a:ext cx="4234773" cy="3890982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4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CANALES DE ATENCIÓN.</a:t>
            </a:r>
          </a:p>
          <a:p>
            <a:pPr>
              <a:buSzPct val="25000"/>
            </a:pPr>
            <a:endParaRPr lang="es-CO" sz="1400" b="1" dirty="0">
              <a:solidFill>
                <a:srgbClr val="44546A">
                  <a:lumMod val="50000"/>
                </a:srgbClr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 algn="ctr">
              <a:buSzPct val="25000"/>
            </a:pPr>
            <a:endParaRPr lang="es-CO" sz="1000" b="1" dirty="0">
              <a:solidFill>
                <a:srgbClr val="44546A">
                  <a:lumMod val="50000"/>
                </a:srgbClr>
              </a:solidFill>
              <a:latin typeface="Montserrat Regular" pitchFamily="2" charset="0"/>
              <a:ea typeface="Calibri"/>
              <a:cs typeface="Calibri"/>
              <a:sym typeface="Calibri"/>
            </a:endParaRPr>
          </a:p>
          <a:p>
            <a:pPr algn="ctr">
              <a:buSzPct val="25000"/>
            </a:pPr>
            <a:r>
              <a:rPr lang="es-CO" sz="10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DIRECCIÓN DE SERVICIOS INTEGRADOS DE ATENCIÓN</a:t>
            </a:r>
            <a:endParaRPr lang="es-CO" sz="900" b="1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tserrat Regular" pitchFamily="2" charset="0"/>
              <a:ea typeface="Calibri"/>
              <a:cs typeface="Calibri"/>
              <a:sym typeface="Calibri"/>
            </a:endParaRP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CC4686F2-57F7-DC44-5B06-29EE4B4CC116}"/>
              </a:ext>
            </a:extLst>
          </p:cNvPr>
          <p:cNvSpPr/>
          <p:nvPr/>
        </p:nvSpPr>
        <p:spPr>
          <a:xfrm>
            <a:off x="5433574" y="2478127"/>
            <a:ext cx="754284" cy="71609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93%</a:t>
            </a:r>
          </a:p>
        </p:txBody>
      </p:sp>
      <p:sp>
        <p:nvSpPr>
          <p:cNvPr id="6" name="Diagrama de flujo: conector 5">
            <a:extLst>
              <a:ext uri="{FF2B5EF4-FFF2-40B4-BE49-F238E27FC236}">
                <a16:creationId xmlns:a16="http://schemas.microsoft.com/office/drawing/2014/main" id="{4C6814C2-F6EB-B45D-B97E-6DB75D3278AB}"/>
              </a:ext>
            </a:extLst>
          </p:cNvPr>
          <p:cNvSpPr/>
          <p:nvPr/>
        </p:nvSpPr>
        <p:spPr>
          <a:xfrm>
            <a:off x="5710595" y="3310122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91%</a:t>
            </a:r>
          </a:p>
        </p:txBody>
      </p:sp>
      <p:sp>
        <p:nvSpPr>
          <p:cNvPr id="7" name="Diagrama de flujo: conector 6">
            <a:extLst>
              <a:ext uri="{FF2B5EF4-FFF2-40B4-BE49-F238E27FC236}">
                <a16:creationId xmlns:a16="http://schemas.microsoft.com/office/drawing/2014/main" id="{FB6FDB60-AAA5-56CF-94FD-63F945EC89CD}"/>
              </a:ext>
            </a:extLst>
          </p:cNvPr>
          <p:cNvSpPr/>
          <p:nvPr/>
        </p:nvSpPr>
        <p:spPr>
          <a:xfrm>
            <a:off x="5616363" y="4135824"/>
            <a:ext cx="754284" cy="718618"/>
          </a:xfrm>
          <a:prstGeom prst="flowChartConnector">
            <a:avLst/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95%</a:t>
            </a:r>
          </a:p>
        </p:txBody>
      </p:sp>
      <p:cxnSp>
        <p:nvCxnSpPr>
          <p:cNvPr id="8" name="Conector: angular 7">
            <a:extLst>
              <a:ext uri="{FF2B5EF4-FFF2-40B4-BE49-F238E27FC236}">
                <a16:creationId xmlns:a16="http://schemas.microsoft.com/office/drawing/2014/main" id="{D3383FAC-8B18-165B-621F-F6D45497FDDA}"/>
              </a:ext>
            </a:extLst>
          </p:cNvPr>
          <p:cNvCxnSpPr>
            <a:cxnSpLocks/>
            <a:stCxn id="5" idx="6"/>
            <a:endCxn id="36" idx="1"/>
          </p:cNvCxnSpPr>
          <p:nvPr/>
        </p:nvCxnSpPr>
        <p:spPr>
          <a:xfrm>
            <a:off x="6187858" y="2836173"/>
            <a:ext cx="1607196" cy="219521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: angular 8">
            <a:extLst>
              <a:ext uri="{FF2B5EF4-FFF2-40B4-BE49-F238E27FC236}">
                <a16:creationId xmlns:a16="http://schemas.microsoft.com/office/drawing/2014/main" id="{D677E867-7BD7-6712-F3BE-418896924166}"/>
              </a:ext>
            </a:extLst>
          </p:cNvPr>
          <p:cNvCxnSpPr>
            <a:cxnSpLocks/>
          </p:cNvCxnSpPr>
          <p:nvPr/>
        </p:nvCxnSpPr>
        <p:spPr>
          <a:xfrm flipV="1">
            <a:off x="6338247" y="4470084"/>
            <a:ext cx="1687724" cy="14142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C3D18FF0-C6E2-ECEA-A694-62DD5928370D}"/>
              </a:ext>
            </a:extLst>
          </p:cNvPr>
          <p:cNvCxnSpPr>
            <a:cxnSpLocks/>
            <a:endCxn id="39" idx="1"/>
          </p:cNvCxnSpPr>
          <p:nvPr/>
        </p:nvCxnSpPr>
        <p:spPr>
          <a:xfrm flipV="1">
            <a:off x="6429294" y="3729453"/>
            <a:ext cx="1353571" cy="250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Diagrama de flujo: terminador 35">
            <a:extLst>
              <a:ext uri="{FF2B5EF4-FFF2-40B4-BE49-F238E27FC236}">
                <a16:creationId xmlns:a16="http://schemas.microsoft.com/office/drawing/2014/main" id="{B6EA6A16-BCB4-891E-F54C-41FDC9B025F6}"/>
              </a:ext>
            </a:extLst>
          </p:cNvPr>
          <p:cNvSpPr/>
          <p:nvPr/>
        </p:nvSpPr>
        <p:spPr>
          <a:xfrm>
            <a:off x="7795054" y="2834955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38" name="Diagrama de flujo: terminador 37">
            <a:extLst>
              <a:ext uri="{FF2B5EF4-FFF2-40B4-BE49-F238E27FC236}">
                <a16:creationId xmlns:a16="http://schemas.microsoft.com/office/drawing/2014/main" id="{4445CD24-1E75-61A9-2F1F-E195872B11B6}"/>
              </a:ext>
            </a:extLst>
          </p:cNvPr>
          <p:cNvSpPr/>
          <p:nvPr/>
        </p:nvSpPr>
        <p:spPr>
          <a:xfrm>
            <a:off x="7863661" y="4221162"/>
            <a:ext cx="1994076" cy="464685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RESOLUCIÓN</a:t>
            </a:r>
          </a:p>
        </p:txBody>
      </p:sp>
      <p:sp>
        <p:nvSpPr>
          <p:cNvPr id="39" name="Diagrama de flujo: terminador 38">
            <a:extLst>
              <a:ext uri="{FF2B5EF4-FFF2-40B4-BE49-F238E27FC236}">
                <a16:creationId xmlns:a16="http://schemas.microsoft.com/office/drawing/2014/main" id="{FB34536F-F764-3804-E0AA-78AED587B2CF}"/>
              </a:ext>
            </a:extLst>
          </p:cNvPr>
          <p:cNvSpPr/>
          <p:nvPr/>
        </p:nvSpPr>
        <p:spPr>
          <a:xfrm>
            <a:off x="7782865" y="3508714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OFICINA VIRTUAL </a:t>
            </a:r>
          </a:p>
        </p:txBody>
      </p:sp>
      <p:sp>
        <p:nvSpPr>
          <p:cNvPr id="40" name="Diagrama de flujo: conector 39">
            <a:extLst>
              <a:ext uri="{FF2B5EF4-FFF2-40B4-BE49-F238E27FC236}">
                <a16:creationId xmlns:a16="http://schemas.microsoft.com/office/drawing/2014/main" id="{F1511158-7254-626C-AF78-469E3261912A}"/>
              </a:ext>
            </a:extLst>
          </p:cNvPr>
          <p:cNvSpPr/>
          <p:nvPr/>
        </p:nvSpPr>
        <p:spPr>
          <a:xfrm>
            <a:off x="4948594" y="1822402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91%</a:t>
            </a:r>
          </a:p>
        </p:txBody>
      </p:sp>
      <p:cxnSp>
        <p:nvCxnSpPr>
          <p:cNvPr id="41" name="Conector: angular 40">
            <a:extLst>
              <a:ext uri="{FF2B5EF4-FFF2-40B4-BE49-F238E27FC236}">
                <a16:creationId xmlns:a16="http://schemas.microsoft.com/office/drawing/2014/main" id="{52CCCCEA-CEE3-BFB3-BF5B-1BFB8402847E}"/>
              </a:ext>
            </a:extLst>
          </p:cNvPr>
          <p:cNvCxnSpPr>
            <a:cxnSpLocks/>
            <a:stCxn id="40" idx="6"/>
            <a:endCxn id="42" idx="1"/>
          </p:cNvCxnSpPr>
          <p:nvPr/>
        </p:nvCxnSpPr>
        <p:spPr>
          <a:xfrm>
            <a:off x="5701464" y="2180449"/>
            <a:ext cx="2066126" cy="221654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Diagrama de flujo: terminador 41">
            <a:extLst>
              <a:ext uri="{FF2B5EF4-FFF2-40B4-BE49-F238E27FC236}">
                <a16:creationId xmlns:a16="http://schemas.microsoft.com/office/drawing/2014/main" id="{2F6CC11B-076F-3852-E26A-3CCBA5E3F9EC}"/>
              </a:ext>
            </a:extLst>
          </p:cNvPr>
          <p:cNvSpPr/>
          <p:nvPr/>
        </p:nvSpPr>
        <p:spPr>
          <a:xfrm>
            <a:off x="7767590" y="2181363"/>
            <a:ext cx="2087061" cy="441478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CANALES</a:t>
            </a:r>
          </a:p>
        </p:txBody>
      </p:sp>
      <p:sp>
        <p:nvSpPr>
          <p:cNvPr id="43" name="Diagrama de flujo: conector 42">
            <a:extLst>
              <a:ext uri="{FF2B5EF4-FFF2-40B4-BE49-F238E27FC236}">
                <a16:creationId xmlns:a16="http://schemas.microsoft.com/office/drawing/2014/main" id="{BB84BF77-C19A-7179-1316-6DC3D168FCCD}"/>
              </a:ext>
            </a:extLst>
          </p:cNvPr>
          <p:cNvSpPr/>
          <p:nvPr/>
        </p:nvSpPr>
        <p:spPr>
          <a:xfrm>
            <a:off x="5112124" y="4854999"/>
            <a:ext cx="752869" cy="716092"/>
          </a:xfrm>
          <a:prstGeom prst="flowChartConnector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58%</a:t>
            </a:r>
          </a:p>
        </p:txBody>
      </p:sp>
      <p:sp>
        <p:nvSpPr>
          <p:cNvPr id="44" name="Diagrama de flujo: terminador 43">
            <a:extLst>
              <a:ext uri="{FF2B5EF4-FFF2-40B4-BE49-F238E27FC236}">
                <a16:creationId xmlns:a16="http://schemas.microsoft.com/office/drawing/2014/main" id="{6AA8DC79-97B4-18BA-ECFE-DB49EA34F6CF}"/>
              </a:ext>
            </a:extLst>
          </p:cNvPr>
          <p:cNvSpPr/>
          <p:nvPr/>
        </p:nvSpPr>
        <p:spPr>
          <a:xfrm>
            <a:off x="7673669" y="5069513"/>
            <a:ext cx="2192043" cy="441478"/>
          </a:xfrm>
          <a:prstGeom prst="flowChartTerminator">
            <a:avLst/>
          </a:prstGeom>
          <a:gradFill flip="none" rotWithShape="1">
            <a:gsLst>
              <a:gs pos="0">
                <a:schemeClr val="accent3">
                  <a:shade val="30000"/>
                  <a:satMod val="115000"/>
                </a:schemeClr>
              </a:gs>
              <a:gs pos="50000">
                <a:schemeClr val="accent3">
                  <a:shade val="67500"/>
                  <a:satMod val="115000"/>
                </a:schemeClr>
              </a:gs>
              <a:gs pos="100000">
                <a:schemeClr val="accent3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100" dirty="0">
                <a:latin typeface="Montserrat Regular" pitchFamily="2" charset="0"/>
              </a:rPr>
              <a:t>SATISFACCIÓN DERECHOS DE PETICIÓN</a:t>
            </a:r>
          </a:p>
        </p:txBody>
      </p:sp>
      <p:cxnSp>
        <p:nvCxnSpPr>
          <p:cNvPr id="45" name="Conector: angular 44">
            <a:extLst>
              <a:ext uri="{FF2B5EF4-FFF2-40B4-BE49-F238E27FC236}">
                <a16:creationId xmlns:a16="http://schemas.microsoft.com/office/drawing/2014/main" id="{5B803A1C-98CA-7792-3972-49A020BC6BCC}"/>
              </a:ext>
            </a:extLst>
          </p:cNvPr>
          <p:cNvCxnSpPr>
            <a:cxnSpLocks/>
            <a:endCxn id="44" idx="1"/>
          </p:cNvCxnSpPr>
          <p:nvPr/>
        </p:nvCxnSpPr>
        <p:spPr>
          <a:xfrm flipV="1">
            <a:off x="5811422" y="5290252"/>
            <a:ext cx="1862247" cy="84082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843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2" name="Shape 282">
            <a:extLst>
              <a:ext uri="{FF2B5EF4-FFF2-40B4-BE49-F238E27FC236}">
                <a16:creationId xmlns:a16="http://schemas.microsoft.com/office/drawing/2014/main" id="{D37CEA8F-00B8-34F5-3418-C2141F3B3A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311788"/>
              </p:ext>
            </p:extLst>
          </p:nvPr>
        </p:nvGraphicFramePr>
        <p:xfrm>
          <a:off x="1151860" y="2022383"/>
          <a:ext cx="9888279" cy="414549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6061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21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958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Objetivo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Conocer la experiencia de los ciudadanos respecto del servicio prestado por La Unidad cuando realizan trámites de Pensiones o procesos de Parafiscales; para así establecer planes de acción que permitan la mejora continua y la innovación en los procesos, en la prestación del servicio y la imagen de la Entidad 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Período Evaluado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cap="non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1 de julio al 30 de septiembre de 2023</a:t>
                      </a:r>
                      <a:endParaRPr lang="es-CO" sz="1000" b="0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  <a:sym typeface="Calibri"/>
                      </a:endParaRP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Proceso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Gestión de Relaciones con el Ciudadano y Grupos de Interés.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Subproceso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Evaluar el servicio al ciudadano de pensiones, parafiscales y grupos de interés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63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Canales de Atención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Canales: Telefónico, Videollamada, Click to Call, Chat, Presencial, WhatsApp, Casos Especiales y Derechos de Petición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955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Técnica de recolección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Aplicación de cuestionario estructurado</a:t>
                      </a:r>
                      <a:b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</a:b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Se ofrece la encuesta  a los ciudadanos inmediatamente después de la atención a través de los siguientes medios: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Telefónico - IVR</a:t>
                      </a:r>
                    </a:p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Click to Call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Videollamada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Chat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WhatsApp - Página Web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Presencial - Correo electrónico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Casos Especiales - IVR</a:t>
                      </a:r>
                    </a:p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Derechos de Petición – Llamada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90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Grupo objetivo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Ciudadanos que se contactaron a través de los canales de atención, con trámites, solicitudes o cualquier otro interés en los procesos misionales de pensiones y parafiscales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2903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Cantidad de interacciones (Universo)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25000"/>
                        <a:buFontTx/>
                        <a:buNone/>
                        <a:tabLst/>
                        <a:defRPr/>
                      </a:pPr>
                      <a:r>
                        <a:rPr lang="es-ES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70.822</a:t>
                      </a: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 interacciones con los ciudadanos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9901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Encuestas realizadas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Los ciudadanos realizaron 6.697 encuestas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290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1" i="0" u="none" strike="noStrike" cap="none" dirty="0">
                          <a:solidFill>
                            <a:schemeClr val="bg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Calibri"/>
                          <a:sym typeface="Calibri"/>
                        </a:rPr>
                        <a:t>Porcentaje de encuestas respecto a la cantidad de operaciones (Universo)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0363" marR="0" lvl="0" indent="0" algn="l" defTabSz="914400" rtl="0" eaLnBrk="1" latinLnBrk="0" hangingPunct="1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s-CO" sz="10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  <a:sym typeface="Calibri"/>
                        </a:rPr>
                        <a:t>9%</a:t>
                      </a:r>
                    </a:p>
                  </a:txBody>
                  <a:tcPr marL="3069" marR="3069" marT="306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3 Rectángulo">
            <a:extLst>
              <a:ext uri="{FF2B5EF4-FFF2-40B4-BE49-F238E27FC236}">
                <a16:creationId xmlns:a16="http://schemas.microsoft.com/office/drawing/2014/main" id="{5EFA3E17-E9B9-A0AC-4937-4F422B3EF6CE}"/>
              </a:ext>
            </a:extLst>
          </p:cNvPr>
          <p:cNvSpPr/>
          <p:nvPr/>
        </p:nvSpPr>
        <p:spPr>
          <a:xfrm>
            <a:off x="1151860" y="947307"/>
            <a:ext cx="9664995" cy="1158246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Evaluación de la experiencia de los ciudadanos en los canales de atención ficha técnica encuestas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(Julio-Agosto-Septiembre)</a:t>
            </a:r>
          </a:p>
          <a:p>
            <a:endParaRPr lang="es-ES" sz="2000" b="1" dirty="0">
              <a:solidFill>
                <a:srgbClr val="4D4D4D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66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4" name="4 Tabla">
            <a:extLst>
              <a:ext uri="{FF2B5EF4-FFF2-40B4-BE49-F238E27FC236}">
                <a16:creationId xmlns:a16="http://schemas.microsoft.com/office/drawing/2014/main" id="{9808AE37-801D-F149-A702-B05554283B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694975"/>
              </p:ext>
            </p:extLst>
          </p:nvPr>
        </p:nvGraphicFramePr>
        <p:xfrm>
          <a:off x="914400" y="1895324"/>
          <a:ext cx="10090299" cy="3506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6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9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5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12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2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20104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46155">
                <a:tc>
                  <a:txBody>
                    <a:bodyPr/>
                    <a:lstStyle/>
                    <a:p>
                      <a:pPr algn="l"/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latin typeface="Montserrat Regular" pitchFamily="2" charset="0"/>
                        </a:rPr>
                        <a:t>Interacciones 2023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s-CO" sz="1600" b="1" dirty="0">
                          <a:latin typeface="Montserrat Regular" pitchFamily="2" charset="0"/>
                        </a:rPr>
                        <a:t>Cantidad Encuestas 2023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sz="1200" b="1" dirty="0">
                          <a:latin typeface="Montserrat Regular" pitchFamily="2" charset="0"/>
                        </a:rPr>
                        <a:t>Participación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155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Canal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Julio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Agosto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Septiembre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Trim.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Julio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Agosto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Septiembre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Total </a:t>
                      </a:r>
                    </a:p>
                    <a:p>
                      <a:pPr algn="ctr"/>
                      <a:r>
                        <a:rPr lang="es-CO" sz="1200" b="1" dirty="0">
                          <a:latin typeface="Montserrat Regular" pitchFamily="2" charset="0"/>
                        </a:rPr>
                        <a:t>Trim.</a:t>
                      </a:r>
                      <a:r>
                        <a:rPr lang="es-CO" sz="1200" b="1" baseline="0" dirty="0">
                          <a:latin typeface="Montserrat Regular" pitchFamily="2" charset="0"/>
                        </a:rPr>
                        <a:t> 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200" b="1" dirty="0">
                          <a:latin typeface="Montserrat Regular" pitchFamily="2" charset="0"/>
                        </a:rPr>
                        <a:t>Participación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55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Chat - WhatsApp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2.735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3.317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Montserrat Regular" pitchFamily="2" charset="0"/>
                        </a:rPr>
                        <a:t>4.099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10.151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625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802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735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2.162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32%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Telefónico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11.288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13.047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13.003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37.338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dirty="0">
                          <a:latin typeface="Montserrat Regular" pitchFamily="2" charset="0"/>
                        </a:rPr>
                        <a:t>850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1.202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818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2.870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43%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Presencial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3.341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3.782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3.559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10.682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303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362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417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1.082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16%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155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>
                          <a:latin typeface="Montserrat Regular" pitchFamily="2" charset="0"/>
                        </a:rPr>
                        <a:t>Casos Especiales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257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248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141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646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62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118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2%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354903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ES" sz="1200" b="1" dirty="0">
                          <a:latin typeface="Montserrat Regular" pitchFamily="2" charset="0"/>
                        </a:rPr>
                        <a:t>DP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3.799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4.001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4.205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12.005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148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185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132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465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Montserrat Regular" pitchFamily="2" charset="0"/>
                        </a:rPr>
                        <a:t>7%</a:t>
                      </a:r>
                      <a:endParaRPr lang="es-CO" sz="1200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888433"/>
                  </a:ext>
                </a:extLst>
              </a:tr>
              <a:tr h="330349">
                <a:tc>
                  <a:txBody>
                    <a:bodyPr/>
                    <a:lstStyle/>
                    <a:p>
                      <a:pPr algn="l"/>
                      <a:r>
                        <a:rPr lang="es-CO" sz="1200" b="1" dirty="0">
                          <a:latin typeface="Montserrat Regular" pitchFamily="2" charset="0"/>
                        </a:rPr>
                        <a:t>TOTAL</a:t>
                      </a: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21.420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24.395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25.007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70.822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1.964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2.569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2.164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6.697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dirty="0">
                          <a:latin typeface="Montserrat Regular" pitchFamily="2" charset="0"/>
                        </a:rPr>
                        <a:t>100%</a:t>
                      </a:r>
                      <a:endParaRPr lang="es-CO" sz="1200" b="1" dirty="0">
                        <a:latin typeface="Montserrat Regular" pitchFamily="2" charset="0"/>
                      </a:endParaRPr>
                    </a:p>
                  </a:txBody>
                  <a:tcPr marL="88977" marR="88977" marT="44489" marB="44489" anchor="ctr">
                    <a:lnL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3 Rectángulo">
            <a:extLst>
              <a:ext uri="{FF2B5EF4-FFF2-40B4-BE49-F238E27FC236}">
                <a16:creationId xmlns:a16="http://schemas.microsoft.com/office/drawing/2014/main" id="{CB539A1F-933F-9694-AF3E-607B37281052}"/>
              </a:ext>
            </a:extLst>
          </p:cNvPr>
          <p:cNvSpPr/>
          <p:nvPr/>
        </p:nvSpPr>
        <p:spPr>
          <a:xfrm>
            <a:off x="914400" y="1129598"/>
            <a:ext cx="9282224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Universos y cantidad de encuestas realizadas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(Julio-Agosto-Septiembre)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730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638665" y="1024406"/>
            <a:ext cx="8914669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Ciudadana III Trimestre 2023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(Julio-Agosto-Septiembre)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6" name="Diagrama de flujo: conector 15">
            <a:extLst>
              <a:ext uri="{FF2B5EF4-FFF2-40B4-BE49-F238E27FC236}">
                <a16:creationId xmlns:a16="http://schemas.microsoft.com/office/drawing/2014/main" id="{1A5D0E7C-A347-81D0-46F3-BC3CAA0F86BE}"/>
              </a:ext>
            </a:extLst>
          </p:cNvPr>
          <p:cNvSpPr/>
          <p:nvPr/>
        </p:nvSpPr>
        <p:spPr>
          <a:xfrm>
            <a:off x="1310303" y="1784114"/>
            <a:ext cx="4504793" cy="3954094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EN TEMAS:  </a:t>
            </a:r>
            <a:r>
              <a:rPr lang="es-CO" sz="1600" b="1" u="sng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tserrat Regular" pitchFamily="2" charset="0"/>
                <a:ea typeface="Calibri"/>
                <a:cs typeface="Calibri"/>
                <a:sym typeface="Calibri"/>
              </a:rPr>
              <a:t>PENSIONALES</a:t>
            </a:r>
          </a:p>
        </p:txBody>
      </p:sp>
      <p:sp>
        <p:nvSpPr>
          <p:cNvPr id="17" name="Diagrama de flujo: conector 16">
            <a:extLst>
              <a:ext uri="{FF2B5EF4-FFF2-40B4-BE49-F238E27FC236}">
                <a16:creationId xmlns:a16="http://schemas.microsoft.com/office/drawing/2014/main" id="{9374F791-F8A4-D812-4B40-04834FC44B30}"/>
              </a:ext>
            </a:extLst>
          </p:cNvPr>
          <p:cNvSpPr/>
          <p:nvPr/>
        </p:nvSpPr>
        <p:spPr>
          <a:xfrm>
            <a:off x="4969221" y="2199068"/>
            <a:ext cx="978063" cy="83212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77%</a:t>
            </a:r>
          </a:p>
        </p:txBody>
      </p:sp>
      <p:sp>
        <p:nvSpPr>
          <p:cNvPr id="18" name="Diagrama de flujo: conector 17">
            <a:extLst>
              <a:ext uri="{FF2B5EF4-FFF2-40B4-BE49-F238E27FC236}">
                <a16:creationId xmlns:a16="http://schemas.microsoft.com/office/drawing/2014/main" id="{07B9CE0E-7613-7714-CF27-422E89E96D09}"/>
              </a:ext>
            </a:extLst>
          </p:cNvPr>
          <p:cNvSpPr/>
          <p:nvPr/>
        </p:nvSpPr>
        <p:spPr>
          <a:xfrm>
            <a:off x="5293997" y="3151243"/>
            <a:ext cx="978063" cy="8321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65%</a:t>
            </a:r>
          </a:p>
        </p:txBody>
      </p:sp>
      <p:sp>
        <p:nvSpPr>
          <p:cNvPr id="19" name="Diagrama de flujo: conector 18">
            <a:extLst>
              <a:ext uri="{FF2B5EF4-FFF2-40B4-BE49-F238E27FC236}">
                <a16:creationId xmlns:a16="http://schemas.microsoft.com/office/drawing/2014/main" id="{E55E0D67-0B31-6F06-D2F2-74839E10BAC4}"/>
              </a:ext>
            </a:extLst>
          </p:cNvPr>
          <p:cNvSpPr/>
          <p:nvPr/>
        </p:nvSpPr>
        <p:spPr>
          <a:xfrm>
            <a:off x="4992419" y="4178640"/>
            <a:ext cx="978063" cy="83212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100%</a:t>
            </a:r>
          </a:p>
        </p:txBody>
      </p:sp>
      <p:cxnSp>
        <p:nvCxnSpPr>
          <p:cNvPr id="20" name="Conector: angular 19">
            <a:extLst>
              <a:ext uri="{FF2B5EF4-FFF2-40B4-BE49-F238E27FC236}">
                <a16:creationId xmlns:a16="http://schemas.microsoft.com/office/drawing/2014/main" id="{961B9D2E-24D4-E16D-E88C-86363CBA77E5}"/>
              </a:ext>
            </a:extLst>
          </p:cNvPr>
          <p:cNvCxnSpPr>
            <a:cxnSpLocks/>
            <a:stCxn id="17" idx="6"/>
          </p:cNvCxnSpPr>
          <p:nvPr/>
        </p:nvCxnSpPr>
        <p:spPr>
          <a:xfrm>
            <a:off x="5947284" y="2615129"/>
            <a:ext cx="1545367" cy="29730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: angular 20">
            <a:extLst>
              <a:ext uri="{FF2B5EF4-FFF2-40B4-BE49-F238E27FC236}">
                <a16:creationId xmlns:a16="http://schemas.microsoft.com/office/drawing/2014/main" id="{750A5D86-5BE4-85A8-2C74-896E7682EDC0}"/>
              </a:ext>
            </a:extLst>
          </p:cNvPr>
          <p:cNvCxnSpPr>
            <a:cxnSpLocks/>
            <a:stCxn id="19" idx="6"/>
            <a:endCxn id="25" idx="1"/>
          </p:cNvCxnSpPr>
          <p:nvPr/>
        </p:nvCxnSpPr>
        <p:spPr>
          <a:xfrm flipV="1">
            <a:off x="5970482" y="4338321"/>
            <a:ext cx="1308562" cy="25638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B74A77A1-ACB9-6514-8077-480A53BF1548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6272061" y="3595789"/>
            <a:ext cx="1006983" cy="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grama de flujo: terminador 22">
            <a:extLst>
              <a:ext uri="{FF2B5EF4-FFF2-40B4-BE49-F238E27FC236}">
                <a16:creationId xmlns:a16="http://schemas.microsoft.com/office/drawing/2014/main" id="{07ADE0D4-3918-FCC2-CB22-59108062B61B}"/>
              </a:ext>
            </a:extLst>
          </p:cNvPr>
          <p:cNvSpPr/>
          <p:nvPr/>
        </p:nvSpPr>
        <p:spPr>
          <a:xfrm>
            <a:off x="7288801" y="2666716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24" name="Diagrama de flujo: terminador 23">
            <a:extLst>
              <a:ext uri="{FF2B5EF4-FFF2-40B4-BE49-F238E27FC236}">
                <a16:creationId xmlns:a16="http://schemas.microsoft.com/office/drawing/2014/main" id="{53E12B6E-93F2-84BD-C53B-37E78C5834C0}"/>
              </a:ext>
            </a:extLst>
          </p:cNvPr>
          <p:cNvSpPr/>
          <p:nvPr/>
        </p:nvSpPr>
        <p:spPr>
          <a:xfrm>
            <a:off x="7279044" y="3339467"/>
            <a:ext cx="2391295" cy="513012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NO ESFUERZO</a:t>
            </a:r>
          </a:p>
        </p:txBody>
      </p:sp>
      <p:sp>
        <p:nvSpPr>
          <p:cNvPr id="25" name="Diagrama de flujo: terminador 24">
            <a:extLst>
              <a:ext uri="{FF2B5EF4-FFF2-40B4-BE49-F238E27FC236}">
                <a16:creationId xmlns:a16="http://schemas.microsoft.com/office/drawing/2014/main" id="{7F1BE04C-CCA9-081C-2637-B7D28185C3E9}"/>
              </a:ext>
            </a:extLst>
          </p:cNvPr>
          <p:cNvSpPr/>
          <p:nvPr/>
        </p:nvSpPr>
        <p:spPr>
          <a:xfrm>
            <a:off x="7279044" y="4081815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TRANSPARENCIA</a:t>
            </a:r>
          </a:p>
        </p:txBody>
      </p:sp>
      <p:pic>
        <p:nvPicPr>
          <p:cNvPr id="26" name="Gráfico 16" descr="Grupo de personas con relleno sólido">
            <a:extLst>
              <a:ext uri="{FF2B5EF4-FFF2-40B4-BE49-F238E27FC236}">
                <a16:creationId xmlns:a16="http://schemas.microsoft.com/office/drawing/2014/main" id="{14D1717C-6C8E-A1B3-9E6C-ADBAF05E022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36219" y="4925280"/>
            <a:ext cx="777480" cy="777480"/>
          </a:xfrm>
          <a:prstGeom prst="rect">
            <a:avLst/>
          </a:prstGeom>
        </p:spPr>
      </p:pic>
      <p:sp>
        <p:nvSpPr>
          <p:cNvPr id="27" name="Cerrar corchete 26">
            <a:extLst>
              <a:ext uri="{FF2B5EF4-FFF2-40B4-BE49-F238E27FC236}">
                <a16:creationId xmlns:a16="http://schemas.microsoft.com/office/drawing/2014/main" id="{88A1C08E-4568-951B-CBE4-AFB940FCB0DF}"/>
              </a:ext>
            </a:extLst>
          </p:cNvPr>
          <p:cNvSpPr/>
          <p:nvPr/>
        </p:nvSpPr>
        <p:spPr>
          <a:xfrm>
            <a:off x="9670338" y="2856973"/>
            <a:ext cx="92210" cy="1570820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600" dirty="0">
              <a:latin typeface="Montserrat Regular" pitchFamily="2" charset="0"/>
            </a:endParaRP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0EEC6BF-E93F-E7DE-B444-08C2702C4E2C}"/>
              </a:ext>
            </a:extLst>
          </p:cNvPr>
          <p:cNvCxnSpPr>
            <a:cxnSpLocks/>
          </p:cNvCxnSpPr>
          <p:nvPr/>
        </p:nvCxnSpPr>
        <p:spPr>
          <a:xfrm flipH="1">
            <a:off x="9663692" y="3621307"/>
            <a:ext cx="1098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139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756512" y="953959"/>
            <a:ext cx="8914669" cy="573470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Medición de Experiencia Ciudadana III Trimestre 2023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(Julio-Agosto-Septiembre)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Diagrama de flujo: conector 1">
            <a:extLst>
              <a:ext uri="{FF2B5EF4-FFF2-40B4-BE49-F238E27FC236}">
                <a16:creationId xmlns:a16="http://schemas.microsoft.com/office/drawing/2014/main" id="{24B9FBAB-38D3-4906-426E-8C9B5CF45BAA}"/>
              </a:ext>
            </a:extLst>
          </p:cNvPr>
          <p:cNvSpPr/>
          <p:nvPr/>
        </p:nvSpPr>
        <p:spPr>
          <a:xfrm>
            <a:off x="1671763" y="1786303"/>
            <a:ext cx="4215573" cy="3824900"/>
          </a:xfrm>
          <a:prstGeom prst="flowChartConnector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MEDICIÓN DE EXPERIENCIA EN </a:t>
            </a:r>
          </a:p>
          <a:p>
            <a:pPr>
              <a:buSzPct val="25000"/>
            </a:pPr>
            <a:r>
              <a:rPr lang="es-CO" sz="1600" b="1" dirty="0">
                <a:solidFill>
                  <a:srgbClr val="44546A">
                    <a:lumMod val="50000"/>
                  </a:srgb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TEMAS: </a:t>
            </a:r>
            <a:r>
              <a:rPr lang="es-CO" sz="1600" b="1" u="sng" dirty="0">
                <a:solidFill>
                  <a:schemeClr val="accent6">
                    <a:lumMod val="75000"/>
                  </a:schemeClr>
                </a:solidFill>
                <a:latin typeface="Montserrat Regular" pitchFamily="2" charset="0"/>
                <a:ea typeface="Calibri"/>
                <a:cs typeface="Calibri"/>
                <a:sym typeface="Calibri"/>
              </a:rPr>
              <a:t>PARAFISCALES</a:t>
            </a:r>
          </a:p>
        </p:txBody>
      </p:sp>
      <p:sp>
        <p:nvSpPr>
          <p:cNvPr id="3" name="Diagrama de flujo: conector 2">
            <a:extLst>
              <a:ext uri="{FF2B5EF4-FFF2-40B4-BE49-F238E27FC236}">
                <a16:creationId xmlns:a16="http://schemas.microsoft.com/office/drawing/2014/main" id="{38E8C0B2-9527-A25B-9336-11B72B3F997B}"/>
              </a:ext>
            </a:extLst>
          </p:cNvPr>
          <p:cNvSpPr/>
          <p:nvPr/>
        </p:nvSpPr>
        <p:spPr>
          <a:xfrm>
            <a:off x="5064914" y="2189687"/>
            <a:ext cx="978063" cy="832122"/>
          </a:xfrm>
          <a:prstGeom prst="flowChartConnector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63%</a:t>
            </a:r>
          </a:p>
        </p:txBody>
      </p:sp>
      <p:sp>
        <p:nvSpPr>
          <p:cNvPr id="4" name="Diagrama de flujo: conector 3">
            <a:extLst>
              <a:ext uri="{FF2B5EF4-FFF2-40B4-BE49-F238E27FC236}">
                <a16:creationId xmlns:a16="http://schemas.microsoft.com/office/drawing/2014/main" id="{CD875BFA-52C9-451A-B7FF-4EE217D56A80}"/>
              </a:ext>
            </a:extLst>
          </p:cNvPr>
          <p:cNvSpPr/>
          <p:nvPr/>
        </p:nvSpPr>
        <p:spPr>
          <a:xfrm>
            <a:off x="5389690" y="3152847"/>
            <a:ext cx="978063" cy="832122"/>
          </a:xfrm>
          <a:prstGeom prst="flowChartConnec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52%</a:t>
            </a:r>
          </a:p>
        </p:txBody>
      </p:sp>
      <p:sp>
        <p:nvSpPr>
          <p:cNvPr id="5" name="Diagrama de flujo: conector 4">
            <a:extLst>
              <a:ext uri="{FF2B5EF4-FFF2-40B4-BE49-F238E27FC236}">
                <a16:creationId xmlns:a16="http://schemas.microsoft.com/office/drawing/2014/main" id="{450197AE-2461-CCAC-1E98-882E63C614FD}"/>
              </a:ext>
            </a:extLst>
          </p:cNvPr>
          <p:cNvSpPr/>
          <p:nvPr/>
        </p:nvSpPr>
        <p:spPr>
          <a:xfrm>
            <a:off x="5088112" y="4180244"/>
            <a:ext cx="978063" cy="832122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Montserrat Regular" pitchFamily="2" charset="0"/>
              </a:rPr>
              <a:t>100%</a:t>
            </a:r>
          </a:p>
        </p:txBody>
      </p: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5215AC80-5D95-D05A-252F-DA671E97EA62}"/>
              </a:ext>
            </a:extLst>
          </p:cNvPr>
          <p:cNvCxnSpPr>
            <a:cxnSpLocks/>
            <a:stCxn id="3" idx="6"/>
          </p:cNvCxnSpPr>
          <p:nvPr/>
        </p:nvCxnSpPr>
        <p:spPr>
          <a:xfrm>
            <a:off x="6042977" y="2605748"/>
            <a:ext cx="1545367" cy="29730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: angular 6">
            <a:extLst>
              <a:ext uri="{FF2B5EF4-FFF2-40B4-BE49-F238E27FC236}">
                <a16:creationId xmlns:a16="http://schemas.microsoft.com/office/drawing/2014/main" id="{289181DE-F953-ECC5-EBC7-4AA64437D931}"/>
              </a:ext>
            </a:extLst>
          </p:cNvPr>
          <p:cNvCxnSpPr>
            <a:cxnSpLocks/>
            <a:stCxn id="5" idx="6"/>
            <a:endCxn id="12" idx="1"/>
          </p:cNvCxnSpPr>
          <p:nvPr/>
        </p:nvCxnSpPr>
        <p:spPr>
          <a:xfrm flipV="1">
            <a:off x="6066175" y="4339925"/>
            <a:ext cx="1308562" cy="256380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8879CAA-086E-2D13-FB9E-6E0C2E7829A9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6367754" y="3597392"/>
            <a:ext cx="1006983" cy="1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iagrama de flujo: terminador 8">
            <a:extLst>
              <a:ext uri="{FF2B5EF4-FFF2-40B4-BE49-F238E27FC236}">
                <a16:creationId xmlns:a16="http://schemas.microsoft.com/office/drawing/2014/main" id="{4ADB79CB-41FA-5B8F-7F6E-3E70857296E2}"/>
              </a:ext>
            </a:extLst>
          </p:cNvPr>
          <p:cNvSpPr/>
          <p:nvPr/>
        </p:nvSpPr>
        <p:spPr>
          <a:xfrm>
            <a:off x="7395479" y="2668320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2C70AE">
                  <a:shade val="30000"/>
                  <a:satMod val="115000"/>
                </a:srgbClr>
              </a:gs>
              <a:gs pos="50000">
                <a:srgbClr val="2C70AE">
                  <a:shade val="67500"/>
                  <a:satMod val="115000"/>
                </a:srgbClr>
              </a:gs>
              <a:gs pos="100000">
                <a:srgbClr val="2C70AE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Montserrat Regular" pitchFamily="2" charset="0"/>
              </a:rPr>
              <a:t>CLARIDAD</a:t>
            </a:r>
          </a:p>
        </p:txBody>
      </p:sp>
      <p:sp>
        <p:nvSpPr>
          <p:cNvPr id="11" name="Diagrama de flujo: terminador 10">
            <a:extLst>
              <a:ext uri="{FF2B5EF4-FFF2-40B4-BE49-F238E27FC236}">
                <a16:creationId xmlns:a16="http://schemas.microsoft.com/office/drawing/2014/main" id="{4F1715E8-75D8-42E0-F250-4834D83B9E42}"/>
              </a:ext>
            </a:extLst>
          </p:cNvPr>
          <p:cNvSpPr/>
          <p:nvPr/>
        </p:nvSpPr>
        <p:spPr>
          <a:xfrm>
            <a:off x="7374737" y="3341071"/>
            <a:ext cx="2391295" cy="513012"/>
          </a:xfrm>
          <a:prstGeom prst="flowChartTerminator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NO ESFUERZO</a:t>
            </a:r>
          </a:p>
        </p:txBody>
      </p:sp>
      <p:sp>
        <p:nvSpPr>
          <p:cNvPr id="12" name="Diagrama de flujo: terminador 11">
            <a:extLst>
              <a:ext uri="{FF2B5EF4-FFF2-40B4-BE49-F238E27FC236}">
                <a16:creationId xmlns:a16="http://schemas.microsoft.com/office/drawing/2014/main" id="{02C5ECD3-82A9-B4E5-88B1-E30B0E9DEFAC}"/>
              </a:ext>
            </a:extLst>
          </p:cNvPr>
          <p:cNvSpPr/>
          <p:nvPr/>
        </p:nvSpPr>
        <p:spPr>
          <a:xfrm>
            <a:off x="7374737" y="4083419"/>
            <a:ext cx="2391295" cy="513012"/>
          </a:xfrm>
          <a:prstGeom prst="flowChartTerminator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latin typeface="Montserrat Regular" pitchFamily="2" charset="0"/>
              </a:rPr>
              <a:t>TRANSPARENCIA</a:t>
            </a:r>
          </a:p>
        </p:txBody>
      </p:sp>
      <p:pic>
        <p:nvPicPr>
          <p:cNvPr id="13" name="Gráfico 16" descr="Grupo de personas con relleno sólido">
            <a:extLst>
              <a:ext uri="{FF2B5EF4-FFF2-40B4-BE49-F238E27FC236}">
                <a16:creationId xmlns:a16="http://schemas.microsoft.com/office/drawing/2014/main" id="{5EE9129F-B503-65CB-11D4-5C7995ECAE1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771692" y="4864832"/>
            <a:ext cx="613858" cy="613858"/>
          </a:xfrm>
          <a:prstGeom prst="rect">
            <a:avLst/>
          </a:prstGeom>
        </p:spPr>
      </p:pic>
      <p:sp>
        <p:nvSpPr>
          <p:cNvPr id="14" name="Cerrar corchete 13">
            <a:extLst>
              <a:ext uri="{FF2B5EF4-FFF2-40B4-BE49-F238E27FC236}">
                <a16:creationId xmlns:a16="http://schemas.microsoft.com/office/drawing/2014/main" id="{6E82C937-06B2-747A-C068-F222D521B403}"/>
              </a:ext>
            </a:extLst>
          </p:cNvPr>
          <p:cNvSpPr/>
          <p:nvPr/>
        </p:nvSpPr>
        <p:spPr>
          <a:xfrm>
            <a:off x="9766031" y="2836607"/>
            <a:ext cx="92210" cy="1570820"/>
          </a:xfrm>
          <a:prstGeom prst="rightBracket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 sz="1600" dirty="0">
              <a:latin typeface="Montserrat Regular" pitchFamily="2" charset="0"/>
            </a:endParaRP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EEC3693-2B3B-B51A-3407-E14A390B2872}"/>
              </a:ext>
            </a:extLst>
          </p:cNvPr>
          <p:cNvCxnSpPr>
            <a:cxnSpLocks/>
          </p:cNvCxnSpPr>
          <p:nvPr/>
        </p:nvCxnSpPr>
        <p:spPr>
          <a:xfrm flipH="1">
            <a:off x="9759385" y="3600941"/>
            <a:ext cx="10984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308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Rectángulo">
            <a:extLst>
              <a:ext uri="{FF2B5EF4-FFF2-40B4-BE49-F238E27FC236}">
                <a16:creationId xmlns:a16="http://schemas.microsoft.com/office/drawing/2014/main" id="{8F526D09-6E6C-A8A3-FEF1-DD552B3CBAA3}"/>
              </a:ext>
            </a:extLst>
          </p:cNvPr>
          <p:cNvSpPr/>
          <p:nvPr/>
        </p:nvSpPr>
        <p:spPr>
          <a:xfrm>
            <a:off x="1405637" y="1020025"/>
            <a:ext cx="8914669" cy="850469"/>
          </a:xfrm>
          <a:prstGeom prst="rect">
            <a:avLst/>
          </a:prstGeom>
        </p:spPr>
        <p:txBody>
          <a:bodyPr wrap="square" lIns="80243" tIns="40122" rIns="80243" bIns="40122">
            <a:spAutoFit/>
          </a:bodyPr>
          <a:lstStyle/>
          <a:p>
            <a:r>
              <a:rPr lang="es-ES" b="1" dirty="0">
                <a:solidFill>
                  <a:srgbClr val="4D4D4D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Promedio indicadores Pensiones y Parafiscales de Medición de experiencia – III Trimestre 2023</a:t>
            </a:r>
          </a:p>
          <a:p>
            <a:r>
              <a:rPr lang="es-CO" sz="1400" b="1" dirty="0">
                <a:latin typeface="Verdana" panose="020B0604030504040204" pitchFamily="34" charset="0"/>
                <a:ea typeface="Verdana" panose="020B0604030504040204" pitchFamily="34" charset="0"/>
              </a:rPr>
              <a:t>(Julio-Agosto-Septiembre)</a:t>
            </a:r>
            <a:endParaRPr lang="es-ES" sz="1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56F2A7A-0BAE-CE35-6DAB-86A8B862CE57}"/>
              </a:ext>
            </a:extLst>
          </p:cNvPr>
          <p:cNvSpPr txBox="1"/>
          <p:nvPr/>
        </p:nvSpPr>
        <p:spPr>
          <a:xfrm>
            <a:off x="0" y="6359323"/>
            <a:ext cx="816176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>
                <a:latin typeface="Verdana" panose="020B0604030504040204" pitchFamily="34" charset="0"/>
                <a:ea typeface="Verdana" panose="020B0604030504040204" pitchFamily="34" charset="0"/>
                <a:cs typeface="Calibri" charset="0"/>
              </a:rPr>
              <a:t>Fuente: Gestor de contacto- Informe calidad percibida –UGPP/DSIAC – III Trimestre 2023</a:t>
            </a:r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13C29734-6690-A137-3A65-9F68C4520815}"/>
              </a:ext>
            </a:extLst>
          </p:cNvPr>
          <p:cNvCxnSpPr>
            <a:cxnSpLocks/>
          </p:cNvCxnSpPr>
          <p:nvPr/>
        </p:nvCxnSpPr>
        <p:spPr>
          <a:xfrm flipV="1">
            <a:off x="64006" y="6359323"/>
            <a:ext cx="8922989" cy="23994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710CE4-0287-4CD6-B8BD-3ADC3CF1A2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3331326"/>
              </p:ext>
            </p:extLst>
          </p:nvPr>
        </p:nvGraphicFramePr>
        <p:xfrm>
          <a:off x="1052450" y="1616884"/>
          <a:ext cx="9621042" cy="4221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3939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1328</Words>
  <Application>Microsoft Office PowerPoint</Application>
  <PresentationFormat>Panorámica</PresentationFormat>
  <Paragraphs>266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Montserrat Regular</vt:lpstr>
      <vt:lpstr>Verdana</vt:lpstr>
      <vt:lpstr>Wingdings</vt:lpstr>
      <vt:lpstr>Tema de Office</vt:lpstr>
      <vt:lpstr>Presentación de PowerPoint</vt:lpstr>
      <vt:lpstr>Presentación de PowerPoint</vt:lpstr>
      <vt:lpstr>Índice Neto de Satisfacción – INS – Canales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CATALINA PEREZ COHELLO</dc:creator>
  <cp:lastModifiedBy>HERMELINA MARIA GOMEZ MORALES</cp:lastModifiedBy>
  <cp:revision>43</cp:revision>
  <dcterms:created xsi:type="dcterms:W3CDTF">2023-05-19T21:05:40Z</dcterms:created>
  <dcterms:modified xsi:type="dcterms:W3CDTF">2023-12-22T12:28:39Z</dcterms:modified>
</cp:coreProperties>
</file>