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80" r:id="rId3"/>
  </p:sldMasterIdLst>
  <p:notesMasterIdLst>
    <p:notesMasterId r:id="rId12"/>
  </p:notesMasterIdLst>
  <p:sldIdLst>
    <p:sldId id="323" r:id="rId4"/>
    <p:sldId id="312" r:id="rId5"/>
    <p:sldId id="309" r:id="rId6"/>
    <p:sldId id="313" r:id="rId7"/>
    <p:sldId id="324" r:id="rId8"/>
    <p:sldId id="325" r:id="rId9"/>
    <p:sldId id="305" r:id="rId10"/>
    <p:sldId id="319" r:id="rId11"/>
  </p:sldIdLst>
  <p:sldSz cx="24377650" cy="162020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03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33"/>
    <a:srgbClr val="00FFFF"/>
    <a:srgbClr val="0000CC"/>
    <a:srgbClr val="FFFF00"/>
    <a:srgbClr val="CC9900"/>
    <a:srgbClr val="43C0CA"/>
    <a:srgbClr val="85A61A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B2E21-820F-42F7-A32C-D1B075CDE4A6}">
  <a:tblStyle styleId="{1A3B2E21-820F-42F7-A32C-D1B075CDE4A6}" styleName="Table_0"/>
  <a:tblStyle styleId="{2D957EE1-0750-4203-AFC2-6C405CE7A1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95C95C4-90FB-47AD-AAD8-786DFF72C53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0E0E0"/>
          </a:solidFill>
        </a:fill>
      </a:tcStyle>
    </a:band1H>
    <a:band1V>
      <a:tcStyle>
        <a:tcBdr/>
        <a:fill>
          <a:solidFill>
            <a:srgbClr val="E0E0E0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F0F0"/>
          </a:solidFill>
        </a:fill>
      </a:tcStyle>
    </a:lastRow>
    <a:firstRow>
      <a:tcTxStyle b="on" i="off"/>
      <a:tcStyle>
        <a:tcBdr/>
        <a:fill>
          <a:solidFill>
            <a:srgbClr val="F0F0F0"/>
          </a:solidFill>
        </a:fill>
      </a:tcStyle>
    </a:firstRow>
  </a:tblStyle>
  <a:tblStyle styleId="{468BBA2A-7E3B-41EC-AEEA-345AEBE8D25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28" d="100"/>
          <a:sy n="28" d="100"/>
        </p:scale>
        <p:origin x="1122" y="90"/>
      </p:cViewPr>
      <p:guideLst>
        <p:guide orient="horz" pos="5103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49312" y="685800"/>
            <a:ext cx="51593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84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6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675964" y="4313039"/>
            <a:ext cx="21025723" cy="10280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7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94749"/>
            <a:ext cx="24491284" cy="16344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5594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48000" y="2651125"/>
            <a:ext cx="18283238" cy="5640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48000" y="8510588"/>
            <a:ext cx="18283238" cy="39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3047206" y="2651583"/>
            <a:ext cx="18283238" cy="5640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3047206" y="8509814"/>
            <a:ext cx="18283238" cy="391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663700" y="4038600"/>
            <a:ext cx="21024849" cy="674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663700" y="10842625"/>
            <a:ext cx="21024849" cy="354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12265025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679575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679575" y="3971925"/>
            <a:ext cx="10312399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1679575" y="5918200"/>
            <a:ext cx="10312399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12341225" y="3971925"/>
            <a:ext cx="10363200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12341225" y="5918200"/>
            <a:ext cx="10363200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7049294" y="-1059655"/>
            <a:ext cx="10279061" cy="2102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13208000" y="5099050"/>
            <a:ext cx="13730286" cy="5256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619374" y="-80963"/>
            <a:ext cx="13730286" cy="15616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1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4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8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140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56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21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1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83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42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0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842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25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0"/>
            <a:ext cx="24377655" cy="76313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8" y="2913855"/>
            <a:ext cx="4720487" cy="9981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001581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s-CO" sz="24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8" r:id="rId16"/>
    <p:sldLayoutId id="214748367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s-CO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pPr algn="ctr">
                <a:buSzPct val="25000"/>
              </a:pPr>
              <a:t>‹Nº›</a:t>
            </a:fld>
            <a:endParaRPr lang="es-CO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12371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gpp.gov.co/sites/default/files/tramites/Peticiones-Quejas-Reclam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 bwMode="auto">
          <a:xfrm>
            <a:off x="6348" y="3482732"/>
            <a:ext cx="24503973" cy="126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gpp-formulario-escribanos.millenium.com.co/milleugpp/pages/images/logo-ug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305" y="-251916"/>
            <a:ext cx="7704856" cy="3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6348" y="-35893"/>
            <a:ext cx="24510322" cy="16237917"/>
          </a:xfrm>
          <a:prstGeom prst="rect">
            <a:avLst/>
          </a:prstGeom>
          <a:solidFill>
            <a:srgbClr val="041B31">
              <a:alpha val="7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2194" tIns="16097" rIns="32194" bIns="16097" rtlCol="0" anchor="ctr"/>
          <a:lstStyle/>
          <a:p>
            <a:pPr algn="ctr"/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19473" y="-61230"/>
            <a:ext cx="8496944" cy="12338706"/>
            <a:chOff x="581294" y="10778"/>
            <a:chExt cx="8496944" cy="12338706"/>
          </a:xfrm>
        </p:grpSpPr>
        <p:sp>
          <p:nvSpPr>
            <p:cNvPr id="4" name="Document 3"/>
            <p:cNvSpPr/>
            <p:nvPr/>
          </p:nvSpPr>
          <p:spPr>
            <a:xfrm>
              <a:off x="581294" y="10778"/>
              <a:ext cx="8424936" cy="12338706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035697" y="9325148"/>
              <a:ext cx="5800988" cy="0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5999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583604" y="682205"/>
              <a:ext cx="8494634" cy="2612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CO" sz="7998" b="1" dirty="0">
                  <a:solidFill>
                    <a:schemeClr val="bg1"/>
                  </a:solidFill>
                  <a:cs typeface="Helvetica"/>
                  <a:sym typeface="Calibri"/>
                </a:rPr>
                <a:t>EXPERIENCIA</a:t>
              </a:r>
              <a:endParaRPr lang="es-CO" sz="4800" b="1" dirty="0">
                <a:solidFill>
                  <a:schemeClr val="bg1"/>
                </a:solidFill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endParaRPr lang="es-CO" sz="4800" b="1" dirty="0">
                <a:solidFill>
                  <a:schemeClr val="bg1"/>
                </a:solidFill>
                <a:latin typeface="Helvetica"/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s-CO" sz="5400" b="1" dirty="0">
                  <a:solidFill>
                    <a:schemeClr val="bg1"/>
                  </a:solidFill>
                  <a:latin typeface="Helvetica"/>
                  <a:cs typeface="Helvetica"/>
                  <a:sym typeface="Calibri"/>
                </a:rPr>
                <a:t>CANALES DE ATENCIÓN</a:t>
              </a:r>
              <a:endParaRPr lang="en-US" sz="80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350" y="4573419"/>
              <a:ext cx="741682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s-CO" sz="65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RESULTADOS I Trimestre 2021</a:t>
              </a:r>
            </a:p>
          </p:txBody>
        </p:sp>
        <p:sp>
          <p:nvSpPr>
            <p:cNvPr id="21" name="AutoShape 2"/>
            <p:cNvSpPr>
              <a:spLocks/>
            </p:cNvSpPr>
            <p:nvPr/>
          </p:nvSpPr>
          <p:spPr bwMode="auto">
            <a:xfrm>
              <a:off x="2313272" y="7236916"/>
              <a:ext cx="5360416" cy="17645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787" tIns="50787" rIns="50787" bIns="50787" anchor="ctr">
              <a:spAutoFit/>
            </a:bodyPr>
            <a:lstStyle/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Dirección de Servicios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Integrados de Atención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al Ciudadano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509" y="14647737"/>
            <a:ext cx="9030812" cy="1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1700077" y="204206"/>
            <a:ext cx="22010027" cy="1801099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5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INDICADORES DE CALIDAD PERCIBIDA - CANALES DE ATENCIÓN 2021 </a:t>
            </a: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METODOLOGÍA MEDICIÓN EXPERIENCIA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1521" y="2196356"/>
            <a:ext cx="11177730" cy="904732"/>
          </a:xfrm>
        </p:spPr>
        <p:txBody>
          <a:bodyPr lIns="259680" tIns="129840" rIns="259680" bIns="129840">
            <a:noAutofit/>
          </a:bodyPr>
          <a:lstStyle/>
          <a:p>
            <a:pPr algn="l"/>
            <a:r>
              <a:rPr lang="es-CO" sz="45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061" y="6225311"/>
            <a:ext cx="15504052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Claridad de la información suministrada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85053" y="10026057"/>
            <a:ext cx="9526444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defPPr>
              <a:defRPr lang="en-US"/>
            </a:defPPr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Resolución por parte del Asesor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07682" y="5849593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09701" y="9954049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22470" y="13883427"/>
            <a:ext cx="19151835" cy="1554878"/>
          </a:xfrm>
          <a:prstGeom prst="rect">
            <a:avLst/>
          </a:prstGeom>
          <a:noFill/>
        </p:spPr>
        <p:txBody>
          <a:bodyPr wrap="square" lIns="259680" tIns="129840" rIns="259680" bIns="129840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Fuentes: Lineamientos para el diseño e implementación de mediciones  de percepción  y expectativas ciudadanas – DNP – 2015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Metodología para el mejoramiento de sistemas de servicio al ciudadano en entidades públicas – DNP . PNSC – 2016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https://www.wowcx.com/como-medir-la-experiencia-de-cliente/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75555" y="3048253"/>
            <a:ext cx="15705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Representa el grado de satisfacción con la experiencia de la atención recibida a través de los canales de atención.</a:t>
            </a:r>
          </a:p>
          <a:p>
            <a:r>
              <a:rPr lang="es-ES" sz="3600" b="1" dirty="0">
                <a:solidFill>
                  <a:srgbClr val="85A61A"/>
                </a:solidFill>
              </a:rPr>
              <a:t>¿Cómo es el cálculo del INS?</a:t>
            </a:r>
          </a:p>
          <a:p>
            <a:r>
              <a:rPr lang="es-CO" sz="3200" dirty="0"/>
              <a:t>Se toma el porcentaje de calificaciones con experiencia positiva, es decir las calificaciones con 3, 4 y 5, del total de los ciudadanos que realizaron las encuestas.</a:t>
            </a:r>
          </a:p>
          <a:p>
            <a:pPr algn="just"/>
            <a:endParaRPr lang="es-CO" sz="3200" dirty="0"/>
          </a:p>
        </p:txBody>
      </p:sp>
      <p:sp>
        <p:nvSpPr>
          <p:cNvPr id="27" name="26 Rectángulo"/>
          <p:cNvSpPr/>
          <p:nvPr/>
        </p:nvSpPr>
        <p:spPr>
          <a:xfrm>
            <a:off x="557061" y="6869878"/>
            <a:ext cx="15823994" cy="2909094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600" dirty="0">
                <a:latin typeface="Calibri" charset="0"/>
                <a:ea typeface="Calibri" charset="0"/>
                <a:cs typeface="Calibri" charset="0"/>
              </a:rPr>
              <a:t>Representa el grado de compresión que tiene el ciudadano con respecto a la información brindada en los canales de atención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Claridad?</a:t>
            </a:r>
          </a:p>
          <a:p>
            <a:r>
              <a:rPr lang="es-CO" sz="30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3, 4 y 5, del total de los ciudadanos que realizaron la encuesta.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33346" y="10693222"/>
            <a:ext cx="15679978" cy="2355097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la capacidad del asesor en resolver la inquietud o requerimiento del ciudadano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Resolutividad?</a:t>
            </a:r>
          </a:p>
          <a:p>
            <a:r>
              <a:rPr lang="es-CO" sz="32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“SI”, del total de los ciudadanos que realizaron la encuesta.</a:t>
            </a:r>
          </a:p>
        </p:txBody>
      </p:sp>
      <p:pic>
        <p:nvPicPr>
          <p:cNvPr id="35" name="34 Imagen"/>
          <p:cNvPicPr/>
          <p:nvPr/>
        </p:nvPicPr>
        <p:blipFill rotWithShape="1">
          <a:blip r:embed="rId2"/>
          <a:srcRect l="17901" t="23116" r="17186" b="26130"/>
          <a:stretch/>
        </p:blipFill>
        <p:spPr bwMode="auto">
          <a:xfrm>
            <a:off x="17406933" y="2839311"/>
            <a:ext cx="5544616" cy="2634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/>
          <p:cNvPicPr/>
          <p:nvPr/>
        </p:nvPicPr>
        <p:blipFill rotWithShape="1">
          <a:blip r:embed="rId3"/>
          <a:srcRect l="18089" t="20603" r="18034" b="37186"/>
          <a:stretch/>
        </p:blipFill>
        <p:spPr bwMode="auto">
          <a:xfrm>
            <a:off x="17327146" y="6534221"/>
            <a:ext cx="5624403" cy="229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345" y="10550117"/>
            <a:ext cx="2368960" cy="1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282"/>
          <p:cNvGraphicFramePr/>
          <p:nvPr>
            <p:extLst>
              <p:ext uri="{D42A27DB-BD31-4B8C-83A1-F6EECF244321}">
                <p14:modId xmlns:p14="http://schemas.microsoft.com/office/powerpoint/2010/main" val="1944365617"/>
              </p:ext>
            </p:extLst>
          </p:nvPr>
        </p:nvGraphicFramePr>
        <p:xfrm>
          <a:off x="817286" y="2731137"/>
          <a:ext cx="22034448" cy="9941892"/>
        </p:xfrm>
        <a:graphic>
          <a:graphicData uri="http://schemas.openxmlformats.org/drawingml/2006/table">
            <a:tbl>
              <a:tblPr>
                <a:noFill/>
                <a:tableStyleId>{1A3B2E21-820F-42F7-A32C-D1B075CDE4A6}</a:tableStyleId>
              </a:tblPr>
              <a:tblGrid>
                <a:gridCol w="44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8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Conocer la experiencia de los ciudadanos respecto del servicio prestado por La Unidad cuando realizan trámites de Pensiones o procesos de Parafiscales; para así establecer planes de acción que permitan la mejora continua y la innovación en los procesos, en la prestación del servicio y la imagen de la Entidad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Evaluado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de enero al 30 de marzo de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de Relaciones con el Ciudadano, Clientes Parafiscales y Grupos de Interés.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Evaluar el servicio al ciudadano de pensiones, parafiscales y grupos de interés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 de Atención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Canales: Telefónico, Chat y Presencial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2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Técnica de recolección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Encuestas de evaluación de la experiencia del ciudadano</a:t>
                      </a:r>
                      <a:r>
                        <a:rPr lang="es-CO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la atención en los canales de atención</a:t>
                      </a:r>
                    </a:p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Aplicación de cuestionario estructurado</a:t>
                      </a:r>
                      <a:b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ofrece la encuesta 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los ciudadanos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inmediatamente después de la atención a través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los siguientes medios: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Telefónico - IVR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Chat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Presencial - Correo electrónico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Ciudadanos que se contactaron a través de los canales de atención, con trámites, solicitudes o cualquier otro interés en los procesos misionales de pensiones y parafiscales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4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interacciones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92.400  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interacciones con los ciudadanos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ciudadanos realizaron 10.391 encuestas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31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encuestas respecto a la cantidad de operaciones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1963689" y="465177"/>
            <a:ext cx="214180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EVALUACIÓN DE LA EXPERIENCIA DE LOS CIUDADANOS EN LOS CANALES DE ATENCIÓN</a:t>
            </a:r>
          </a:p>
          <a:p>
            <a:pPr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FICHA TÉCNICA ENCUESTAS</a:t>
            </a:r>
          </a:p>
        </p:txBody>
      </p:sp>
    </p:spTree>
    <p:extLst>
      <p:ext uri="{BB962C8B-B14F-4D97-AF65-F5344CB8AC3E}">
        <p14:creationId xmlns:p14="http://schemas.microsoft.com/office/powerpoint/2010/main" val="6107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35697" y="497845"/>
            <a:ext cx="1396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UNIVERSOS Y CANTIDAD DE ENCUESTAS REALIZADAS</a:t>
            </a:r>
          </a:p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ENERO A MARZO 2021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51216"/>
              </p:ext>
            </p:extLst>
          </p:nvPr>
        </p:nvGraphicFramePr>
        <p:xfrm>
          <a:off x="2395737" y="3348484"/>
          <a:ext cx="19802201" cy="828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9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6100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Interacciones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Cantidad Encuestas 2021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Canal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Enero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Febrero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Marzo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Enero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Febrero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Marzo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  <a:r>
                        <a:rPr lang="es-CO" sz="2400" b="1" baseline="0" dirty="0"/>
                        <a:t> 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Chat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6.221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6.024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8.509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20.754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767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664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747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2.178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Telefónico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20.709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22.266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24.454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67.429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1.818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2.997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3.238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8.053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12%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Presencial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738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1.194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2.285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4.217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0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0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147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147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27.668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29.484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35.248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92.400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2.585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3.661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4.132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10.391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11%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05468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330868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600938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9" y="2160797"/>
              <a:ext cx="3871008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07189" y="535233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82%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624" y="483577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87%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58349" y="433756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92%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8290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EXPERIENCIA CANALES DE ATENCIÓN</a:t>
            </a:r>
          </a:p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 TRIMESTRE 2021 -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PENSIONALES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415417" y="9081218"/>
            <a:ext cx="1352529" cy="1384963"/>
            <a:chOff x="15415417" y="9081218"/>
            <a:chExt cx="1352529" cy="1384963"/>
          </a:xfrm>
        </p:grpSpPr>
        <p:sp>
          <p:nvSpPr>
            <p:cNvPr id="46" name="Rectángulo redondeado 45"/>
            <p:cNvSpPr/>
            <p:nvPr/>
          </p:nvSpPr>
          <p:spPr>
            <a:xfrm>
              <a:off x="15415417" y="9081218"/>
              <a:ext cx="1352529" cy="1384963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5722839" y="9555776"/>
              <a:ext cx="875518" cy="60600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" name="1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9714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90250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060797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2880750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7" y="2160797"/>
              <a:ext cx="3546924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5034237" y="586191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76%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466400" y="631482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75%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46628" y="507692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85%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482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 </a:t>
            </a:r>
          </a:p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 TRIMESTRE 2021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PARAFISCALES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5415417" y="9081218"/>
            <a:ext cx="1352529" cy="1384963"/>
            <a:chOff x="16567482" y="11984243"/>
            <a:chExt cx="2062436" cy="2363232"/>
          </a:xfrm>
        </p:grpSpPr>
        <p:sp>
          <p:nvSpPr>
            <p:cNvPr id="46" name="Rectángulo redondeado 45"/>
            <p:cNvSpPr/>
            <p:nvPr/>
          </p:nvSpPr>
          <p:spPr>
            <a:xfrm>
              <a:off x="16567482" y="11984243"/>
              <a:ext cx="2062436" cy="2363232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7036261" y="12794006"/>
              <a:ext cx="1335054" cy="103404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" name="27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3049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254029" y="324805"/>
            <a:ext cx="21597784" cy="1586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- 2021</a:t>
            </a:r>
          </a:p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VOZ DEL CIUDADANO</a:t>
            </a:r>
          </a:p>
        </p:txBody>
      </p:sp>
      <p:sp>
        <p:nvSpPr>
          <p:cNvPr id="5" name="Shape 574"/>
          <p:cNvSpPr/>
          <p:nvPr/>
        </p:nvSpPr>
        <p:spPr>
          <a:xfrm>
            <a:off x="1124563" y="2628404"/>
            <a:ext cx="22363775" cy="1000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ciudadanos manifestaron su </a:t>
            </a: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en los canales de atención por:</a:t>
            </a:r>
          </a:p>
          <a:p>
            <a:pPr algn="just"/>
            <a:endParaRPr lang="es-ES" sz="4400" dirty="0"/>
          </a:p>
          <a:p>
            <a:pPr algn="just"/>
            <a:endParaRPr lang="es-ES" sz="4400" dirty="0"/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400" dirty="0">
                <a:latin typeface="Calibri" panose="020F0502020204030204" pitchFamily="34" charset="0"/>
                <a:cs typeface="Calibri" panose="020F0502020204030204" pitchFamily="34" charset="0"/>
              </a:rPr>
              <a:t>Deben tener un canal directo y más profundo como se venía haciendo al comienzo de la pandemia.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400" dirty="0">
                <a:latin typeface="Calibri" panose="020F0502020204030204" pitchFamily="34" charset="0"/>
                <a:cs typeface="Calibri" panose="020F0502020204030204" pitchFamily="34" charset="0"/>
              </a:rPr>
              <a:t>Agradable la atención, puntuales en la apertura y horario de atención y me encanta donde quedan ubicadas las oficinas. 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400" dirty="0">
                <a:latin typeface="Calibri" panose="020F0502020204030204" pitchFamily="34" charset="0"/>
                <a:cs typeface="Calibri" panose="020F0502020204030204" pitchFamily="34" charset="0"/>
              </a:rPr>
              <a:t>Deseo felicitar a la funcionaria que me atendió, fue muy diligente y concisa en su respuesta. Gracias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400" dirty="0">
                <a:latin typeface="Calibri" panose="020F0502020204030204" pitchFamily="34" charset="0"/>
                <a:cs typeface="Calibri" panose="020F0502020204030204" pitchFamily="34" charset="0"/>
              </a:rPr>
              <a:t>Deben ser más claros en la información que brindan por este medio. lo dejan a uno en la mitad del camino. Gracias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r>
              <a:rPr lang="es-ES" sz="4400" dirty="0">
                <a:latin typeface="Calibri" panose="020F0502020204030204" pitchFamily="34" charset="0"/>
                <a:cs typeface="Calibri" panose="020F0502020204030204" pitchFamily="34" charset="0"/>
              </a:rPr>
              <a:t>Agradecido de verdad, porque la información dada por ustedes me aclaro las dudas que tenía.</a:t>
            </a:r>
          </a:p>
          <a:p>
            <a:pPr marL="540000" indent="-540000" algn="just">
              <a:buSzPct val="100000"/>
              <a:buFont typeface="Wingdings" panose="05000000000000000000" pitchFamily="2" charset="2"/>
              <a:buChar char="Ø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3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0"/>
            <a:ext cx="24377651" cy="162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2 Grupo"/>
          <p:cNvGrpSpPr/>
          <p:nvPr/>
        </p:nvGrpSpPr>
        <p:grpSpPr>
          <a:xfrm>
            <a:off x="-52535" y="0"/>
            <a:ext cx="24510322" cy="16237917"/>
            <a:chOff x="-52535" y="0"/>
            <a:chExt cx="24510322" cy="16237917"/>
          </a:xfrm>
        </p:grpSpPr>
        <p:sp>
          <p:nvSpPr>
            <p:cNvPr id="20" name="Rectángulo 5"/>
            <p:cNvSpPr/>
            <p:nvPr/>
          </p:nvSpPr>
          <p:spPr>
            <a:xfrm>
              <a:off x="-52535" y="0"/>
              <a:ext cx="24510322" cy="16237917"/>
            </a:xfrm>
            <a:prstGeom prst="rect">
              <a:avLst/>
            </a:prstGeom>
            <a:solidFill>
              <a:srgbClr val="041B31">
                <a:alpha val="76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2194" tIns="16097" rIns="32194" bIns="16097"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7912028" y="8274235"/>
              <a:ext cx="8581195" cy="20590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Helvetica"/>
                  <a:cs typeface="Helvetica"/>
                </a:rPr>
                <a:t>GRACIAS</a:t>
              </a:r>
            </a:p>
          </p:txBody>
        </p:sp>
        <p:cxnSp>
          <p:nvCxnSpPr>
            <p:cNvPr id="17" name="Straight Connector 11"/>
            <p:cNvCxnSpPr/>
            <p:nvPr/>
          </p:nvCxnSpPr>
          <p:spPr>
            <a:xfrm>
              <a:off x="7084077" y="7740248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/>
            <p:nvPr/>
          </p:nvCxnSpPr>
          <p:spPr>
            <a:xfrm>
              <a:off x="7084077" y="10981332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19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</TotalTime>
  <Words>760</Words>
  <Application>Microsoft Office PowerPoint</Application>
  <PresentationFormat>Personalizado</PresentationFormat>
  <Paragraphs>138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Gill Sans</vt:lpstr>
      <vt:lpstr>Helvetica</vt:lpstr>
      <vt:lpstr>Lato</vt:lpstr>
      <vt:lpstr>Lato Light</vt:lpstr>
      <vt:lpstr>Raleway Light</vt:lpstr>
      <vt:lpstr>Wingdings</vt:lpstr>
      <vt:lpstr>Tema de Office</vt:lpstr>
      <vt:lpstr>Diseño personalizado</vt:lpstr>
      <vt:lpstr>1_Tema de Office</vt:lpstr>
      <vt:lpstr>Presentación de PowerPoint</vt:lpstr>
      <vt:lpstr>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HERMELINA MARIA GOMEZ MORALES</dc:creator>
  <cp:lastModifiedBy>YANETH MILENA GARZÓN ARISTIZABAL</cp:lastModifiedBy>
  <cp:revision>385</cp:revision>
  <dcterms:modified xsi:type="dcterms:W3CDTF">2021-12-30T19:22:42Z</dcterms:modified>
</cp:coreProperties>
</file>