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680" r:id="rId3"/>
  </p:sldMasterIdLst>
  <p:notesMasterIdLst>
    <p:notesMasterId r:id="rId12"/>
  </p:notesMasterIdLst>
  <p:sldIdLst>
    <p:sldId id="323" r:id="rId4"/>
    <p:sldId id="312" r:id="rId5"/>
    <p:sldId id="309" r:id="rId6"/>
    <p:sldId id="313" r:id="rId7"/>
    <p:sldId id="324" r:id="rId8"/>
    <p:sldId id="325" r:id="rId9"/>
    <p:sldId id="305" r:id="rId10"/>
    <p:sldId id="319" r:id="rId11"/>
  </p:sldIdLst>
  <p:sldSz cx="24377650" cy="1620202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03">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FF33"/>
    <a:srgbClr val="00FFFF"/>
    <a:srgbClr val="0000CC"/>
    <a:srgbClr val="FFFF00"/>
    <a:srgbClr val="CC9900"/>
    <a:srgbClr val="43C0CA"/>
    <a:srgbClr val="85A61A"/>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B2E21-820F-42F7-A32C-D1B075CDE4A6}">
  <a:tblStyle styleId="{1A3B2E21-820F-42F7-A32C-D1B075CDE4A6}" styleName="Table_0"/>
  <a:tblStyle styleId="{2D957EE1-0750-4203-AFC2-6C405CE7A1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495C95C4-90FB-47AD-AAD8-786DFF72C53B}"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med" len="med"/>
              <a:tailEnd type="none" w="med" len="med"/>
            </a:ln>
          </a:left>
          <a:right>
            <a:ln w="12700" cap="flat" cmpd="sng">
              <a:solidFill>
                <a:schemeClr val="accent3"/>
              </a:solidFill>
              <a:prstDash val="solid"/>
              <a:round/>
              <a:headEnd type="none" w="med" len="med"/>
              <a:tailEnd type="none" w="med" len="med"/>
            </a:ln>
          </a:right>
          <a:top>
            <a:ln w="12700" cap="flat" cmpd="sng">
              <a:solidFill>
                <a:schemeClr val="accent3"/>
              </a:solidFill>
              <a:prstDash val="solid"/>
              <a:round/>
              <a:headEnd type="none" w="med" len="med"/>
              <a:tailEnd type="none" w="med" len="med"/>
            </a:ln>
          </a:top>
          <a:bottom>
            <a:ln w="12700" cap="flat" cmpd="sng">
              <a:solidFill>
                <a:schemeClr val="accent3"/>
              </a:solidFill>
              <a:prstDash val="solid"/>
              <a:round/>
              <a:headEnd type="none" w="med" len="med"/>
              <a:tailEnd type="none" w="med" len="med"/>
            </a:ln>
          </a:bottom>
          <a:insideH>
            <a:ln w="12700" cap="flat" cmpd="sng">
              <a:solidFill>
                <a:schemeClr val="accent3"/>
              </a:solidFill>
              <a:prstDash val="solid"/>
              <a:round/>
              <a:headEnd type="none" w="med" len="med"/>
              <a:tailEnd type="none" w="med" len="med"/>
            </a:ln>
          </a:insideH>
          <a:insideV>
            <a:ln w="12700" cap="flat" cmpd="sng">
              <a:solidFill>
                <a:schemeClr val="accent3"/>
              </a:solidFill>
              <a:prstDash val="solid"/>
              <a:round/>
              <a:headEnd type="none" w="med" len="med"/>
              <a:tailEnd type="none" w="med" len="med"/>
            </a:ln>
          </a:insideV>
        </a:tcBdr>
        <a:fill>
          <a:solidFill>
            <a:srgbClr val="F0F0F0"/>
          </a:solidFill>
        </a:fill>
      </a:tcStyle>
    </a:wholeTbl>
    <a:band1H>
      <a:tcStyle>
        <a:tcBdr/>
        <a:fill>
          <a:solidFill>
            <a:srgbClr val="E0E0E0"/>
          </a:solidFill>
        </a:fill>
      </a:tcStyle>
    </a:band1H>
    <a:band1V>
      <a:tcStyle>
        <a:tcBdr/>
        <a:fill>
          <a:solidFill>
            <a:srgbClr val="E0E0E0"/>
          </a:solidFill>
        </a:fill>
      </a:tcStyle>
    </a:band1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med" len="med"/>
              <a:tailEnd type="none" w="med" len="med"/>
            </a:ln>
          </a:top>
        </a:tcBdr>
        <a:fill>
          <a:solidFill>
            <a:srgbClr val="F0F0F0"/>
          </a:solidFill>
        </a:fill>
      </a:tcStyle>
    </a:lastRow>
    <a:firstRow>
      <a:tcTxStyle b="on" i="off"/>
      <a:tcStyle>
        <a:tcBdr/>
        <a:fill>
          <a:solidFill>
            <a:srgbClr val="F0F0F0"/>
          </a:solidFill>
        </a:fill>
      </a:tcStyle>
    </a:firstRow>
  </a:tblStyle>
  <a:tblStyle styleId="{468BBA2A-7E3B-41EC-AEEA-345AEBE8D255}"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28" d="100"/>
          <a:sy n="28" d="100"/>
        </p:scale>
        <p:origin x="1122" y="90"/>
      </p:cViewPr>
      <p:guideLst>
        <p:guide orient="horz" pos="5103"/>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849312" y="685800"/>
            <a:ext cx="5159374"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24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24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24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24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24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24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24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24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2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‹Nº›</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2846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849313" y="685800"/>
            <a:ext cx="51593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849313" y="685800"/>
            <a:ext cx="51593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69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General Slide">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13208238" y="5099625"/>
            <a:ext cx="13730466" cy="525643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543015" y="-4444"/>
            <a:ext cx="13730466" cy="15464571"/>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Meet the team 3">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1667748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3"/>
          </p:nvPr>
        </p:nvSpPr>
        <p:spPr>
          <a:xfrm>
            <a:off x="423577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4"/>
          </p:nvPr>
        </p:nvSpPr>
        <p:spPr>
          <a:xfrm>
            <a:off x="10461224"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Meet the team 3">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18252671"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8" name="Shape 98"/>
          <p:cNvSpPr>
            <a:spLocks noGrp="1"/>
          </p:cNvSpPr>
          <p:nvPr>
            <p:ph type="pic" idx="3"/>
          </p:nvPr>
        </p:nvSpPr>
        <p:spPr>
          <a:xfrm>
            <a:off x="13038904"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pic" idx="4"/>
          </p:nvPr>
        </p:nvSpPr>
        <p:spPr>
          <a:xfrm>
            <a:off x="7957599"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5"/>
          </p:nvPr>
        </p:nvSpPr>
        <p:spPr>
          <a:xfrm>
            <a:off x="2743825"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Meet the team 3">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2213593"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3"/>
          </p:nvPr>
        </p:nvSpPr>
        <p:spPr>
          <a:xfrm>
            <a:off x="12747390"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bout us layout 1">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12905157" y="3945028"/>
            <a:ext cx="9174820" cy="9187663"/>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ortf Layout 2">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5246221"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3"/>
          </p:nvPr>
        </p:nvSpPr>
        <p:spPr>
          <a:xfrm>
            <a:off x="8278293"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4"/>
          </p:nvPr>
        </p:nvSpPr>
        <p:spPr>
          <a:xfrm>
            <a:off x="2214142"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5"/>
          </p:nvPr>
        </p:nvSpPr>
        <p:spPr>
          <a:xfrm>
            <a:off x="5246221"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1" name="Shape 111"/>
          <p:cNvSpPr>
            <a:spLocks noGrp="1"/>
          </p:cNvSpPr>
          <p:nvPr>
            <p:ph type="pic" idx="6"/>
          </p:nvPr>
        </p:nvSpPr>
        <p:spPr>
          <a:xfrm>
            <a:off x="8278293"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2" name="Shape 112"/>
          <p:cNvSpPr>
            <a:spLocks noGrp="1"/>
          </p:cNvSpPr>
          <p:nvPr>
            <p:ph type="pic" idx="7"/>
          </p:nvPr>
        </p:nvSpPr>
        <p:spPr>
          <a:xfrm>
            <a:off x="2214142"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pic" idx="8"/>
          </p:nvPr>
        </p:nvSpPr>
        <p:spPr>
          <a:xfrm>
            <a:off x="5246221"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4" name="Shape 114"/>
          <p:cNvSpPr>
            <a:spLocks noGrp="1"/>
          </p:cNvSpPr>
          <p:nvPr>
            <p:ph type="pic" idx="9"/>
          </p:nvPr>
        </p:nvSpPr>
        <p:spPr>
          <a:xfrm>
            <a:off x="8278293"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pic" idx="13"/>
          </p:nvPr>
        </p:nvSpPr>
        <p:spPr>
          <a:xfrm>
            <a:off x="2214142"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1675964" y="4313039"/>
            <a:ext cx="21025723" cy="10280035"/>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4970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reak-Lay">
    <p:spTree>
      <p:nvGrpSpPr>
        <p:cNvPr id="1" name=""/>
        <p:cNvGrpSpPr/>
        <p:nvPr/>
      </p:nvGrpSpPr>
      <p:grpSpPr>
        <a:xfrm>
          <a:off x="0" y="0"/>
          <a:ext cx="0" cy="0"/>
          <a:chOff x="0" y="0"/>
          <a:chExt cx="0" cy="0"/>
        </a:xfrm>
      </p:grpSpPr>
      <p:sp>
        <p:nvSpPr>
          <p:cNvPr id="12" name="Picture Placeholder 2"/>
          <p:cNvSpPr>
            <a:spLocks noGrp="1" noChangeAspect="1"/>
          </p:cNvSpPr>
          <p:nvPr>
            <p:ph type="pic" sz="quarter" idx="10"/>
          </p:nvPr>
        </p:nvSpPr>
        <p:spPr>
          <a:xfrm>
            <a:off x="-53478" y="-94749"/>
            <a:ext cx="24491284" cy="16344151"/>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Tree>
    <p:extLst>
      <p:ext uri="{BB962C8B-B14F-4D97-AF65-F5344CB8AC3E}">
        <p14:creationId xmlns:p14="http://schemas.microsoft.com/office/powerpoint/2010/main" val="3695594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3048000" y="2651125"/>
            <a:ext cx="18283238" cy="5640388"/>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subTitle" idx="1"/>
          </p:nvPr>
        </p:nvSpPr>
        <p:spPr>
          <a:xfrm>
            <a:off x="3048000" y="8510588"/>
            <a:ext cx="18283238" cy="3911599"/>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body" idx="1"/>
          </p:nvPr>
        </p:nvSpPr>
        <p:spPr>
          <a:xfrm>
            <a:off x="1676400" y="4313237"/>
            <a:ext cx="21024849"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3047206" y="2651583"/>
            <a:ext cx="18283238" cy="564070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subTitle" idx="1"/>
          </p:nvPr>
        </p:nvSpPr>
        <p:spPr>
          <a:xfrm>
            <a:off x="3047206" y="8509814"/>
            <a:ext cx="18283238" cy="3911737"/>
          </a:xfrm>
          <a:prstGeom prst="rect">
            <a:avLst/>
          </a:prstGeom>
          <a:noFill/>
          <a:ln>
            <a:noFill/>
          </a:ln>
        </p:spPr>
        <p:txBody>
          <a:bodyPr lIns="91425" tIns="91425" rIns="91425" bIns="91425" anchor="t" anchorCtr="0"/>
          <a:lstStyle>
            <a:lvl1pPr marL="0" marR="0" lvl="0" indent="0" algn="ctr" rtl="0">
              <a:lnSpc>
                <a:spcPct val="90000"/>
              </a:lnSpc>
              <a:spcBef>
                <a:spcPts val="2000"/>
              </a:spcBef>
              <a:buClr>
                <a:schemeClr val="dk1"/>
              </a:buClr>
              <a:buFont typeface="Arial"/>
              <a:buNone/>
              <a:defRPr sz="4799" b="0" i="0" u="none" strike="noStrike" cap="none">
                <a:solidFill>
                  <a:schemeClr val="dk1"/>
                </a:solidFill>
                <a:latin typeface="Calibri"/>
                <a:ea typeface="Calibri"/>
                <a:cs typeface="Calibri"/>
                <a:sym typeface="Calibri"/>
              </a:defRPr>
            </a:lvl1pPr>
            <a:lvl2pPr marL="914171" marR="0" lvl="1" indent="-12471" algn="ctr"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2pPr>
            <a:lvl3pPr marL="1828343" marR="0" lvl="2" indent="-12243" algn="ctr" rtl="0">
              <a:lnSpc>
                <a:spcPct val="90000"/>
              </a:lnSpc>
              <a:spcBef>
                <a:spcPts val="1000"/>
              </a:spcBef>
              <a:buClr>
                <a:schemeClr val="dk1"/>
              </a:buClr>
              <a:buFont typeface="Arial"/>
              <a:buNone/>
              <a:defRPr sz="3599" b="0" i="0" u="none" strike="noStrike" cap="none">
                <a:solidFill>
                  <a:schemeClr val="dk1"/>
                </a:solidFill>
                <a:latin typeface="Calibri"/>
                <a:ea typeface="Calibri"/>
                <a:cs typeface="Calibri"/>
                <a:sym typeface="Calibri"/>
              </a:defRPr>
            </a:lvl3pPr>
            <a:lvl4pPr marL="2742514" marR="0" lvl="3" indent="-12013"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4pPr>
            <a:lvl5pPr marL="3656686" marR="0" lvl="4" indent="-11786"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5pPr>
            <a:lvl6pPr marL="4570857" marR="0" lvl="5" indent="-11557"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6pPr>
            <a:lvl7pPr marL="5485028" marR="0" lvl="6" indent="-11327"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7pPr>
            <a:lvl8pPr marL="6399200" marR="0" lvl="7" indent="-11100"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8pPr>
            <a:lvl9pPr marL="7313370" marR="0" lvl="8" indent="-10870"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663700" y="4038600"/>
            <a:ext cx="21024849" cy="67405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a:off x="1663700" y="10842625"/>
            <a:ext cx="21024849" cy="35448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1676400" y="4313237"/>
            <a:ext cx="10436224"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2"/>
          </p:nvPr>
        </p:nvSpPr>
        <p:spPr>
          <a:xfrm>
            <a:off x="12265025" y="4313237"/>
            <a:ext cx="10436224"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679575"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a:off x="1679575" y="3971925"/>
            <a:ext cx="10312399" cy="194627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2"/>
          </p:nvPr>
        </p:nvSpPr>
        <p:spPr>
          <a:xfrm>
            <a:off x="1679575" y="5918200"/>
            <a:ext cx="10312399" cy="87042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3"/>
          </p:nvPr>
        </p:nvSpPr>
        <p:spPr>
          <a:xfrm>
            <a:off x="12341225" y="3971925"/>
            <a:ext cx="10363200" cy="194627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4"/>
          </p:nvPr>
        </p:nvSpPr>
        <p:spPr>
          <a:xfrm>
            <a:off x="12341225" y="5918200"/>
            <a:ext cx="10363200" cy="87042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61"/>
        <p:cNvGrpSpPr/>
        <p:nvPr/>
      </p:nvGrpSpPr>
      <p:grpSpPr>
        <a:xfrm>
          <a:off x="0" y="0"/>
          <a:ext cx="0" cy="0"/>
          <a:chOff x="0" y="0"/>
          <a:chExt cx="0" cy="0"/>
        </a:xfrm>
      </p:grpSpPr>
      <p:sp>
        <p:nvSpPr>
          <p:cNvPr id="162" name="Shape 162"/>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679575" y="1079500"/>
            <a:ext cx="7861299" cy="37814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10363200" y="2332038"/>
            <a:ext cx="12341225" cy="11514136"/>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1679575" y="4860925"/>
            <a:ext cx="7861299" cy="9004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679575" y="1079500"/>
            <a:ext cx="7861299" cy="37814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4" name="Shape 174"/>
          <p:cNvSpPr>
            <a:spLocks noGrp="1"/>
          </p:cNvSpPr>
          <p:nvPr>
            <p:ph type="pic" idx="2"/>
          </p:nvPr>
        </p:nvSpPr>
        <p:spPr>
          <a:xfrm>
            <a:off x="10363200" y="2332038"/>
            <a:ext cx="12341225" cy="11514136"/>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1"/>
          </p:nvPr>
        </p:nvSpPr>
        <p:spPr>
          <a:xfrm>
            <a:off x="1679575" y="4860925"/>
            <a:ext cx="7861299" cy="9004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1" name="Shape 181"/>
          <p:cNvSpPr txBox="1">
            <a:spLocks noGrp="1"/>
          </p:cNvSpPr>
          <p:nvPr>
            <p:ph type="body" idx="1"/>
          </p:nvPr>
        </p:nvSpPr>
        <p:spPr>
          <a:xfrm rot="5400000">
            <a:off x="7049294" y="-1059655"/>
            <a:ext cx="10279061" cy="2102484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rot="5400000">
            <a:off x="13208000" y="5099050"/>
            <a:ext cx="13730286" cy="525621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7" name="Shape 187"/>
          <p:cNvSpPr txBox="1">
            <a:spLocks noGrp="1"/>
          </p:cNvSpPr>
          <p:nvPr>
            <p:ph type="body" idx="1"/>
          </p:nvPr>
        </p:nvSpPr>
        <p:spPr>
          <a:xfrm rot="5400000">
            <a:off x="2619374" y="-80963"/>
            <a:ext cx="13730286" cy="156162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63266" y="4039257"/>
            <a:ext cx="21025723" cy="673959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663266" y="10842607"/>
            <a:ext cx="21025723" cy="3544191"/>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799" b="0" i="0" u="none" strike="noStrike" cap="none">
                <a:solidFill>
                  <a:srgbClr val="888888"/>
                </a:solidFill>
                <a:latin typeface="Calibri"/>
                <a:ea typeface="Calibri"/>
                <a:cs typeface="Calibri"/>
                <a:sym typeface="Calibri"/>
              </a:defRPr>
            </a:lvl1pPr>
            <a:lvl2pPr marL="914171" marR="0" lvl="1" indent="-12471" algn="l" rtl="0">
              <a:lnSpc>
                <a:spcPct val="90000"/>
              </a:lnSpc>
              <a:spcBef>
                <a:spcPts val="1000"/>
              </a:spcBef>
              <a:buClr>
                <a:srgbClr val="888888"/>
              </a:buClr>
              <a:buFont typeface="Arial"/>
              <a:buNone/>
              <a:defRPr sz="3999" b="0" i="0" u="none" strike="noStrike" cap="none">
                <a:solidFill>
                  <a:srgbClr val="888888"/>
                </a:solidFill>
                <a:latin typeface="Calibri"/>
                <a:ea typeface="Calibri"/>
                <a:cs typeface="Calibri"/>
                <a:sym typeface="Calibri"/>
              </a:defRPr>
            </a:lvl2pPr>
            <a:lvl3pPr marL="1828343" marR="0" lvl="2" indent="-12243" algn="l" rtl="0">
              <a:lnSpc>
                <a:spcPct val="90000"/>
              </a:lnSpc>
              <a:spcBef>
                <a:spcPts val="1000"/>
              </a:spcBef>
              <a:buClr>
                <a:srgbClr val="888888"/>
              </a:buClr>
              <a:buFont typeface="Arial"/>
              <a:buNone/>
              <a:defRPr sz="3599" b="0" i="0" u="none" strike="noStrike" cap="none">
                <a:solidFill>
                  <a:srgbClr val="888888"/>
                </a:solidFill>
                <a:latin typeface="Calibri"/>
                <a:ea typeface="Calibri"/>
                <a:cs typeface="Calibri"/>
                <a:sym typeface="Calibri"/>
              </a:defRPr>
            </a:lvl3pPr>
            <a:lvl4pPr marL="2742514" marR="0" lvl="3" indent="-12013"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4pPr>
            <a:lvl5pPr marL="3656686" marR="0" lvl="4" indent="-11786"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5pPr>
            <a:lvl6pPr marL="4570857" marR="0" lvl="5" indent="-1155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6pPr>
            <a:lvl7pPr marL="5485028" marR="0" lvl="6" indent="-1132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7pPr>
            <a:lvl8pPr marL="6399200" marR="0" lvl="7" indent="-1110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8pPr>
            <a:lvl9pPr marL="7313370" marR="0" lvl="8" indent="-1087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40" name="Shape 40"/>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76562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63266" y="4039257"/>
            <a:ext cx="21025723" cy="673959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663266" y="10842607"/>
            <a:ext cx="21025723" cy="3544191"/>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799" b="0" i="0" u="none" strike="noStrike" cap="none">
                <a:solidFill>
                  <a:srgbClr val="888888"/>
                </a:solidFill>
                <a:latin typeface="Calibri"/>
                <a:ea typeface="Calibri"/>
                <a:cs typeface="Calibri"/>
                <a:sym typeface="Calibri"/>
              </a:defRPr>
            </a:lvl1pPr>
            <a:lvl2pPr marL="914171" marR="0" lvl="1" indent="-12471" algn="l" rtl="0">
              <a:lnSpc>
                <a:spcPct val="90000"/>
              </a:lnSpc>
              <a:spcBef>
                <a:spcPts val="1000"/>
              </a:spcBef>
              <a:buClr>
                <a:srgbClr val="888888"/>
              </a:buClr>
              <a:buFont typeface="Arial"/>
              <a:buNone/>
              <a:defRPr sz="3999" b="0" i="0" u="none" strike="noStrike" cap="none">
                <a:solidFill>
                  <a:srgbClr val="888888"/>
                </a:solidFill>
                <a:latin typeface="Calibri"/>
                <a:ea typeface="Calibri"/>
                <a:cs typeface="Calibri"/>
                <a:sym typeface="Calibri"/>
              </a:defRPr>
            </a:lvl2pPr>
            <a:lvl3pPr marL="1828343" marR="0" lvl="2" indent="-12243" algn="l" rtl="0">
              <a:lnSpc>
                <a:spcPct val="90000"/>
              </a:lnSpc>
              <a:spcBef>
                <a:spcPts val="1000"/>
              </a:spcBef>
              <a:buClr>
                <a:srgbClr val="888888"/>
              </a:buClr>
              <a:buFont typeface="Arial"/>
              <a:buNone/>
              <a:defRPr sz="3599" b="0" i="0" u="none" strike="noStrike" cap="none">
                <a:solidFill>
                  <a:srgbClr val="888888"/>
                </a:solidFill>
                <a:latin typeface="Calibri"/>
                <a:ea typeface="Calibri"/>
                <a:cs typeface="Calibri"/>
                <a:sym typeface="Calibri"/>
              </a:defRPr>
            </a:lvl3pPr>
            <a:lvl4pPr marL="2742514" marR="0" lvl="3" indent="-12013"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4pPr>
            <a:lvl5pPr marL="3656686" marR="0" lvl="4" indent="-11786"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5pPr>
            <a:lvl6pPr marL="4570857" marR="0" lvl="5" indent="-1155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6pPr>
            <a:lvl7pPr marL="5485028" marR="0" lvl="6" indent="-1132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7pPr>
            <a:lvl8pPr marL="6399200" marR="0" lvl="7" indent="-1110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8pPr>
            <a:lvl9pPr marL="7313370" marR="0" lvl="8" indent="-1087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679139"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679139" y="3971748"/>
            <a:ext cx="10312887"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679139" y="5918239"/>
            <a:ext cx="10312887"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12341185" y="3971748"/>
            <a:ext cx="10363675"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12341185" y="5918239"/>
            <a:ext cx="10363675"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56" name="Shape 56"/>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95871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61" name="Shape 6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792842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65" name="Shape 6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1806682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10363677" y="2332792"/>
            <a:ext cx="12341185" cy="11513938"/>
          </a:xfrm>
          <a:prstGeom prst="rect">
            <a:avLst/>
          </a:prstGeom>
          <a:noFill/>
          <a:ln>
            <a:noFill/>
          </a:ln>
        </p:spPr>
        <p:txBody>
          <a:bodyPr lIns="91425" tIns="91425" rIns="91425" bIns="91425" anchor="t" anchorCtr="0"/>
          <a:lstStyle>
            <a:lvl1pPr marL="457086" marR="0" lvl="0" indent="-50813" algn="l" rtl="0">
              <a:lnSpc>
                <a:spcPct val="90000"/>
              </a:lnSpc>
              <a:spcBef>
                <a:spcPts val="2000"/>
              </a:spcBef>
              <a:buClr>
                <a:schemeClr val="dk1"/>
              </a:buClr>
              <a:buSzPct val="99968"/>
              <a:buFont typeface="Arial"/>
              <a:buChar char="•"/>
              <a:defRPr sz="6398" b="0" i="0" u="none" strike="noStrike" cap="none">
                <a:solidFill>
                  <a:schemeClr val="dk1"/>
                </a:solidFill>
                <a:latin typeface="Calibri"/>
                <a:ea typeface="Calibri"/>
                <a:cs typeface="Calibri"/>
                <a:sym typeface="Calibri"/>
              </a:defRPr>
            </a:lvl1pPr>
            <a:lvl2pPr marL="1371257" marR="0" lvl="1" indent="-114020" algn="l" rtl="0">
              <a:lnSpc>
                <a:spcPct val="90000"/>
              </a:lnSpc>
              <a:spcBef>
                <a:spcPts val="1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2pPr>
            <a:lvl3pPr marL="2285429" marR="0" lvl="2" indent="-164592"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3pPr>
            <a:lvl4pPr marL="3199600" marR="0" lvl="3" indent="-215163"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4pPr>
            <a:lvl5pPr marL="4113771" marR="0" lvl="4" indent="-214934"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5pPr>
            <a:lvl6pPr marL="5027943" marR="0" lvl="5" indent="-214706"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6pPr>
            <a:lvl7pPr marL="5942114" marR="0" lvl="6" indent="-214477"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7pPr>
            <a:lvl8pPr marL="6856286" marR="0" lvl="7" indent="-214249"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8pPr>
            <a:lvl9pPr marL="7770456" marR="0" lvl="8" indent="-214020"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72" name="Shape 72"/>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733140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0363677" y="2332792"/>
            <a:ext cx="12341185" cy="1151393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398"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55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47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79" name="Shape 79"/>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641566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7048807" y="-1059804"/>
            <a:ext cx="10280035" cy="21025723"/>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85" name="Shape 8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195521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13208238" y="5099625"/>
            <a:ext cx="13730466" cy="525643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543015" y="-4444"/>
            <a:ext cx="13730466" cy="15464571"/>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91" name="Shape 9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2529114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Meet the team 3">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1667748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3"/>
          </p:nvPr>
        </p:nvSpPr>
        <p:spPr>
          <a:xfrm>
            <a:off x="423577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4"/>
          </p:nvPr>
        </p:nvSpPr>
        <p:spPr>
          <a:xfrm>
            <a:off x="10461224"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77783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Meet the team 3">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18252671"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8" name="Shape 98"/>
          <p:cNvSpPr>
            <a:spLocks noGrp="1"/>
          </p:cNvSpPr>
          <p:nvPr>
            <p:ph type="pic" idx="3"/>
          </p:nvPr>
        </p:nvSpPr>
        <p:spPr>
          <a:xfrm>
            <a:off x="13038904"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pic" idx="4"/>
          </p:nvPr>
        </p:nvSpPr>
        <p:spPr>
          <a:xfrm>
            <a:off x="7957599"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5"/>
          </p:nvPr>
        </p:nvSpPr>
        <p:spPr>
          <a:xfrm>
            <a:off x="2743825"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57742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Meet the team 3">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2213593"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3"/>
          </p:nvPr>
        </p:nvSpPr>
        <p:spPr>
          <a:xfrm>
            <a:off x="12747390"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0208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679139"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679139" y="3971748"/>
            <a:ext cx="10312887"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679139" y="5918239"/>
            <a:ext cx="10312887"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12341185" y="3971748"/>
            <a:ext cx="10363675"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12341185" y="5918239"/>
            <a:ext cx="10363675"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About us layout 1">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12905157" y="3945028"/>
            <a:ext cx="9174820" cy="9187663"/>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50842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Portf Layout 2">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5246221"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3"/>
          </p:nvPr>
        </p:nvSpPr>
        <p:spPr>
          <a:xfrm>
            <a:off x="8278293"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4"/>
          </p:nvPr>
        </p:nvSpPr>
        <p:spPr>
          <a:xfrm>
            <a:off x="2214142"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5"/>
          </p:nvPr>
        </p:nvSpPr>
        <p:spPr>
          <a:xfrm>
            <a:off x="5246221"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1" name="Shape 111"/>
          <p:cNvSpPr>
            <a:spLocks noGrp="1"/>
          </p:cNvSpPr>
          <p:nvPr>
            <p:ph type="pic" idx="6"/>
          </p:nvPr>
        </p:nvSpPr>
        <p:spPr>
          <a:xfrm>
            <a:off x="8278293"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2" name="Shape 112"/>
          <p:cNvSpPr>
            <a:spLocks noGrp="1"/>
          </p:cNvSpPr>
          <p:nvPr>
            <p:ph type="pic" idx="7"/>
          </p:nvPr>
        </p:nvSpPr>
        <p:spPr>
          <a:xfrm>
            <a:off x="2214142"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pic" idx="8"/>
          </p:nvPr>
        </p:nvSpPr>
        <p:spPr>
          <a:xfrm>
            <a:off x="5246221"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4" name="Shape 114"/>
          <p:cNvSpPr>
            <a:spLocks noGrp="1"/>
          </p:cNvSpPr>
          <p:nvPr>
            <p:ph type="pic" idx="9"/>
          </p:nvPr>
        </p:nvSpPr>
        <p:spPr>
          <a:xfrm>
            <a:off x="8278293"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pic" idx="13"/>
          </p:nvPr>
        </p:nvSpPr>
        <p:spPr>
          <a:xfrm>
            <a:off x="2214142"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53925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5" y="0"/>
            <a:ext cx="24377655" cy="7631391"/>
          </a:xfrm>
          <a:prstGeom prst="rect">
            <a:avLst/>
          </a:prstGeom>
        </p:spPr>
        <p:txBody>
          <a:bodyPr rtlCol="0">
            <a:normAutofit/>
          </a:bodyPr>
          <a:lstStyle>
            <a:lvl1pPr marL="0" indent="0">
              <a:buNone/>
              <a:defRPr sz="2000">
                <a:latin typeface="Lato Light"/>
                <a:cs typeface="Lato Light"/>
              </a:defRPr>
            </a:lvl1pPr>
          </a:lstStyle>
          <a:p>
            <a:pPr lvl="0"/>
            <a:endParaRPr lang="en-US" noProof="0" dirty="0"/>
          </a:p>
        </p:txBody>
      </p:sp>
      <p:sp>
        <p:nvSpPr>
          <p:cNvPr id="31" name="Picture Placeholder 2"/>
          <p:cNvSpPr>
            <a:spLocks noGrp="1" noChangeAspect="1"/>
          </p:cNvSpPr>
          <p:nvPr>
            <p:ph type="pic" sz="quarter" idx="11"/>
          </p:nvPr>
        </p:nvSpPr>
        <p:spPr>
          <a:xfrm>
            <a:off x="3070978" y="2913855"/>
            <a:ext cx="4720487" cy="9981970"/>
          </a:xfrm>
          <a:prstGeom prst="rect">
            <a:avLst/>
          </a:prstGeom>
        </p:spPr>
        <p:txBody>
          <a:bodyPr rtlCol="0">
            <a:normAutofit/>
          </a:bodyPr>
          <a:lstStyle>
            <a:lvl1pPr marL="0" indent="0">
              <a:buNone/>
              <a:defRPr sz="2000">
                <a:latin typeface="Lato Light"/>
                <a:cs typeface="Lato Light"/>
              </a:defRPr>
            </a:lvl1pPr>
          </a:lstStyle>
          <a:p>
            <a:pPr lvl="0"/>
            <a:endParaRPr lang="en-US" noProof="0" dirty="0"/>
          </a:p>
        </p:txBody>
      </p:sp>
    </p:spTree>
    <p:extLst>
      <p:ext uri="{BB962C8B-B14F-4D97-AF65-F5344CB8AC3E}">
        <p14:creationId xmlns:p14="http://schemas.microsoft.com/office/powerpoint/2010/main" val="1160001581"/>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10363677" y="2332792"/>
            <a:ext cx="12341185" cy="11513938"/>
          </a:xfrm>
          <a:prstGeom prst="rect">
            <a:avLst/>
          </a:prstGeom>
          <a:noFill/>
          <a:ln>
            <a:noFill/>
          </a:ln>
        </p:spPr>
        <p:txBody>
          <a:bodyPr lIns="91425" tIns="91425" rIns="91425" bIns="91425" anchor="t" anchorCtr="0"/>
          <a:lstStyle>
            <a:lvl1pPr marL="457086" marR="0" lvl="0" indent="-50813" algn="l" rtl="0">
              <a:lnSpc>
                <a:spcPct val="90000"/>
              </a:lnSpc>
              <a:spcBef>
                <a:spcPts val="2000"/>
              </a:spcBef>
              <a:buClr>
                <a:schemeClr val="dk1"/>
              </a:buClr>
              <a:buSzPct val="99968"/>
              <a:buFont typeface="Arial"/>
              <a:buChar char="•"/>
              <a:defRPr sz="6398" b="0" i="0" u="none" strike="noStrike" cap="none">
                <a:solidFill>
                  <a:schemeClr val="dk1"/>
                </a:solidFill>
                <a:latin typeface="Calibri"/>
                <a:ea typeface="Calibri"/>
                <a:cs typeface="Calibri"/>
                <a:sym typeface="Calibri"/>
              </a:defRPr>
            </a:lvl1pPr>
            <a:lvl2pPr marL="1371257" marR="0" lvl="1" indent="-114020" algn="l" rtl="0">
              <a:lnSpc>
                <a:spcPct val="90000"/>
              </a:lnSpc>
              <a:spcBef>
                <a:spcPts val="1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2pPr>
            <a:lvl3pPr marL="2285429" marR="0" lvl="2" indent="-164592"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3pPr>
            <a:lvl4pPr marL="3199600" marR="0" lvl="3" indent="-215163"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4pPr>
            <a:lvl5pPr marL="4113771" marR="0" lvl="4" indent="-214934"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5pPr>
            <a:lvl6pPr marL="5027943" marR="0" lvl="5" indent="-214706"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6pPr>
            <a:lvl7pPr marL="5942114" marR="0" lvl="6" indent="-214477"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7pPr>
            <a:lvl8pPr marL="6856286" marR="0" lvl="7" indent="-214249"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8pPr>
            <a:lvl9pPr marL="7770456" marR="0" lvl="8" indent="-214020"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0363677" y="2332792"/>
            <a:ext cx="12341185" cy="1151393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398"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55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47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7048807" y="-1059804"/>
            <a:ext cx="10280035" cy="21025723"/>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0" name="Rectangle 50"/>
          <p:cNvSpPr/>
          <p:nvPr userDrawn="1"/>
        </p:nvSpPr>
        <p:spPr>
          <a:xfrm>
            <a:off x="0" y="13357596"/>
            <a:ext cx="24377650" cy="2868944"/>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nvGrpSpPr>
          <p:cNvPr id="21" name="Group 72"/>
          <p:cNvGrpSpPr>
            <a:grpSpLocks/>
          </p:cNvGrpSpPr>
          <p:nvPr userDrawn="1"/>
        </p:nvGrpSpPr>
        <p:grpSpPr bwMode="auto">
          <a:xfrm>
            <a:off x="523529" y="13879392"/>
            <a:ext cx="1466234" cy="1466616"/>
            <a:chOff x="1166350" y="3547680"/>
            <a:chExt cx="1054377" cy="1054377"/>
          </a:xfrm>
        </p:grpSpPr>
        <p:sp>
          <p:nvSpPr>
            <p:cNvPr id="22" name="Oval 83"/>
            <p:cNvSpPr/>
            <p:nvPr/>
          </p:nvSpPr>
          <p:spPr>
            <a:xfrm>
              <a:off x="1233043" y="3614374"/>
              <a:ext cx="930519" cy="930519"/>
            </a:xfrm>
            <a:prstGeom prst="ellipse">
              <a:avLst/>
            </a:prstGeom>
            <a:solidFill>
              <a:schemeClr val="bg1">
                <a:lumMod val="8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4" name="Freeform 417"/>
          <p:cNvSpPr>
            <a:spLocks noChangeArrowheads="1"/>
          </p:cNvSpPr>
          <p:nvPr userDrawn="1"/>
        </p:nvSpPr>
        <p:spPr bwMode="auto">
          <a:xfrm>
            <a:off x="958664" y="14271530"/>
            <a:ext cx="695413" cy="695594"/>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2">
              <a:lumMod val="50000"/>
            </a:schemeClr>
          </a:solidFill>
          <a:ln>
            <a:noFill/>
          </a:ln>
          <a:effectLst/>
        </p:spPr>
        <p:txBody>
          <a:bodyPr wrap="none" lIns="243785" tIns="121892" rIns="243785" bIns="121892" anchor="ctr"/>
          <a:lstStyle/>
          <a:p>
            <a:pPr>
              <a:defRPr/>
            </a:pPr>
            <a:endParaRPr lang="en-US" dirty="0">
              <a:ea typeface="SimSun" charset="0"/>
            </a:endParaRPr>
          </a:p>
        </p:txBody>
      </p:sp>
      <p:grpSp>
        <p:nvGrpSpPr>
          <p:cNvPr id="25" name="Group 72"/>
          <p:cNvGrpSpPr>
            <a:grpSpLocks/>
          </p:cNvGrpSpPr>
          <p:nvPr userDrawn="1"/>
        </p:nvGrpSpPr>
        <p:grpSpPr bwMode="auto">
          <a:xfrm>
            <a:off x="22252296" y="14032392"/>
            <a:ext cx="1466234" cy="1466616"/>
            <a:chOff x="1166350" y="3547680"/>
            <a:chExt cx="1054377" cy="1054377"/>
          </a:xfrm>
        </p:grpSpPr>
        <p:sp>
          <p:nvSpPr>
            <p:cNvPr id="26" name="Oval 83"/>
            <p:cNvSpPr/>
            <p:nvPr/>
          </p:nvSpPr>
          <p:spPr>
            <a:xfrm>
              <a:off x="1233043" y="3614373"/>
              <a:ext cx="930519" cy="930519"/>
            </a:xfrm>
            <a:prstGeom prst="ellipse">
              <a:avLst/>
            </a:prstGeom>
            <a:solidFill>
              <a:srgbClr val="85A61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4" name="Shape 14"/>
          <p:cNvSpPr txBox="1"/>
          <p:nvPr/>
        </p:nvSpPr>
        <p:spPr>
          <a:xfrm>
            <a:off x="22417497" y="14495369"/>
            <a:ext cx="1149079" cy="553915"/>
          </a:xfrm>
          <a:prstGeom prst="rect">
            <a:avLst/>
          </a:prstGeom>
          <a:noFill/>
          <a:ln>
            <a:noFill/>
          </a:ln>
        </p:spPr>
        <p:txBody>
          <a:bodyPr lIns="182775" tIns="91375" rIns="182775" bIns="91375" anchor="t" anchorCtr="0">
            <a:noAutofit/>
          </a:bodyPr>
          <a:lstStyle/>
          <a:p>
            <a:pPr marL="0" marR="0" lvl="0" indent="0" algn="ctr" rtl="0">
              <a:spcBef>
                <a:spcPts val="0"/>
              </a:spcBef>
              <a:buSzPct val="25000"/>
              <a:buNone/>
            </a:pPr>
            <a:fld id="{00000000-1234-1234-1234-123412341234}" type="slidenum">
              <a:rPr lang="es-CO" sz="2400" b="1" i="0" u="none" strike="noStrike" cap="none">
                <a:solidFill>
                  <a:schemeClr val="lt1"/>
                </a:solidFill>
                <a:latin typeface="Lato"/>
                <a:ea typeface="Lato"/>
                <a:cs typeface="Lato"/>
                <a:sym typeface="Lato"/>
              </a:rPr>
              <a:t>‹Nº›</a:t>
            </a:fld>
            <a:endParaRPr lang="es-CO" sz="2400" b="1" i="0" u="none" strike="noStrike" cap="none" dirty="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78" r:id="rId16"/>
    <p:sldLayoutId id="2147483679"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1676400" y="4313237"/>
            <a:ext cx="21024849"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0" name="Rectangle 50"/>
          <p:cNvSpPr/>
          <p:nvPr userDrawn="1"/>
        </p:nvSpPr>
        <p:spPr>
          <a:xfrm>
            <a:off x="0" y="13357596"/>
            <a:ext cx="24377650" cy="2868944"/>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solidFill>
                <a:srgbClr val="FFFFFF"/>
              </a:solidFill>
            </a:endParaRPr>
          </a:p>
        </p:txBody>
      </p:sp>
      <p:grpSp>
        <p:nvGrpSpPr>
          <p:cNvPr id="21" name="Group 72"/>
          <p:cNvGrpSpPr>
            <a:grpSpLocks/>
          </p:cNvGrpSpPr>
          <p:nvPr userDrawn="1"/>
        </p:nvGrpSpPr>
        <p:grpSpPr bwMode="auto">
          <a:xfrm>
            <a:off x="523529" y="13879392"/>
            <a:ext cx="1466234" cy="1466616"/>
            <a:chOff x="1166350" y="3547680"/>
            <a:chExt cx="1054377" cy="1054377"/>
          </a:xfrm>
        </p:grpSpPr>
        <p:sp>
          <p:nvSpPr>
            <p:cNvPr id="22" name="Oval 83"/>
            <p:cNvSpPr/>
            <p:nvPr/>
          </p:nvSpPr>
          <p:spPr>
            <a:xfrm>
              <a:off x="1233043" y="3614374"/>
              <a:ext cx="930519" cy="930519"/>
            </a:xfrm>
            <a:prstGeom prst="ellipse">
              <a:avLst/>
            </a:prstGeom>
            <a:solidFill>
              <a:schemeClr val="bg1">
                <a:lumMod val="8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3"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grpSp>
      <p:sp>
        <p:nvSpPr>
          <p:cNvPr id="24" name="Freeform 417"/>
          <p:cNvSpPr>
            <a:spLocks noChangeArrowheads="1"/>
          </p:cNvSpPr>
          <p:nvPr userDrawn="1"/>
        </p:nvSpPr>
        <p:spPr bwMode="auto">
          <a:xfrm>
            <a:off x="958664" y="14271530"/>
            <a:ext cx="695413" cy="695594"/>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2">
              <a:lumMod val="50000"/>
            </a:schemeClr>
          </a:solidFill>
          <a:ln>
            <a:noFill/>
          </a:ln>
          <a:effectLst/>
        </p:spPr>
        <p:txBody>
          <a:bodyPr wrap="none" lIns="243785" tIns="121892" rIns="243785" bIns="121892" anchor="ctr"/>
          <a:lstStyle/>
          <a:p>
            <a:pPr>
              <a:defRPr/>
            </a:pPr>
            <a:endParaRPr lang="en-US" dirty="0">
              <a:ea typeface="SimSun" charset="0"/>
            </a:endParaRPr>
          </a:p>
        </p:txBody>
      </p:sp>
      <p:grpSp>
        <p:nvGrpSpPr>
          <p:cNvPr id="25" name="Group 72"/>
          <p:cNvGrpSpPr>
            <a:grpSpLocks/>
          </p:cNvGrpSpPr>
          <p:nvPr userDrawn="1"/>
        </p:nvGrpSpPr>
        <p:grpSpPr bwMode="auto">
          <a:xfrm>
            <a:off x="22252296" y="14032392"/>
            <a:ext cx="1466234" cy="1466616"/>
            <a:chOff x="1166350" y="3547680"/>
            <a:chExt cx="1054377" cy="1054377"/>
          </a:xfrm>
        </p:grpSpPr>
        <p:sp>
          <p:nvSpPr>
            <p:cNvPr id="26" name="Oval 83"/>
            <p:cNvSpPr/>
            <p:nvPr/>
          </p:nvSpPr>
          <p:spPr>
            <a:xfrm>
              <a:off x="1233043" y="3614373"/>
              <a:ext cx="930519" cy="930519"/>
            </a:xfrm>
            <a:prstGeom prst="ellipse">
              <a:avLst/>
            </a:prstGeom>
            <a:solidFill>
              <a:srgbClr val="85A61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7"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grpSp>
      <p:sp>
        <p:nvSpPr>
          <p:cNvPr id="14" name="Shape 14"/>
          <p:cNvSpPr txBox="1"/>
          <p:nvPr/>
        </p:nvSpPr>
        <p:spPr>
          <a:xfrm>
            <a:off x="22417497" y="14495369"/>
            <a:ext cx="1149079" cy="553915"/>
          </a:xfrm>
          <a:prstGeom prst="rect">
            <a:avLst/>
          </a:prstGeom>
          <a:noFill/>
          <a:ln>
            <a:noFill/>
          </a:ln>
        </p:spPr>
        <p:txBody>
          <a:bodyPr lIns="182775" tIns="91375" rIns="182775" bIns="91375" anchor="t" anchorCtr="0">
            <a:noAutofit/>
          </a:bodyPr>
          <a:lstStyle/>
          <a:p>
            <a:pPr algn="ctr">
              <a:buSzPct val="25000"/>
            </a:pPr>
            <a:fld id="{00000000-1234-1234-1234-123412341234}" type="slidenum">
              <a:rPr lang="es-CO" sz="2400" b="1">
                <a:solidFill>
                  <a:srgbClr val="FFFFFF"/>
                </a:solidFill>
                <a:latin typeface="Lato"/>
                <a:ea typeface="Lato"/>
                <a:cs typeface="Lato"/>
                <a:sym typeface="Lato"/>
              </a:rPr>
              <a:pPr algn="ctr">
                <a:buSzPct val="25000"/>
              </a:pPr>
              <a:t>‹Nº›</a:t>
            </a:fld>
            <a:endParaRPr lang="es-CO"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3112371007"/>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gpp.gov.co/sites/default/files/tramites/Peticiones-Quejas-Reclamos.png"/>
          <p:cNvPicPr>
            <a:picLocks noChangeAspect="1" noChangeArrowheads="1"/>
          </p:cNvPicPr>
          <p:nvPr/>
        </p:nvPicPr>
        <p:blipFill rotWithShape="1">
          <a:blip r:embed="rId2">
            <a:extLst>
              <a:ext uri="{28A0092B-C50C-407E-A947-70E740481C1C}">
                <a14:useLocalDpi xmlns:a14="http://schemas.microsoft.com/office/drawing/2010/main" val="0"/>
              </a:ext>
            </a:extLst>
          </a:blip>
          <a:srcRect t="17770"/>
          <a:stretch/>
        </p:blipFill>
        <p:spPr bwMode="auto">
          <a:xfrm>
            <a:off x="6348" y="3482732"/>
            <a:ext cx="24503973" cy="12690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gpp-formulario-escribanos.millenium.com.co/milleugpp/pages/images/logo-ug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9305" y="-251916"/>
            <a:ext cx="7704856" cy="35890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5"/>
          <p:cNvSpPr/>
          <p:nvPr/>
        </p:nvSpPr>
        <p:spPr>
          <a:xfrm>
            <a:off x="6348" y="-35893"/>
            <a:ext cx="24510322" cy="16237917"/>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32194" tIns="16097" rIns="32194" bIns="16097" rtlCol="0" anchor="ctr"/>
          <a:lstStyle/>
          <a:p>
            <a:pPr algn="ctr"/>
            <a:endParaRPr lang="es-CO" dirty="0"/>
          </a:p>
        </p:txBody>
      </p:sp>
      <p:grpSp>
        <p:nvGrpSpPr>
          <p:cNvPr id="2" name="1 Grupo"/>
          <p:cNvGrpSpPr/>
          <p:nvPr/>
        </p:nvGrpSpPr>
        <p:grpSpPr>
          <a:xfrm>
            <a:off x="19473" y="-61230"/>
            <a:ext cx="8496944" cy="12338706"/>
            <a:chOff x="581294" y="10778"/>
            <a:chExt cx="8496944" cy="12338706"/>
          </a:xfrm>
        </p:grpSpPr>
        <p:sp>
          <p:nvSpPr>
            <p:cNvPr id="4" name="Document 3"/>
            <p:cNvSpPr/>
            <p:nvPr/>
          </p:nvSpPr>
          <p:spPr>
            <a:xfrm>
              <a:off x="581294" y="10778"/>
              <a:ext cx="8424936" cy="12338706"/>
            </a:xfrm>
            <a:prstGeom prst="flowChartDocumen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677" name="Line 5"/>
            <p:cNvSpPr>
              <a:spLocks noChangeShapeType="1"/>
            </p:cNvSpPr>
            <p:nvPr/>
          </p:nvSpPr>
          <p:spPr bwMode="auto">
            <a:xfrm>
              <a:off x="2035697" y="9325148"/>
              <a:ext cx="5800988"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5999" dirty="0">
                <a:effectLst>
                  <a:outerShdw blurRad="38100" dist="38100" dir="2700000" algn="tl">
                    <a:srgbClr val="DDDDDD"/>
                  </a:outerShdw>
                </a:effectLst>
                <a:latin typeface="Gill Sans" charset="0"/>
                <a:cs typeface="Gill Sans" charset="0"/>
                <a:sym typeface="Gill Sans" charset="0"/>
              </a:endParaRPr>
            </a:p>
          </p:txBody>
        </p:sp>
        <p:sp>
          <p:nvSpPr>
            <p:cNvPr id="18" name="TextBox 19"/>
            <p:cNvSpPr txBox="1"/>
            <p:nvPr/>
          </p:nvSpPr>
          <p:spPr>
            <a:xfrm>
              <a:off x="583604" y="682205"/>
              <a:ext cx="8494634" cy="2612767"/>
            </a:xfrm>
            <a:prstGeom prst="rect">
              <a:avLst/>
            </a:prstGeom>
            <a:noFill/>
          </p:spPr>
          <p:txBody>
            <a:bodyPr wrap="none" rtlCol="0">
              <a:spAutoFit/>
            </a:bodyPr>
            <a:lstStyle/>
            <a:p>
              <a:pPr lvl="0" algn="ctr">
                <a:lnSpc>
                  <a:spcPct val="90000"/>
                </a:lnSpc>
              </a:pPr>
              <a:r>
                <a:rPr lang="es-CO" sz="7998" b="1" dirty="0">
                  <a:solidFill>
                    <a:schemeClr val="bg1"/>
                  </a:solidFill>
                  <a:cs typeface="Helvetica"/>
                  <a:sym typeface="Calibri"/>
                </a:rPr>
                <a:t>EXPERIENCIA</a:t>
              </a:r>
              <a:endParaRPr lang="es-CO" sz="4800" b="1" dirty="0">
                <a:solidFill>
                  <a:schemeClr val="bg1"/>
                </a:solidFill>
                <a:cs typeface="Helvetica"/>
                <a:sym typeface="Calibri"/>
              </a:endParaRPr>
            </a:p>
            <a:p>
              <a:pPr lvl="0" algn="ctr">
                <a:lnSpc>
                  <a:spcPct val="90000"/>
                </a:lnSpc>
              </a:pPr>
              <a:endParaRPr lang="es-CO" sz="4800" b="1" dirty="0">
                <a:solidFill>
                  <a:schemeClr val="bg1"/>
                </a:solidFill>
                <a:latin typeface="Helvetica"/>
                <a:cs typeface="Helvetica"/>
                <a:sym typeface="Calibri"/>
              </a:endParaRPr>
            </a:p>
            <a:p>
              <a:pPr lvl="0" algn="ctr">
                <a:lnSpc>
                  <a:spcPct val="90000"/>
                </a:lnSpc>
              </a:pPr>
              <a:r>
                <a:rPr lang="es-CO" sz="5400" b="1" dirty="0">
                  <a:solidFill>
                    <a:schemeClr val="bg1"/>
                  </a:solidFill>
                  <a:latin typeface="Helvetica"/>
                  <a:cs typeface="Helvetica"/>
                  <a:sym typeface="Calibri"/>
                </a:rPr>
                <a:t>CANALES DE ATENCIÓN</a:t>
              </a:r>
              <a:endParaRPr lang="en-US" sz="8000" b="1" dirty="0">
                <a:solidFill>
                  <a:schemeClr val="bg1"/>
                </a:solidFill>
                <a:latin typeface="Helvetica"/>
                <a:cs typeface="Helvetica"/>
              </a:endParaRPr>
            </a:p>
          </p:txBody>
        </p:sp>
        <p:sp>
          <p:nvSpPr>
            <p:cNvPr id="20" name="TextBox 20"/>
            <p:cNvSpPr txBox="1"/>
            <p:nvPr/>
          </p:nvSpPr>
          <p:spPr>
            <a:xfrm>
              <a:off x="1085350" y="4573419"/>
              <a:ext cx="7416824" cy="2092881"/>
            </a:xfrm>
            <a:prstGeom prst="rect">
              <a:avLst/>
            </a:prstGeom>
            <a:noFill/>
          </p:spPr>
          <p:txBody>
            <a:bodyPr wrap="square" rtlCol="0">
              <a:spAutoFit/>
            </a:bodyPr>
            <a:lstStyle/>
            <a:p>
              <a:pPr lvl="0" algn="ctr">
                <a:buSzPct val="25000"/>
              </a:pPr>
              <a:r>
                <a:rPr lang="es-CO" sz="6500" b="1" dirty="0">
                  <a:solidFill>
                    <a:schemeClr val="bg1"/>
                  </a:solidFill>
                  <a:ea typeface="Calibri"/>
                  <a:cs typeface="Calibri"/>
                  <a:sym typeface="Calibri"/>
                </a:rPr>
                <a:t>RESULTADOS III Trimestre 2020</a:t>
              </a:r>
            </a:p>
          </p:txBody>
        </p:sp>
        <p:sp>
          <p:nvSpPr>
            <p:cNvPr id="21" name="AutoShape 2"/>
            <p:cNvSpPr>
              <a:spLocks/>
            </p:cNvSpPr>
            <p:nvPr/>
          </p:nvSpPr>
          <p:spPr bwMode="auto">
            <a:xfrm>
              <a:off x="2313272" y="7236916"/>
              <a:ext cx="5360416" cy="1764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787" tIns="50787" rIns="50787" bIns="50787" anchor="ctr">
              <a:spAutoFit/>
            </a:bodyPr>
            <a:lstStyle/>
            <a:p>
              <a:pPr lvl="0" algn="ctr">
                <a:buSzPct val="25000"/>
              </a:pPr>
              <a:r>
                <a:rPr lang="es-CO" sz="3600" b="1" dirty="0">
                  <a:solidFill>
                    <a:schemeClr val="bg1"/>
                  </a:solidFill>
                  <a:ea typeface="Calibri"/>
                  <a:cs typeface="Calibri"/>
                  <a:sym typeface="Calibri"/>
                </a:rPr>
                <a:t>Dirección de Servicios </a:t>
              </a:r>
            </a:p>
            <a:p>
              <a:pPr lvl="0" algn="ctr">
                <a:buSzPct val="25000"/>
              </a:pPr>
              <a:r>
                <a:rPr lang="es-CO" sz="3600" b="1" dirty="0">
                  <a:solidFill>
                    <a:schemeClr val="bg1"/>
                  </a:solidFill>
                  <a:ea typeface="Calibri"/>
                  <a:cs typeface="Calibri"/>
                  <a:sym typeface="Calibri"/>
                </a:rPr>
                <a:t>Integrados de Atención </a:t>
              </a:r>
            </a:p>
            <a:p>
              <a:pPr lvl="0" algn="ctr">
                <a:buSzPct val="25000"/>
              </a:pPr>
              <a:r>
                <a:rPr lang="es-CO" sz="3600" b="1" dirty="0">
                  <a:solidFill>
                    <a:schemeClr val="bg1"/>
                  </a:solidFill>
                  <a:ea typeface="Calibri"/>
                  <a:cs typeface="Calibri"/>
                  <a:sym typeface="Calibri"/>
                </a:rPr>
                <a:t>al Ciudadano</a:t>
              </a:r>
            </a:p>
          </p:txBody>
        </p:sp>
      </p:grpSp>
      <p:pic>
        <p:nvPicPr>
          <p:cNvPr id="8" name="Imagen 7"/>
          <p:cNvPicPr>
            <a:picLocks noChangeAspect="1"/>
          </p:cNvPicPr>
          <p:nvPr/>
        </p:nvPicPr>
        <p:blipFill>
          <a:blip r:embed="rId4"/>
          <a:stretch>
            <a:fillRect/>
          </a:stretch>
        </p:blipFill>
        <p:spPr>
          <a:xfrm>
            <a:off x="15479509" y="14647737"/>
            <a:ext cx="9030812" cy="1525713"/>
          </a:xfrm>
          <a:prstGeom prst="rect">
            <a:avLst/>
          </a:prstGeom>
        </p:spPr>
      </p:pic>
    </p:spTree>
    <p:extLst>
      <p:ext uri="{BB962C8B-B14F-4D97-AF65-F5344CB8AC3E}">
        <p14:creationId xmlns:p14="http://schemas.microsoft.com/office/powerpoint/2010/main" val="4242670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700077" y="204206"/>
            <a:ext cx="22010027" cy="1801099"/>
          </a:xfrm>
          <a:prstGeom prst="rect">
            <a:avLst/>
          </a:prstGeom>
        </p:spPr>
        <p:txBody>
          <a:bodyPr wrap="square" lIns="259680" tIns="129840" rIns="259680" bIns="129840">
            <a:spAutoFit/>
          </a:bodyPr>
          <a:lstStyle/>
          <a:p>
            <a:r>
              <a:rPr lang="es-CO" sz="5400" b="1" dirty="0">
                <a:solidFill>
                  <a:schemeClr val="bg2">
                    <a:lumMod val="50000"/>
                  </a:schemeClr>
                </a:solidFill>
                <a:latin typeface="Calibri"/>
                <a:ea typeface="Calibri"/>
                <a:cs typeface="Calibri"/>
              </a:rPr>
              <a:t>INDICADORES DE CALIDAD PERCIBIDA - CANALES DE ATENCIÓN 2020 </a:t>
            </a:r>
            <a:r>
              <a:rPr lang="es-CO" sz="4600" b="1" dirty="0">
                <a:solidFill>
                  <a:schemeClr val="bg2">
                    <a:lumMod val="50000"/>
                  </a:schemeClr>
                </a:solidFill>
                <a:latin typeface="Calibri"/>
                <a:ea typeface="Calibri"/>
                <a:cs typeface="Calibri"/>
              </a:rPr>
              <a:t>METODOLOGÍA MEDICIÓN EXPERIENCIA </a:t>
            </a:r>
          </a:p>
        </p:txBody>
      </p:sp>
      <p:sp>
        <p:nvSpPr>
          <p:cNvPr id="5" name="4 Título"/>
          <p:cNvSpPr>
            <a:spLocks noGrp="1"/>
          </p:cNvSpPr>
          <p:nvPr>
            <p:ph type="title"/>
          </p:nvPr>
        </p:nvSpPr>
        <p:spPr>
          <a:xfrm>
            <a:off x="451521" y="2196356"/>
            <a:ext cx="11177730" cy="904732"/>
          </a:xfrm>
        </p:spPr>
        <p:txBody>
          <a:bodyPr lIns="259680" tIns="129840" rIns="259680" bIns="129840">
            <a:noAutofit/>
          </a:bodyPr>
          <a:lstStyle/>
          <a:p>
            <a:pPr algn="l"/>
            <a:r>
              <a:rPr lang="es-CO" sz="4500" b="1" dirty="0">
                <a:solidFill>
                  <a:schemeClr val="bg2">
                    <a:lumMod val="50000"/>
                  </a:schemeClr>
                </a:solidFill>
                <a:latin typeface="Calibri" charset="0"/>
                <a:ea typeface="Calibri" charset="0"/>
                <a:cs typeface="Calibri" charset="0"/>
              </a:rPr>
              <a:t>Satisfacción</a:t>
            </a:r>
          </a:p>
        </p:txBody>
      </p:sp>
      <p:sp>
        <p:nvSpPr>
          <p:cNvPr id="9" name="1 Título"/>
          <p:cNvSpPr txBox="1">
            <a:spLocks/>
          </p:cNvSpPr>
          <p:nvPr/>
        </p:nvSpPr>
        <p:spPr>
          <a:xfrm>
            <a:off x="557061" y="6225311"/>
            <a:ext cx="15504052" cy="1020285"/>
          </a:xfrm>
          <a:prstGeom prst="rect">
            <a:avLst/>
          </a:prstGeom>
        </p:spPr>
        <p:txBody>
          <a:bodyPr lIns="259680" tIns="129840" rIns="259680" bIns="129840">
            <a:noAutofit/>
          </a:bodyPr>
          <a:lstStyle>
            <a:lvl1pPr defTabSz="1828343">
              <a:lnSpc>
                <a:spcPct val="90000"/>
              </a:lnSpc>
              <a:spcBef>
                <a:spcPct val="0"/>
              </a:spcBef>
              <a:buNone/>
              <a:defRPr sz="4500" b="1">
                <a:solidFill>
                  <a:srgbClr val="00B050"/>
                </a:solidFill>
                <a:latin typeface="+mj-lt"/>
                <a:ea typeface="+mj-ea"/>
                <a:cs typeface="+mj-cs"/>
              </a:defRPr>
            </a:lvl1pPr>
          </a:lstStyle>
          <a:p>
            <a:r>
              <a:rPr lang="es-CO" dirty="0">
                <a:solidFill>
                  <a:schemeClr val="bg2">
                    <a:lumMod val="50000"/>
                  </a:schemeClr>
                </a:solidFill>
                <a:latin typeface="Calibri" charset="0"/>
                <a:ea typeface="Calibri" charset="0"/>
                <a:cs typeface="Calibri" charset="0"/>
              </a:rPr>
              <a:t>Claridad de la información suministrada</a:t>
            </a:r>
          </a:p>
        </p:txBody>
      </p:sp>
      <p:sp>
        <p:nvSpPr>
          <p:cNvPr id="13" name="1 Título"/>
          <p:cNvSpPr txBox="1">
            <a:spLocks/>
          </p:cNvSpPr>
          <p:nvPr/>
        </p:nvSpPr>
        <p:spPr>
          <a:xfrm>
            <a:off x="485053" y="10026057"/>
            <a:ext cx="9526444" cy="1020285"/>
          </a:xfrm>
          <a:prstGeom prst="rect">
            <a:avLst/>
          </a:prstGeom>
        </p:spPr>
        <p:txBody>
          <a:bodyPr lIns="259680" tIns="129840" rIns="259680" bIns="129840">
            <a:noAutofit/>
          </a:bodyPr>
          <a:lstStyle>
            <a:defPPr>
              <a:defRPr lang="en-US"/>
            </a:defPPr>
            <a:lvl1pPr defTabSz="1828343">
              <a:lnSpc>
                <a:spcPct val="90000"/>
              </a:lnSpc>
              <a:spcBef>
                <a:spcPct val="0"/>
              </a:spcBef>
              <a:buNone/>
              <a:defRPr sz="4500" b="1">
                <a:solidFill>
                  <a:srgbClr val="00B050"/>
                </a:solidFill>
                <a:latin typeface="+mj-lt"/>
                <a:ea typeface="+mj-ea"/>
                <a:cs typeface="+mj-cs"/>
              </a:defRPr>
            </a:lvl1pPr>
          </a:lstStyle>
          <a:p>
            <a:r>
              <a:rPr lang="es-CO" dirty="0">
                <a:solidFill>
                  <a:schemeClr val="bg2">
                    <a:lumMod val="50000"/>
                  </a:schemeClr>
                </a:solidFill>
                <a:latin typeface="Calibri" charset="0"/>
                <a:ea typeface="Calibri" charset="0"/>
                <a:cs typeface="Calibri" charset="0"/>
              </a:rPr>
              <a:t>Resolución por parte del Asesor</a:t>
            </a:r>
          </a:p>
        </p:txBody>
      </p:sp>
      <p:cxnSp>
        <p:nvCxnSpPr>
          <p:cNvPr id="16" name="15 Conector recto"/>
          <p:cNvCxnSpPr/>
          <p:nvPr/>
        </p:nvCxnSpPr>
        <p:spPr>
          <a:xfrm>
            <a:off x="607682" y="5849593"/>
            <a:ext cx="21721768" cy="0"/>
          </a:xfrm>
          <a:prstGeom prst="line">
            <a:avLst/>
          </a:prstGeom>
          <a:ln>
            <a:solidFill>
              <a:srgbClr val="85A61A"/>
            </a:solidFill>
            <a:prstDash val="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09701" y="9954049"/>
            <a:ext cx="21721768" cy="0"/>
          </a:xfrm>
          <a:prstGeom prst="line">
            <a:avLst/>
          </a:prstGeom>
          <a:ln>
            <a:solidFill>
              <a:srgbClr val="85A61A"/>
            </a:solidFill>
            <a:prstDash val="dash"/>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422470" y="13883427"/>
            <a:ext cx="19151835" cy="1554878"/>
          </a:xfrm>
          <a:prstGeom prst="rect">
            <a:avLst/>
          </a:prstGeom>
          <a:noFill/>
        </p:spPr>
        <p:txBody>
          <a:bodyPr wrap="square" lIns="259680" tIns="129840" rIns="259680" bIns="129840" rtlCol="0">
            <a:spAutoFit/>
          </a:bodyPr>
          <a:lstStyle/>
          <a:p>
            <a:r>
              <a:rPr lang="es-CO" sz="2800" dirty="0">
                <a:solidFill>
                  <a:schemeClr val="bg1"/>
                </a:solidFill>
                <a:latin typeface="Calibri" charset="0"/>
                <a:ea typeface="Calibri" charset="0"/>
                <a:cs typeface="Calibri" charset="0"/>
              </a:rPr>
              <a:t>Fuentes: Lineamientos para el diseño e implementación de mediciones  de percepción  y expectativas ciudadanas – DNP – 2015</a:t>
            </a:r>
          </a:p>
          <a:p>
            <a:pPr marL="1250950" indent="-1250950"/>
            <a:r>
              <a:rPr lang="es-CO" sz="2800" dirty="0">
                <a:solidFill>
                  <a:schemeClr val="bg1"/>
                </a:solidFill>
                <a:latin typeface="Calibri" charset="0"/>
                <a:ea typeface="Calibri" charset="0"/>
                <a:cs typeface="Calibri" charset="0"/>
              </a:rPr>
              <a:t>Metodología para el mejoramiento de sistemas de servicio al ciudadano en entidades públicas – DNP . PNSC – 2016</a:t>
            </a:r>
          </a:p>
          <a:p>
            <a:pPr marL="1250950" indent="-1250950"/>
            <a:r>
              <a:rPr lang="es-CO" sz="2800" dirty="0">
                <a:solidFill>
                  <a:schemeClr val="bg1"/>
                </a:solidFill>
                <a:latin typeface="Calibri" charset="0"/>
                <a:ea typeface="Calibri" charset="0"/>
                <a:cs typeface="Calibri" charset="0"/>
              </a:rPr>
              <a:t>https://www.wowcx.com/como-medir-la-experiencia-de-cliente/</a:t>
            </a:r>
          </a:p>
        </p:txBody>
      </p:sp>
      <p:sp>
        <p:nvSpPr>
          <p:cNvPr id="2" name="1 CuadroTexto"/>
          <p:cNvSpPr txBox="1"/>
          <p:nvPr/>
        </p:nvSpPr>
        <p:spPr>
          <a:xfrm>
            <a:off x="675555" y="3048253"/>
            <a:ext cx="15705500" cy="3108543"/>
          </a:xfrm>
          <a:prstGeom prst="rect">
            <a:avLst/>
          </a:prstGeom>
          <a:noFill/>
        </p:spPr>
        <p:txBody>
          <a:bodyPr wrap="square" rtlCol="0">
            <a:spAutoFit/>
          </a:bodyPr>
          <a:lstStyle/>
          <a:p>
            <a:pPr algn="just"/>
            <a:r>
              <a:rPr lang="es-CO" sz="3200" dirty="0"/>
              <a:t>Representa el grado de satisfacción con la experiencia de la atención recibida a través de los canales de atención.</a:t>
            </a:r>
          </a:p>
          <a:p>
            <a:r>
              <a:rPr lang="es-ES" sz="3600" b="1" dirty="0">
                <a:solidFill>
                  <a:srgbClr val="85A61A"/>
                </a:solidFill>
              </a:rPr>
              <a:t>¿Cómo es el cálculo del INS?</a:t>
            </a:r>
          </a:p>
          <a:p>
            <a:r>
              <a:rPr lang="es-CO" sz="3200" dirty="0"/>
              <a:t>Se toma el porcentaje de calificaciones con experiencia positiva, es decir las calificaciones con 3, 4 y 5, del total de los ciudadanos que realizaron las encuestas.</a:t>
            </a:r>
          </a:p>
          <a:p>
            <a:pPr algn="just"/>
            <a:endParaRPr lang="es-CO" sz="3200" dirty="0"/>
          </a:p>
        </p:txBody>
      </p:sp>
      <p:sp>
        <p:nvSpPr>
          <p:cNvPr id="27" name="26 Rectángulo"/>
          <p:cNvSpPr/>
          <p:nvPr/>
        </p:nvSpPr>
        <p:spPr>
          <a:xfrm>
            <a:off x="557061" y="6869878"/>
            <a:ext cx="15823994" cy="2909094"/>
          </a:xfrm>
          <a:prstGeom prst="rect">
            <a:avLst/>
          </a:prstGeom>
        </p:spPr>
        <p:txBody>
          <a:bodyPr wrap="square" lIns="259680" tIns="129840" rIns="259680" bIns="129840">
            <a:spAutoFit/>
          </a:bodyPr>
          <a:lstStyle/>
          <a:p>
            <a:r>
              <a:rPr lang="es-CO" sz="3600" dirty="0">
                <a:latin typeface="Calibri" charset="0"/>
                <a:ea typeface="Calibri" charset="0"/>
                <a:cs typeface="Calibri" charset="0"/>
              </a:rPr>
              <a:t>Representa el grado de compresión que tiene el ciudadano con respecto a la información brindada en los canales de atención</a:t>
            </a:r>
          </a:p>
          <a:p>
            <a:r>
              <a:rPr lang="es-ES" sz="4000" b="1" dirty="0">
                <a:solidFill>
                  <a:srgbClr val="85A61A"/>
                </a:solidFill>
                <a:latin typeface="Calibri" charset="0"/>
                <a:ea typeface="Calibri" charset="0"/>
                <a:cs typeface="Calibri" charset="0"/>
              </a:rPr>
              <a:t>¿Cómo es el cálculo de Claridad?</a:t>
            </a:r>
          </a:p>
          <a:p>
            <a:r>
              <a:rPr lang="es-CO" sz="3000" dirty="0">
                <a:latin typeface="Calibri" charset="0"/>
                <a:ea typeface="Calibri" charset="0"/>
                <a:cs typeface="Calibri" charset="0"/>
              </a:rPr>
              <a:t>Se toma el porcentaje de calificaciones con experiencia positiva, es decir las calificaciones con 3, 4 y 5, del total de los ciudadanos que realizaron la encuesta.</a:t>
            </a:r>
          </a:p>
        </p:txBody>
      </p:sp>
      <p:sp>
        <p:nvSpPr>
          <p:cNvPr id="34" name="33 Rectángulo"/>
          <p:cNvSpPr/>
          <p:nvPr/>
        </p:nvSpPr>
        <p:spPr>
          <a:xfrm>
            <a:off x="533346" y="10693222"/>
            <a:ext cx="15679978" cy="2355097"/>
          </a:xfrm>
          <a:prstGeom prst="rect">
            <a:avLst/>
          </a:prstGeom>
        </p:spPr>
        <p:txBody>
          <a:bodyPr wrap="square" lIns="259680" tIns="129840" rIns="259680" bIns="129840">
            <a:spAutoFit/>
          </a:bodyPr>
          <a:lstStyle/>
          <a:p>
            <a:r>
              <a:rPr lang="es-CO" sz="3200" dirty="0">
                <a:solidFill>
                  <a:schemeClr val="bg2">
                    <a:lumMod val="50000"/>
                  </a:schemeClr>
                </a:solidFill>
                <a:latin typeface="Calibri" charset="0"/>
                <a:ea typeface="Calibri" charset="0"/>
                <a:cs typeface="Calibri" charset="0"/>
              </a:rPr>
              <a:t>Es la capacidad del asesor en resolver la inquietud o requerimiento del ciudadano</a:t>
            </a:r>
          </a:p>
          <a:p>
            <a:r>
              <a:rPr lang="es-ES" sz="4000" b="1" dirty="0">
                <a:solidFill>
                  <a:srgbClr val="85A61A"/>
                </a:solidFill>
                <a:latin typeface="Calibri" charset="0"/>
                <a:ea typeface="Calibri" charset="0"/>
                <a:cs typeface="Calibri" charset="0"/>
              </a:rPr>
              <a:t>¿Cómo es el cálculo de Resolutividad?</a:t>
            </a:r>
          </a:p>
          <a:p>
            <a:r>
              <a:rPr lang="es-CO" sz="3200" dirty="0">
                <a:latin typeface="Calibri" charset="0"/>
                <a:ea typeface="Calibri" charset="0"/>
                <a:cs typeface="Calibri" charset="0"/>
              </a:rPr>
              <a:t>Se toma el porcentaje de calificaciones con experiencia positiva, es decir las calificaciones con “SI”, del total de los ciudadanos que realizaron la encuesta.</a:t>
            </a:r>
          </a:p>
        </p:txBody>
      </p:sp>
      <p:pic>
        <p:nvPicPr>
          <p:cNvPr id="35" name="34 Imagen"/>
          <p:cNvPicPr/>
          <p:nvPr/>
        </p:nvPicPr>
        <p:blipFill rotWithShape="1">
          <a:blip r:embed="rId2"/>
          <a:srcRect l="17901" t="23116" r="17186" b="26130"/>
          <a:stretch/>
        </p:blipFill>
        <p:spPr bwMode="auto">
          <a:xfrm>
            <a:off x="17406933" y="2839311"/>
            <a:ext cx="5544616" cy="2634565"/>
          </a:xfrm>
          <a:prstGeom prst="rect">
            <a:avLst/>
          </a:prstGeom>
          <a:ln>
            <a:noFill/>
          </a:ln>
          <a:extLst>
            <a:ext uri="{53640926-AAD7-44D8-BBD7-CCE9431645EC}">
              <a14:shadowObscured xmlns:a14="http://schemas.microsoft.com/office/drawing/2010/main"/>
            </a:ext>
          </a:extLst>
        </p:spPr>
      </p:pic>
      <p:pic>
        <p:nvPicPr>
          <p:cNvPr id="36" name="35 Imagen"/>
          <p:cNvPicPr/>
          <p:nvPr/>
        </p:nvPicPr>
        <p:blipFill rotWithShape="1">
          <a:blip r:embed="rId3"/>
          <a:srcRect l="18089" t="20603" r="18034" b="37186"/>
          <a:stretch/>
        </p:blipFill>
        <p:spPr bwMode="auto">
          <a:xfrm>
            <a:off x="17327146" y="6534221"/>
            <a:ext cx="5624403" cy="2299777"/>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4"/>
          <a:stretch>
            <a:fillRect/>
          </a:stretch>
        </p:blipFill>
        <p:spPr>
          <a:xfrm>
            <a:off x="19205345" y="10550117"/>
            <a:ext cx="2368960" cy="1776720"/>
          </a:xfrm>
          <a:prstGeom prst="rect">
            <a:avLst/>
          </a:prstGeom>
        </p:spPr>
      </p:pic>
    </p:spTree>
    <p:extLst>
      <p:ext uri="{BB962C8B-B14F-4D97-AF65-F5344CB8AC3E}">
        <p14:creationId xmlns:p14="http://schemas.microsoft.com/office/powerpoint/2010/main" val="29082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hape 282"/>
          <p:cNvGraphicFramePr/>
          <p:nvPr>
            <p:extLst>
              <p:ext uri="{D42A27DB-BD31-4B8C-83A1-F6EECF244321}">
                <p14:modId xmlns:p14="http://schemas.microsoft.com/office/powerpoint/2010/main" val="208338684"/>
              </p:ext>
            </p:extLst>
          </p:nvPr>
        </p:nvGraphicFramePr>
        <p:xfrm>
          <a:off x="817286" y="2731137"/>
          <a:ext cx="22034448" cy="9941892"/>
        </p:xfrm>
        <a:graphic>
          <a:graphicData uri="http://schemas.openxmlformats.org/drawingml/2006/table">
            <a:tbl>
              <a:tblPr>
                <a:noFill/>
                <a:tableStyleId>{1A3B2E21-820F-42F7-A32C-D1B075CDE4A6}</a:tableStyleId>
              </a:tblPr>
              <a:tblGrid>
                <a:gridCol w="4460570">
                  <a:extLst>
                    <a:ext uri="{9D8B030D-6E8A-4147-A177-3AD203B41FA5}">
                      <a16:colId xmlns:a16="http://schemas.microsoft.com/office/drawing/2014/main" val="20000"/>
                    </a:ext>
                  </a:extLst>
                </a:gridCol>
                <a:gridCol w="17573878">
                  <a:extLst>
                    <a:ext uri="{9D8B030D-6E8A-4147-A177-3AD203B41FA5}">
                      <a16:colId xmlns:a16="http://schemas.microsoft.com/office/drawing/2014/main" val="20001"/>
                    </a:ext>
                  </a:extLst>
                </a:gridCol>
              </a:tblGrid>
              <a:tr h="1196873">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Objetivo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Conocer la experiencia de los ciudadanos respecto del servicio prestado por La Unidad cuando realizan trámites de Pensiones o procesos de Parafiscales; para así establecer planes de acción que permitan la mejora continua y la innovación en los procesos, en la prestación del servicio y la imagen de la Entidad </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1"/>
                  </a:ext>
                </a:extLst>
              </a:tr>
              <a:tr h="695179">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Período Evaluado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 1 de julio al 30 de septiembre de 2020</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2"/>
                  </a:ext>
                </a:extLst>
              </a:tr>
              <a:tr h="726981">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Proceso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Gestión de Relaciones con el Ciudadano, Clientes Parafiscales y Grupos de Interés.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3"/>
                  </a:ext>
                </a:extLst>
              </a:tr>
              <a:tr h="726981">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Subproceso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Evaluar el servicio al ciudadano de pensiones, parafiscales y grupos de interés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4"/>
                  </a:ext>
                </a:extLst>
              </a:tr>
              <a:tr h="538871">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Canales de Atención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Canales: Telefónico, Chat y WhatsApp</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5"/>
                  </a:ext>
                </a:extLst>
              </a:tr>
              <a:tr h="2336224">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Técnica de recolección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Encuestas de evaluación de la experiencia del ciudadano</a:t>
                      </a:r>
                      <a:r>
                        <a:rPr lang="es-CO" sz="2800" b="0" i="0" u="none" strike="noStrike" baseline="0" dirty="0">
                          <a:solidFill>
                            <a:srgbClr val="000000"/>
                          </a:solidFill>
                          <a:effectLst/>
                          <a:latin typeface="Calibri"/>
                        </a:rPr>
                        <a:t> en la atención en los canales de atención</a:t>
                      </a:r>
                    </a:p>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Aplicación de cuestionario estructurado</a:t>
                      </a:r>
                      <a:br>
                        <a:rPr lang="es-CO" sz="2800" b="0" i="0" u="none" strike="noStrike" dirty="0">
                          <a:solidFill>
                            <a:srgbClr val="000000"/>
                          </a:solidFill>
                          <a:effectLst/>
                          <a:latin typeface="Calibri"/>
                        </a:rPr>
                      </a:br>
                      <a:r>
                        <a:rPr lang="es-CO" sz="2800" b="0" i="0" u="none" strike="noStrike" cap="none" dirty="0">
                          <a:solidFill>
                            <a:srgbClr val="000000"/>
                          </a:solidFill>
                          <a:latin typeface="Calibri"/>
                          <a:ea typeface="Calibri"/>
                          <a:cs typeface="Calibri"/>
                          <a:sym typeface="Calibri"/>
                        </a:rPr>
                        <a:t>Se ofrece la encuesta </a:t>
                      </a:r>
                      <a:r>
                        <a:rPr lang="es-CO" sz="2800" b="0" i="0" u="none" strike="noStrike" cap="none" baseline="0" dirty="0">
                          <a:solidFill>
                            <a:srgbClr val="000000"/>
                          </a:solidFill>
                          <a:latin typeface="Calibri"/>
                          <a:ea typeface="Calibri"/>
                          <a:cs typeface="Calibri"/>
                          <a:sym typeface="Calibri"/>
                        </a:rPr>
                        <a:t> a los ciudadanos</a:t>
                      </a:r>
                      <a:r>
                        <a:rPr lang="es-CO" sz="2800" b="0" i="0" u="none" strike="noStrike" cap="none" dirty="0">
                          <a:solidFill>
                            <a:srgbClr val="000000"/>
                          </a:solidFill>
                          <a:latin typeface="Calibri"/>
                          <a:ea typeface="Calibri"/>
                          <a:cs typeface="Calibri"/>
                          <a:sym typeface="Calibri"/>
                        </a:rPr>
                        <a:t> inmediatamente después de la atención a través</a:t>
                      </a:r>
                      <a:r>
                        <a:rPr lang="es-CO" sz="2800" b="0" i="0" u="none" strike="noStrike" cap="none" baseline="0" dirty="0">
                          <a:solidFill>
                            <a:srgbClr val="000000"/>
                          </a:solidFill>
                          <a:latin typeface="Calibri"/>
                          <a:ea typeface="Calibri"/>
                          <a:cs typeface="Calibri"/>
                          <a:sym typeface="Calibri"/>
                        </a:rPr>
                        <a:t> de los siguientes medios:</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Telefónico - IVR</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Chat</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WhatsApp</a:t>
                      </a:r>
                      <a:endParaRPr lang="es-CO" sz="2800" b="0" i="0" u="none" strike="noStrike" cap="none" dirty="0">
                        <a:solidFill>
                          <a:srgbClr val="000000"/>
                        </a:solidFill>
                        <a:latin typeface="Calibri"/>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6"/>
                  </a:ext>
                </a:extLst>
              </a:tr>
              <a:tr h="879580">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Grupo objetivo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Ciudadanos que se contactaron a través de los canales de atención, con trámites, solicitudes o cualquier otro interés en los procesos misionales de pensiones y parafiscales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7"/>
                  </a:ext>
                </a:extLst>
              </a:tr>
              <a:tr h="785472">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Cantidad de interacciones (Universo)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chemeClr val="tx1"/>
                          </a:solidFill>
                          <a:latin typeface="Calibri"/>
                          <a:ea typeface="Calibri"/>
                          <a:cs typeface="Calibri"/>
                          <a:sym typeface="Calibri"/>
                        </a:rPr>
                        <a:t>116.876 </a:t>
                      </a:r>
                      <a:r>
                        <a:rPr lang="es-CO" sz="2800" b="0" i="0" u="none" strike="noStrike" cap="none" dirty="0">
                          <a:solidFill>
                            <a:srgbClr val="000000"/>
                          </a:solidFill>
                          <a:latin typeface="Calibri"/>
                          <a:ea typeface="Calibri"/>
                          <a:cs typeface="Calibri"/>
                          <a:sym typeface="Calibri"/>
                        </a:rPr>
                        <a:t>interacciones con los ciudadanos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lgn="ctr">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8"/>
                  </a:ext>
                </a:extLst>
              </a:tr>
              <a:tr h="556138">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Encuestas realizadas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Los</a:t>
                      </a:r>
                      <a:r>
                        <a:rPr lang="es-CO" sz="2800" b="0" i="0" u="none" strike="noStrike" cap="none" baseline="0" dirty="0">
                          <a:solidFill>
                            <a:srgbClr val="000000"/>
                          </a:solidFill>
                          <a:latin typeface="Calibri"/>
                          <a:ea typeface="Calibri"/>
                          <a:cs typeface="Calibri"/>
                          <a:sym typeface="Calibri"/>
                        </a:rPr>
                        <a:t> ciudadanos realizaron 25.005 encuestas</a:t>
                      </a:r>
                      <a:endParaRPr lang="es-CO" sz="2800" b="0" i="0" u="none" strike="noStrike" cap="none" dirty="0">
                        <a:solidFill>
                          <a:srgbClr val="000000"/>
                        </a:solidFill>
                        <a:latin typeface="Calibri"/>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9"/>
                  </a:ext>
                </a:extLst>
              </a:tr>
              <a:tr h="1173160">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Porcentaje de encuestas respecto a la cantidad de operaciones (Universo)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chemeClr val="tx1"/>
                          </a:solidFill>
                          <a:latin typeface="Calibri"/>
                          <a:ea typeface="Calibri"/>
                          <a:cs typeface="Calibri"/>
                          <a:sym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Rectángulo 10"/>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11"/>
          <p:cNvSpPr/>
          <p:nvPr/>
        </p:nvSpPr>
        <p:spPr>
          <a:xfrm>
            <a:off x="1963689" y="465177"/>
            <a:ext cx="21418043" cy="1508105"/>
          </a:xfrm>
          <a:prstGeom prst="rect">
            <a:avLst/>
          </a:prstGeom>
        </p:spPr>
        <p:txBody>
          <a:bodyPr wrap="none">
            <a:spAutoFit/>
          </a:bodyPr>
          <a:lstStyle/>
          <a:p>
            <a:pPr lvl="0">
              <a:buSzPct val="25000"/>
            </a:pPr>
            <a:r>
              <a:rPr lang="es-CO" sz="4600" b="1" dirty="0">
                <a:solidFill>
                  <a:schemeClr val="bg2">
                    <a:lumMod val="50000"/>
                  </a:schemeClr>
                </a:solidFill>
                <a:latin typeface="Calibri"/>
                <a:ea typeface="Calibri"/>
                <a:cs typeface="Calibri"/>
                <a:sym typeface="Calibri"/>
              </a:rPr>
              <a:t>EVALUACIÓN DE LA EXPERIENCIA DE LOS CIUDADANOS EN LOS CANALES DE ATENCIÓN</a:t>
            </a:r>
          </a:p>
          <a:p>
            <a:pPr>
              <a:buSzPct val="25000"/>
            </a:pPr>
            <a:r>
              <a:rPr lang="es-CO" sz="4600" b="1" dirty="0">
                <a:solidFill>
                  <a:schemeClr val="bg2">
                    <a:lumMod val="50000"/>
                  </a:schemeClr>
                </a:solidFill>
                <a:latin typeface="Calibri"/>
                <a:ea typeface="Calibri"/>
                <a:cs typeface="Calibri"/>
                <a:sym typeface="Calibri"/>
              </a:rPr>
              <a:t>FICHA TÉCNICA ENCUESTAS</a:t>
            </a:r>
          </a:p>
        </p:txBody>
      </p:sp>
    </p:spTree>
    <p:extLst>
      <p:ext uri="{BB962C8B-B14F-4D97-AF65-F5344CB8AC3E}">
        <p14:creationId xmlns:p14="http://schemas.microsoft.com/office/powerpoint/2010/main" val="61077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035697" y="497845"/>
            <a:ext cx="13969552" cy="1508105"/>
          </a:xfrm>
          <a:prstGeom prst="rect">
            <a:avLst/>
          </a:prstGeom>
        </p:spPr>
        <p:txBody>
          <a:bodyPr wrap="square">
            <a:spAutoFit/>
          </a:bodyPr>
          <a:lstStyle/>
          <a:p>
            <a:pPr lvl="0">
              <a:buSzPct val="25000"/>
            </a:pPr>
            <a:r>
              <a:rPr lang="es-CO" sz="4600" b="1" dirty="0">
                <a:solidFill>
                  <a:schemeClr val="bg2">
                    <a:lumMod val="50000"/>
                  </a:schemeClr>
                </a:solidFill>
                <a:latin typeface="Calibri"/>
                <a:ea typeface="Calibri"/>
                <a:cs typeface="Calibri"/>
                <a:sym typeface="Calibri"/>
              </a:rPr>
              <a:t>UNIVERSOS Y CANTIDAD DE ENCUESTAS REALIZADAS</a:t>
            </a:r>
          </a:p>
          <a:p>
            <a:pPr lvl="0">
              <a:buSzPct val="25000"/>
            </a:pPr>
            <a:r>
              <a:rPr lang="es-CO" sz="4600" b="1" dirty="0">
                <a:solidFill>
                  <a:schemeClr val="bg2">
                    <a:lumMod val="50000"/>
                  </a:schemeClr>
                </a:solidFill>
                <a:latin typeface="Calibri"/>
                <a:ea typeface="Calibri"/>
                <a:cs typeface="Calibri"/>
                <a:sym typeface="Calibri"/>
              </a:rPr>
              <a:t>JULIO A SEPTIEMBRE 2020</a:t>
            </a:r>
          </a:p>
        </p:txBody>
      </p:sp>
      <p:sp>
        <p:nvSpPr>
          <p:cNvPr id="7" name="Rectángulo 6"/>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5" name="4 Tabla"/>
          <p:cNvGraphicFramePr>
            <a:graphicFrameLocks noGrp="1"/>
          </p:cNvGraphicFramePr>
          <p:nvPr>
            <p:extLst>
              <p:ext uri="{D42A27DB-BD31-4B8C-83A1-F6EECF244321}">
                <p14:modId xmlns:p14="http://schemas.microsoft.com/office/powerpoint/2010/main" val="2422194978"/>
              </p:ext>
            </p:extLst>
          </p:nvPr>
        </p:nvGraphicFramePr>
        <p:xfrm>
          <a:off x="2395737" y="3348484"/>
          <a:ext cx="19802201" cy="8280922"/>
        </p:xfrm>
        <a:graphic>
          <a:graphicData uri="http://schemas.openxmlformats.org/drawingml/2006/table">
            <a:tbl>
              <a:tblPr firstRow="1" bandRow="1">
                <a:tableStyleId>{5C22544A-7EE6-4342-B048-85BDC9FD1C3A}</a:tableStyleId>
              </a:tblPr>
              <a:tblGrid>
                <a:gridCol w="1944700">
                  <a:extLst>
                    <a:ext uri="{9D8B030D-6E8A-4147-A177-3AD203B41FA5}">
                      <a16:colId xmlns:a16="http://schemas.microsoft.com/office/drawing/2014/main" val="20000"/>
                    </a:ext>
                  </a:extLst>
                </a:gridCol>
                <a:gridCol w="1944700">
                  <a:extLst>
                    <a:ext uri="{9D8B030D-6E8A-4147-A177-3AD203B41FA5}">
                      <a16:colId xmlns:a16="http://schemas.microsoft.com/office/drawing/2014/main" val="20001"/>
                    </a:ext>
                  </a:extLst>
                </a:gridCol>
                <a:gridCol w="1944700">
                  <a:extLst>
                    <a:ext uri="{9D8B030D-6E8A-4147-A177-3AD203B41FA5}">
                      <a16:colId xmlns:a16="http://schemas.microsoft.com/office/drawing/2014/main" val="20002"/>
                    </a:ext>
                  </a:extLst>
                </a:gridCol>
                <a:gridCol w="1944700">
                  <a:extLst>
                    <a:ext uri="{9D8B030D-6E8A-4147-A177-3AD203B41FA5}">
                      <a16:colId xmlns:a16="http://schemas.microsoft.com/office/drawing/2014/main" val="20003"/>
                    </a:ext>
                  </a:extLst>
                </a:gridCol>
                <a:gridCol w="1944700">
                  <a:extLst>
                    <a:ext uri="{9D8B030D-6E8A-4147-A177-3AD203B41FA5}">
                      <a16:colId xmlns:a16="http://schemas.microsoft.com/office/drawing/2014/main" val="20004"/>
                    </a:ext>
                  </a:extLst>
                </a:gridCol>
                <a:gridCol w="1944700">
                  <a:extLst>
                    <a:ext uri="{9D8B030D-6E8A-4147-A177-3AD203B41FA5}">
                      <a16:colId xmlns:a16="http://schemas.microsoft.com/office/drawing/2014/main" val="20005"/>
                    </a:ext>
                  </a:extLst>
                </a:gridCol>
                <a:gridCol w="1944700">
                  <a:extLst>
                    <a:ext uri="{9D8B030D-6E8A-4147-A177-3AD203B41FA5}">
                      <a16:colId xmlns:a16="http://schemas.microsoft.com/office/drawing/2014/main" val="20006"/>
                    </a:ext>
                  </a:extLst>
                </a:gridCol>
                <a:gridCol w="1944700">
                  <a:extLst>
                    <a:ext uri="{9D8B030D-6E8A-4147-A177-3AD203B41FA5}">
                      <a16:colId xmlns:a16="http://schemas.microsoft.com/office/drawing/2014/main" val="20007"/>
                    </a:ext>
                  </a:extLst>
                </a:gridCol>
                <a:gridCol w="1944700">
                  <a:extLst>
                    <a:ext uri="{9D8B030D-6E8A-4147-A177-3AD203B41FA5}">
                      <a16:colId xmlns:a16="http://schemas.microsoft.com/office/drawing/2014/main" val="20008"/>
                    </a:ext>
                  </a:extLst>
                </a:gridCol>
                <a:gridCol w="2299901">
                  <a:extLst>
                    <a:ext uri="{9D8B030D-6E8A-4147-A177-3AD203B41FA5}">
                      <a16:colId xmlns:a16="http://schemas.microsoft.com/office/drawing/2014/main" val="20009"/>
                    </a:ext>
                  </a:extLst>
                </a:gridCol>
              </a:tblGrid>
              <a:tr h="1386100">
                <a:tc>
                  <a:txBody>
                    <a:bodyPr/>
                    <a:lstStyle/>
                    <a:p>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noFill/>
                  </a:tcPr>
                </a:tc>
                <a:tc gridSpan="4">
                  <a:txBody>
                    <a:bodyPr/>
                    <a:lstStyle/>
                    <a:p>
                      <a:pPr algn="ctr"/>
                      <a:r>
                        <a:rPr lang="es-CO" sz="3000" b="1" dirty="0"/>
                        <a:t>Interacciones 2020</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endParaRPr lang="es-CO" dirty="0"/>
                    </a:p>
                  </a:txBody>
                  <a:tcPr/>
                </a:tc>
                <a:tc hMerge="1">
                  <a:txBody>
                    <a:bodyPr/>
                    <a:lstStyle/>
                    <a:p>
                      <a:endParaRPr lang="es-CO" dirty="0"/>
                    </a:p>
                  </a:txBody>
                  <a:tcPr/>
                </a:tc>
                <a:tc hMerge="1">
                  <a:txBody>
                    <a:bodyPr/>
                    <a:lstStyle/>
                    <a:p>
                      <a:endParaRPr lang="es-CO" sz="1400" dirty="0"/>
                    </a:p>
                  </a:txBody>
                  <a:tcPr/>
                </a:tc>
                <a:tc gridSpan="4">
                  <a:txBody>
                    <a:bodyPr/>
                    <a:lstStyle/>
                    <a:p>
                      <a:pPr algn="ctr"/>
                      <a:r>
                        <a:rPr lang="es-CO" sz="3000" b="1" dirty="0"/>
                        <a:t>Cantidad Encuestas 2020</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endParaRPr lang="es-CO" dirty="0"/>
                    </a:p>
                  </a:txBody>
                  <a:tcPr/>
                </a:tc>
                <a:tc hMerge="1">
                  <a:txBody>
                    <a:bodyPr/>
                    <a:lstStyle/>
                    <a:p>
                      <a:endParaRPr lang="es-CO" dirty="0"/>
                    </a:p>
                  </a:txBody>
                  <a:tcPr/>
                </a:tc>
                <a:tc hMerge="1">
                  <a:txBody>
                    <a:bodyPr/>
                    <a:lstStyle/>
                    <a:p>
                      <a:endParaRPr lang="es-CO" sz="1400" dirty="0"/>
                    </a:p>
                  </a:txBody>
                  <a:tcPr/>
                </a:tc>
                <a:tc>
                  <a:txBody>
                    <a:bodyPr/>
                    <a:lstStyle/>
                    <a:p>
                      <a:r>
                        <a:rPr lang="es-CO" sz="2400" b="1" dirty="0"/>
                        <a:t>Participación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86100">
                <a:tc>
                  <a:txBody>
                    <a:bodyPr/>
                    <a:lstStyle/>
                    <a:p>
                      <a:r>
                        <a:rPr lang="es-CO" sz="2400" b="1" dirty="0"/>
                        <a:t>Canal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ES" sz="2400" b="1" dirty="0"/>
                        <a:t>Julio</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Agosto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Septiembre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Total </a:t>
                      </a:r>
                    </a:p>
                    <a:p>
                      <a:pPr algn="ctr"/>
                      <a:r>
                        <a:rPr lang="es-CO" sz="2400" b="1" dirty="0" err="1"/>
                        <a:t>Trim</a:t>
                      </a:r>
                      <a:r>
                        <a:rPr lang="es-CO" sz="2400" b="1" dirty="0"/>
                        <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ES" sz="2400" b="1" dirty="0"/>
                        <a:t>Julio</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Agosto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Septiembre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Total </a:t>
                      </a:r>
                    </a:p>
                    <a:p>
                      <a:pPr algn="ctr"/>
                      <a:r>
                        <a:rPr lang="es-CO" sz="2400" b="1" dirty="0" err="1"/>
                        <a:t>Trim</a:t>
                      </a:r>
                      <a:r>
                        <a:rPr lang="es-CO" sz="2400" b="1" dirty="0"/>
                        <a:t>.</a:t>
                      </a:r>
                      <a:r>
                        <a:rPr lang="es-CO" sz="2400" b="1" baseline="0" dirty="0"/>
                        <a:t> </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a:t>Participación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386100">
                <a:tc>
                  <a:txBody>
                    <a:bodyPr/>
                    <a:lstStyle/>
                    <a:p>
                      <a:r>
                        <a:rPr lang="es-CO" sz="2400" b="1" dirty="0"/>
                        <a:t>Chat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8.229</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7.458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a:t>5.004</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20.691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1.667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1.799</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1.496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4.962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CO" sz="2400" dirty="0"/>
                        <a:t>24%</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386100">
                <a:tc>
                  <a:txBody>
                    <a:bodyPr/>
                    <a:lstStyle/>
                    <a:p>
                      <a:r>
                        <a:rPr lang="es-CO" sz="2400" b="1" dirty="0"/>
                        <a:t>Telefónico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31.477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27.457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21.040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79.974</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a:t>9.990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6,371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3.281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19.642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CO" sz="2400" dirty="0"/>
                        <a:t>25%</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368261">
                <a:tc>
                  <a:txBody>
                    <a:bodyPr/>
                    <a:lstStyle/>
                    <a:p>
                      <a:r>
                        <a:rPr lang="es-CO" sz="2400" b="1" dirty="0"/>
                        <a:t>WhatsApp</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6.188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6.126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3.897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16.211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180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221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401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CO" sz="2400" dirty="0"/>
                        <a:t>2%</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368261">
                <a:tc>
                  <a:txBody>
                    <a:bodyPr/>
                    <a:lstStyle/>
                    <a:p>
                      <a:r>
                        <a:rPr lang="es-CO" sz="2400" b="1" dirty="0"/>
                        <a:t>TOTAL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45.894</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41.041</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29.941</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116</a:t>
                      </a:r>
                      <a:r>
                        <a:rPr lang="es-CO" sz="2400" b="1" dirty="0"/>
                        <a:t>.876</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b="1" dirty="0"/>
                        <a:t>11.657</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8.350</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4.798</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25.005</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b="1" dirty="0"/>
                        <a:t>21%</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103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74158" y="12204735"/>
            <a:ext cx="3594254" cy="923330"/>
          </a:xfrm>
          <a:prstGeom prst="rect">
            <a:avLst/>
          </a:prstGeom>
          <a:noFill/>
        </p:spPr>
        <p:txBody>
          <a:bodyPr wrap="none" rtlCol="0">
            <a:spAutoFit/>
          </a:bodyPr>
          <a:lstStyle/>
          <a:p>
            <a:r>
              <a:rPr lang="es-ES_tradnl" sz="5400" b="1">
                <a:solidFill>
                  <a:srgbClr val="44546A">
                    <a:lumMod val="50000"/>
                  </a:srgbClr>
                </a:solidFill>
                <a:latin typeface="Calibri" charset="0"/>
                <a:ea typeface="Calibri" charset="0"/>
                <a:cs typeface="Calibri" charset="0"/>
              </a:rPr>
              <a:t>Satisfacción</a:t>
            </a:r>
          </a:p>
        </p:txBody>
      </p:sp>
      <p:sp>
        <p:nvSpPr>
          <p:cNvPr id="52" name="CuadroTexto 51"/>
          <p:cNvSpPr txBox="1"/>
          <p:nvPr/>
        </p:nvSpPr>
        <p:spPr>
          <a:xfrm>
            <a:off x="9970378" y="12205468"/>
            <a:ext cx="2565126" cy="923330"/>
          </a:xfrm>
          <a:prstGeom prst="rect">
            <a:avLst/>
          </a:prstGeom>
          <a:noFill/>
        </p:spPr>
        <p:txBody>
          <a:bodyPr wrap="none" rtlCol="0">
            <a:spAutoFit/>
          </a:bodyPr>
          <a:lstStyle/>
          <a:p>
            <a:r>
              <a:rPr lang="es-ES_tradnl" sz="5400" b="1" dirty="0">
                <a:solidFill>
                  <a:srgbClr val="44546A">
                    <a:lumMod val="50000"/>
                  </a:srgbClr>
                </a:solidFill>
                <a:latin typeface="Calibri" charset="0"/>
                <a:ea typeface="Calibri" charset="0"/>
                <a:cs typeface="Calibri" charset="0"/>
              </a:rPr>
              <a:t>Claridad</a:t>
            </a:r>
          </a:p>
        </p:txBody>
      </p:sp>
      <p:sp>
        <p:nvSpPr>
          <p:cNvPr id="53" name="CuadroTexto 52"/>
          <p:cNvSpPr txBox="1"/>
          <p:nvPr/>
        </p:nvSpPr>
        <p:spPr>
          <a:xfrm>
            <a:off x="14270441" y="12204735"/>
            <a:ext cx="4104009" cy="923330"/>
          </a:xfrm>
          <a:prstGeom prst="rect">
            <a:avLst/>
          </a:prstGeom>
          <a:noFill/>
        </p:spPr>
        <p:txBody>
          <a:bodyPr wrap="none" rtlCol="0">
            <a:spAutoFit/>
          </a:bodyPr>
          <a:lstStyle/>
          <a:p>
            <a:r>
              <a:rPr lang="es-ES_tradnl" sz="5400" b="1" dirty="0" err="1">
                <a:solidFill>
                  <a:srgbClr val="44546A">
                    <a:lumMod val="50000"/>
                  </a:srgbClr>
                </a:solidFill>
                <a:latin typeface="Calibri" charset="0"/>
                <a:ea typeface="Calibri" charset="0"/>
                <a:cs typeface="Calibri" charset="0"/>
              </a:rPr>
              <a:t>Resolutividad</a:t>
            </a:r>
            <a:endParaRPr lang="es-ES_tradnl" sz="5400" b="1" dirty="0">
              <a:solidFill>
                <a:srgbClr val="44546A">
                  <a:lumMod val="50000"/>
                </a:srgbClr>
              </a:solidFill>
              <a:latin typeface="Calibri" charset="0"/>
              <a:ea typeface="Calibri" charset="0"/>
              <a:cs typeface="Calibri" charset="0"/>
            </a:endParaRPr>
          </a:p>
        </p:txBody>
      </p:sp>
      <p:grpSp>
        <p:nvGrpSpPr>
          <p:cNvPr id="54" name="Group 112"/>
          <p:cNvGrpSpPr/>
          <p:nvPr/>
        </p:nvGrpSpPr>
        <p:grpSpPr>
          <a:xfrm rot="16200000">
            <a:off x="1123478" y="6318496"/>
            <a:ext cx="9215465" cy="2062435"/>
            <a:chOff x="6580927" y="2160797"/>
            <a:chExt cx="4608933" cy="373634"/>
          </a:xfrm>
        </p:grpSpPr>
        <p:sp>
          <p:nvSpPr>
            <p:cNvPr id="55"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6" name="Rectangle 127"/>
            <p:cNvSpPr/>
            <p:nvPr/>
          </p:nvSpPr>
          <p:spPr bwMode="auto">
            <a:xfrm>
              <a:off x="6580928" y="2160797"/>
              <a:ext cx="3780985" cy="3736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65" name="Group 112"/>
          <p:cNvGrpSpPr/>
          <p:nvPr/>
        </p:nvGrpSpPr>
        <p:grpSpPr>
          <a:xfrm rot="16200000">
            <a:off x="6614752" y="6318495"/>
            <a:ext cx="9215465" cy="2062435"/>
            <a:chOff x="6580927" y="2160797"/>
            <a:chExt cx="4608933" cy="373634"/>
          </a:xfrm>
        </p:grpSpPr>
        <p:sp>
          <p:nvSpPr>
            <p:cNvPr id="66"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7" name="Rectangle 127"/>
            <p:cNvSpPr/>
            <p:nvPr/>
          </p:nvSpPr>
          <p:spPr bwMode="auto">
            <a:xfrm>
              <a:off x="6580927" y="2160797"/>
              <a:ext cx="3961032" cy="373634"/>
            </a:xfrm>
            <a:prstGeom prst="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88" name="Group 112"/>
          <p:cNvGrpSpPr/>
          <p:nvPr/>
        </p:nvGrpSpPr>
        <p:grpSpPr>
          <a:xfrm rot="16200000">
            <a:off x="11535869" y="6318494"/>
            <a:ext cx="9215465" cy="2062435"/>
            <a:chOff x="6580927" y="2160797"/>
            <a:chExt cx="4608933" cy="373634"/>
          </a:xfrm>
        </p:grpSpPr>
        <p:sp>
          <p:nvSpPr>
            <p:cNvPr id="90"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1" name="Rectangle 127"/>
            <p:cNvSpPr/>
            <p:nvPr/>
          </p:nvSpPr>
          <p:spPr bwMode="auto">
            <a:xfrm>
              <a:off x="6580929" y="2160797"/>
              <a:ext cx="4321126" cy="373634"/>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13" name="CuadroTexto 12"/>
          <p:cNvSpPr txBox="1"/>
          <p:nvPr/>
        </p:nvSpPr>
        <p:spPr>
          <a:xfrm>
            <a:off x="4907189" y="4466544"/>
            <a:ext cx="1728192" cy="923330"/>
          </a:xfrm>
          <a:prstGeom prst="rect">
            <a:avLst/>
          </a:prstGeom>
          <a:noFill/>
        </p:spPr>
        <p:txBody>
          <a:bodyPr wrap="square" rtlCol="0">
            <a:spAutoFit/>
          </a:bodyPr>
          <a:lstStyle/>
          <a:p>
            <a:r>
              <a:rPr lang="es-ES_tradnl" sz="5400" dirty="0">
                <a:solidFill>
                  <a:srgbClr val="FFFFFF"/>
                </a:solidFill>
              </a:rPr>
              <a:t>91%</a:t>
            </a:r>
          </a:p>
        </p:txBody>
      </p:sp>
      <p:sp>
        <p:nvSpPr>
          <p:cNvPr id="102" name="CuadroTexto 101"/>
          <p:cNvSpPr txBox="1"/>
          <p:nvPr/>
        </p:nvSpPr>
        <p:spPr>
          <a:xfrm>
            <a:off x="10388625" y="4153346"/>
            <a:ext cx="1728192" cy="923330"/>
          </a:xfrm>
          <a:prstGeom prst="rect">
            <a:avLst/>
          </a:prstGeom>
          <a:noFill/>
        </p:spPr>
        <p:txBody>
          <a:bodyPr wrap="square" rtlCol="0">
            <a:spAutoFit/>
          </a:bodyPr>
          <a:lstStyle/>
          <a:p>
            <a:r>
              <a:rPr lang="es-ES_tradnl" sz="5400" dirty="0">
                <a:solidFill>
                  <a:srgbClr val="FFFFFF"/>
                </a:solidFill>
              </a:rPr>
              <a:t>92%</a:t>
            </a:r>
          </a:p>
        </p:txBody>
      </p:sp>
      <p:sp>
        <p:nvSpPr>
          <p:cNvPr id="103" name="CuadroTexto 102"/>
          <p:cNvSpPr txBox="1"/>
          <p:nvPr/>
        </p:nvSpPr>
        <p:spPr>
          <a:xfrm>
            <a:off x="15458349" y="3780529"/>
            <a:ext cx="1728192" cy="923330"/>
          </a:xfrm>
          <a:prstGeom prst="rect">
            <a:avLst/>
          </a:prstGeom>
          <a:noFill/>
        </p:spPr>
        <p:txBody>
          <a:bodyPr wrap="square" rtlCol="0">
            <a:spAutoFit/>
          </a:bodyPr>
          <a:lstStyle/>
          <a:p>
            <a:r>
              <a:rPr lang="es-ES_tradnl" sz="5400" dirty="0">
                <a:solidFill>
                  <a:srgbClr val="FFFFFF"/>
                </a:solidFill>
              </a:rPr>
              <a:t>97%</a:t>
            </a:r>
          </a:p>
        </p:txBody>
      </p:sp>
      <p:sp>
        <p:nvSpPr>
          <p:cNvPr id="14" name="Rectángulo 13"/>
          <p:cNvSpPr/>
          <p:nvPr/>
        </p:nvSpPr>
        <p:spPr>
          <a:xfrm>
            <a:off x="2107704" y="354546"/>
            <a:ext cx="18290033" cy="1446550"/>
          </a:xfrm>
          <a:prstGeom prst="rect">
            <a:avLst/>
          </a:prstGeom>
        </p:spPr>
        <p:txBody>
          <a:bodyPr wrap="square">
            <a:spAutoFit/>
          </a:bodyPr>
          <a:lstStyle/>
          <a:p>
            <a:pPr>
              <a:buSzPct val="25000"/>
            </a:pPr>
            <a:r>
              <a:rPr lang="es-CO" sz="4400" b="1" dirty="0">
                <a:solidFill>
                  <a:srgbClr val="44546A">
                    <a:lumMod val="50000"/>
                  </a:srgbClr>
                </a:solidFill>
                <a:latin typeface="Calibri"/>
                <a:ea typeface="Calibri"/>
                <a:cs typeface="Calibri"/>
                <a:sym typeface="Calibri"/>
              </a:rPr>
              <a:t>INDICADORES GENERALES EXPERIENCIA CANALES DE ATENCIÓN</a:t>
            </a:r>
          </a:p>
          <a:p>
            <a:pPr>
              <a:buSzPct val="25000"/>
            </a:pPr>
            <a:r>
              <a:rPr lang="es-CO" sz="4400" b="1" dirty="0">
                <a:solidFill>
                  <a:srgbClr val="44546A">
                    <a:lumMod val="50000"/>
                  </a:srgbClr>
                </a:solidFill>
                <a:latin typeface="Calibri"/>
                <a:ea typeface="Calibri"/>
                <a:cs typeface="Calibri"/>
                <a:sym typeface="Calibri"/>
              </a:rPr>
              <a:t>III TRIMESTRE 2020 - TEMAS </a:t>
            </a:r>
            <a:r>
              <a:rPr lang="es-CO" sz="4400" b="1" u="sng" dirty="0">
                <a:solidFill>
                  <a:srgbClr val="44546A">
                    <a:lumMod val="50000"/>
                  </a:srgbClr>
                </a:solidFill>
                <a:effectLst>
                  <a:outerShdw blurRad="38100" dist="38100" dir="2700000" algn="tl">
                    <a:srgbClr val="000000">
                      <a:alpha val="43137"/>
                    </a:srgbClr>
                  </a:outerShdw>
                </a:effectLst>
                <a:latin typeface="Calibri"/>
                <a:ea typeface="Calibri"/>
                <a:cs typeface="Calibri"/>
                <a:sym typeface="Calibri"/>
              </a:rPr>
              <a:t>PENSIONALES</a:t>
            </a:r>
          </a:p>
        </p:txBody>
      </p:sp>
      <p:pic>
        <p:nvPicPr>
          <p:cNvPr id="6146" name="Picture 2" descr="esultado de imagen para icono satisf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79" y="9130346"/>
            <a:ext cx="1534462" cy="1409191"/>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15415417" y="9081218"/>
            <a:ext cx="1352529" cy="1384963"/>
            <a:chOff x="15415417" y="9081218"/>
            <a:chExt cx="1352529" cy="1384963"/>
          </a:xfrm>
        </p:grpSpPr>
        <p:sp>
          <p:nvSpPr>
            <p:cNvPr id="46" name="Rectángulo redondeado 45"/>
            <p:cNvSpPr/>
            <p:nvPr/>
          </p:nvSpPr>
          <p:spPr>
            <a:xfrm>
              <a:off x="15415417" y="9081218"/>
              <a:ext cx="1352529" cy="1384963"/>
            </a:xfrm>
            <a:prstGeom prst="roundRect">
              <a:avLst/>
            </a:prstGeom>
            <a:solidFill>
              <a:srgbClr val="43C0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7" name="Freeform 290"/>
            <p:cNvSpPr>
              <a:spLocks noChangeArrowheads="1"/>
            </p:cNvSpPr>
            <p:nvPr/>
          </p:nvSpPr>
          <p:spPr bwMode="auto">
            <a:xfrm>
              <a:off x="15722839" y="9555776"/>
              <a:ext cx="875518" cy="606000"/>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2843" tIns="91422" rIns="182843" bIns="91422" anchor="ctr"/>
            <a:lstStyle/>
            <a:p>
              <a:pPr>
                <a:defRPr/>
              </a:pPr>
              <a:endParaRPr lang="en-US" dirty="0">
                <a:ea typeface="SimSun" charset="0"/>
              </a:endParaRPr>
            </a:p>
          </p:txBody>
        </p:sp>
      </p:grpSp>
      <p:sp>
        <p:nvSpPr>
          <p:cNvPr id="105" name="Rectángulo 10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Rectángulo 18"/>
          <p:cNvSpPr/>
          <p:nvPr/>
        </p:nvSpPr>
        <p:spPr>
          <a:xfrm>
            <a:off x="3088295" y="13964102"/>
            <a:ext cx="13574550" cy="1446550"/>
          </a:xfrm>
          <a:prstGeom prst="rect">
            <a:avLst/>
          </a:prstGeom>
        </p:spPr>
        <p:txBody>
          <a:bodyPr wrap="none">
            <a:spAutoFit/>
          </a:bodyPr>
          <a:lstStyle/>
          <a:p>
            <a:pPr>
              <a:buClr>
                <a:srgbClr val="FFFFFF"/>
              </a:buClr>
              <a:buSzPct val="100000"/>
            </a:pPr>
            <a:r>
              <a:rPr lang="es-CO" sz="4400">
                <a:solidFill>
                  <a:srgbClr val="FFFFFF"/>
                </a:solidFill>
                <a:latin typeface="Calibri"/>
                <a:ea typeface="Calibri"/>
                <a:cs typeface="Calibri"/>
                <a:sym typeface="Calibri"/>
              </a:rPr>
              <a:t>Los canales de atención evaluados por los ciudadanos son </a:t>
            </a:r>
          </a:p>
          <a:p>
            <a:pPr>
              <a:buClr>
                <a:srgbClr val="FFFFFF"/>
              </a:buClr>
              <a:buSzPct val="100000"/>
            </a:pPr>
            <a:r>
              <a:rPr lang="es-CO" sz="4400" dirty="0">
                <a:solidFill>
                  <a:srgbClr val="FFFFFF"/>
                </a:solidFill>
                <a:latin typeface="Calibri"/>
                <a:ea typeface="Calibri"/>
                <a:cs typeface="Calibri"/>
                <a:sym typeface="Calibri"/>
              </a:rPr>
              <a:t>Presencial, Telefónico y Puntos de Atención Virtual – PAV</a:t>
            </a:r>
          </a:p>
        </p:txBody>
      </p:sp>
      <p:grpSp>
        <p:nvGrpSpPr>
          <p:cNvPr id="6" name="5 Grupo"/>
          <p:cNvGrpSpPr/>
          <p:nvPr/>
        </p:nvGrpSpPr>
        <p:grpSpPr>
          <a:xfrm>
            <a:off x="10466400" y="9068334"/>
            <a:ext cx="1512168" cy="1533214"/>
            <a:chOff x="21189825" y="4983622"/>
            <a:chExt cx="1512168" cy="1533214"/>
          </a:xfrm>
          <a:scene3d>
            <a:camera prst="orthographicFront">
              <a:rot lat="0" lon="0" rev="0"/>
            </a:camera>
            <a:lightRig rig="brightRoom" dir="t">
              <a:rot lat="0" lon="0" rev="600000"/>
            </a:lightRig>
          </a:scene3d>
        </p:grpSpPr>
        <p:sp>
          <p:nvSpPr>
            <p:cNvPr id="2" name="1 Rectángulo redondeado"/>
            <p:cNvSpPr/>
            <p:nvPr/>
          </p:nvSpPr>
          <p:spPr>
            <a:xfrm>
              <a:off x="21189825" y="4983622"/>
              <a:ext cx="1512168" cy="1533214"/>
            </a:xfrm>
            <a:prstGeom prst="roundRect">
              <a:avLst/>
            </a:prstGeom>
            <a:solidFill>
              <a:schemeClr val="accent1">
                <a:lumMod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5849" y="5187173"/>
              <a:ext cx="1152128" cy="1126112"/>
            </a:xfrm>
            <a:prstGeom prst="ellipse">
              <a:avLst/>
            </a:prstGeom>
            <a:ln w="63500" cap="rnd">
              <a:noFill/>
            </a:ln>
            <a:effectLst>
              <a:outerShdw blurRad="57785" dist="33020" dir="3180000" algn="ctr">
                <a:srgbClr val="000000">
                  <a:alpha val="30000"/>
                </a:srgbClr>
              </a:outerShdw>
            </a:effectLst>
            <a:sp3d prstMaterial="metal">
              <a:bevelT w="38100" h="57150" prst="angle"/>
            </a:sp3d>
          </p:spPr>
        </p:pic>
      </p:grpSp>
    </p:spTree>
    <p:extLst>
      <p:ext uri="{BB962C8B-B14F-4D97-AF65-F5344CB8AC3E}">
        <p14:creationId xmlns:p14="http://schemas.microsoft.com/office/powerpoint/2010/main" val="1971494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74158" y="12204735"/>
            <a:ext cx="3594254" cy="923330"/>
          </a:xfrm>
          <a:prstGeom prst="rect">
            <a:avLst/>
          </a:prstGeom>
          <a:noFill/>
        </p:spPr>
        <p:txBody>
          <a:bodyPr wrap="none" rtlCol="0">
            <a:spAutoFit/>
          </a:bodyPr>
          <a:lstStyle/>
          <a:p>
            <a:r>
              <a:rPr lang="es-ES_tradnl" sz="5400" b="1">
                <a:solidFill>
                  <a:srgbClr val="44546A">
                    <a:lumMod val="50000"/>
                  </a:srgbClr>
                </a:solidFill>
                <a:latin typeface="Calibri" charset="0"/>
                <a:ea typeface="Calibri" charset="0"/>
                <a:cs typeface="Calibri" charset="0"/>
              </a:rPr>
              <a:t>Satisfacción</a:t>
            </a:r>
          </a:p>
        </p:txBody>
      </p:sp>
      <p:sp>
        <p:nvSpPr>
          <p:cNvPr id="52" name="CuadroTexto 51"/>
          <p:cNvSpPr txBox="1"/>
          <p:nvPr/>
        </p:nvSpPr>
        <p:spPr>
          <a:xfrm>
            <a:off x="9970378" y="12290250"/>
            <a:ext cx="2565126" cy="923330"/>
          </a:xfrm>
          <a:prstGeom prst="rect">
            <a:avLst/>
          </a:prstGeom>
          <a:noFill/>
        </p:spPr>
        <p:txBody>
          <a:bodyPr wrap="none" rtlCol="0">
            <a:spAutoFit/>
          </a:bodyPr>
          <a:lstStyle/>
          <a:p>
            <a:r>
              <a:rPr lang="es-ES_tradnl" sz="5400" b="1" dirty="0">
                <a:solidFill>
                  <a:srgbClr val="44546A">
                    <a:lumMod val="50000"/>
                  </a:srgbClr>
                </a:solidFill>
                <a:latin typeface="Calibri" charset="0"/>
                <a:ea typeface="Calibri" charset="0"/>
                <a:cs typeface="Calibri" charset="0"/>
              </a:rPr>
              <a:t>Claridad</a:t>
            </a:r>
          </a:p>
        </p:txBody>
      </p:sp>
      <p:sp>
        <p:nvSpPr>
          <p:cNvPr id="53" name="CuadroTexto 52"/>
          <p:cNvSpPr txBox="1"/>
          <p:nvPr/>
        </p:nvSpPr>
        <p:spPr>
          <a:xfrm>
            <a:off x="14270441" y="12204735"/>
            <a:ext cx="4104009" cy="923330"/>
          </a:xfrm>
          <a:prstGeom prst="rect">
            <a:avLst/>
          </a:prstGeom>
          <a:noFill/>
        </p:spPr>
        <p:txBody>
          <a:bodyPr wrap="none" rtlCol="0">
            <a:spAutoFit/>
          </a:bodyPr>
          <a:lstStyle/>
          <a:p>
            <a:r>
              <a:rPr lang="es-ES_tradnl" sz="5400" b="1" dirty="0" err="1">
                <a:solidFill>
                  <a:srgbClr val="44546A">
                    <a:lumMod val="50000"/>
                  </a:srgbClr>
                </a:solidFill>
                <a:latin typeface="Calibri" charset="0"/>
                <a:ea typeface="Calibri" charset="0"/>
                <a:cs typeface="Calibri" charset="0"/>
              </a:rPr>
              <a:t>Resolutividad</a:t>
            </a:r>
            <a:endParaRPr lang="es-ES_tradnl" sz="5400" b="1" dirty="0">
              <a:solidFill>
                <a:srgbClr val="44546A">
                  <a:lumMod val="50000"/>
                </a:srgbClr>
              </a:solidFill>
              <a:latin typeface="Calibri" charset="0"/>
              <a:ea typeface="Calibri" charset="0"/>
              <a:cs typeface="Calibri" charset="0"/>
            </a:endParaRPr>
          </a:p>
        </p:txBody>
      </p:sp>
      <p:grpSp>
        <p:nvGrpSpPr>
          <p:cNvPr id="54" name="Group 112"/>
          <p:cNvGrpSpPr/>
          <p:nvPr/>
        </p:nvGrpSpPr>
        <p:grpSpPr>
          <a:xfrm rot="16200000">
            <a:off x="1123478" y="6318496"/>
            <a:ext cx="9215465" cy="2062435"/>
            <a:chOff x="6580927" y="2160797"/>
            <a:chExt cx="4608933" cy="373634"/>
          </a:xfrm>
        </p:grpSpPr>
        <p:sp>
          <p:nvSpPr>
            <p:cNvPr id="55"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6" name="Rectangle 127"/>
            <p:cNvSpPr/>
            <p:nvPr/>
          </p:nvSpPr>
          <p:spPr bwMode="auto">
            <a:xfrm>
              <a:off x="6580928" y="2160797"/>
              <a:ext cx="3600938" cy="3736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65" name="Group 112"/>
          <p:cNvGrpSpPr/>
          <p:nvPr/>
        </p:nvGrpSpPr>
        <p:grpSpPr>
          <a:xfrm rot="16200000">
            <a:off x="6614752" y="6318495"/>
            <a:ext cx="9215465" cy="2062435"/>
            <a:chOff x="6580927" y="2160797"/>
            <a:chExt cx="4608933" cy="373634"/>
          </a:xfrm>
        </p:grpSpPr>
        <p:sp>
          <p:nvSpPr>
            <p:cNvPr id="66"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7" name="Rectangle 127"/>
            <p:cNvSpPr/>
            <p:nvPr/>
          </p:nvSpPr>
          <p:spPr bwMode="auto">
            <a:xfrm>
              <a:off x="6580927" y="2160797"/>
              <a:ext cx="3780985" cy="373634"/>
            </a:xfrm>
            <a:prstGeom prst="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88" name="Group 112"/>
          <p:cNvGrpSpPr/>
          <p:nvPr/>
        </p:nvGrpSpPr>
        <p:grpSpPr>
          <a:xfrm rot="16200000">
            <a:off x="11535869" y="6318494"/>
            <a:ext cx="9215465" cy="2062435"/>
            <a:chOff x="6580927" y="2160797"/>
            <a:chExt cx="4608933" cy="373634"/>
          </a:xfrm>
        </p:grpSpPr>
        <p:sp>
          <p:nvSpPr>
            <p:cNvPr id="90"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1" name="Rectangle 127"/>
            <p:cNvSpPr/>
            <p:nvPr/>
          </p:nvSpPr>
          <p:spPr bwMode="auto">
            <a:xfrm>
              <a:off x="6580927" y="2160797"/>
              <a:ext cx="4141079" cy="373634"/>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13" name="CuadroTexto 12"/>
          <p:cNvSpPr txBox="1"/>
          <p:nvPr/>
        </p:nvSpPr>
        <p:spPr>
          <a:xfrm>
            <a:off x="4963979" y="4890268"/>
            <a:ext cx="1728192" cy="923330"/>
          </a:xfrm>
          <a:prstGeom prst="rect">
            <a:avLst/>
          </a:prstGeom>
          <a:noFill/>
        </p:spPr>
        <p:txBody>
          <a:bodyPr wrap="square" rtlCol="0">
            <a:spAutoFit/>
          </a:bodyPr>
          <a:lstStyle/>
          <a:p>
            <a:r>
              <a:rPr lang="es-ES_tradnl" sz="5400" dirty="0">
                <a:solidFill>
                  <a:srgbClr val="FFFFFF"/>
                </a:solidFill>
              </a:rPr>
              <a:t>91%</a:t>
            </a:r>
          </a:p>
        </p:txBody>
      </p:sp>
      <p:sp>
        <p:nvSpPr>
          <p:cNvPr id="102" name="CuadroTexto 101"/>
          <p:cNvSpPr txBox="1"/>
          <p:nvPr/>
        </p:nvSpPr>
        <p:spPr>
          <a:xfrm>
            <a:off x="10458985" y="4429230"/>
            <a:ext cx="1728192" cy="923330"/>
          </a:xfrm>
          <a:prstGeom prst="rect">
            <a:avLst/>
          </a:prstGeom>
          <a:noFill/>
        </p:spPr>
        <p:txBody>
          <a:bodyPr wrap="square" rtlCol="0">
            <a:spAutoFit/>
          </a:bodyPr>
          <a:lstStyle/>
          <a:p>
            <a:r>
              <a:rPr lang="es-ES_tradnl" sz="5400" dirty="0">
                <a:solidFill>
                  <a:srgbClr val="FFFFFF"/>
                </a:solidFill>
              </a:rPr>
              <a:t>92%</a:t>
            </a:r>
          </a:p>
        </p:txBody>
      </p:sp>
      <p:sp>
        <p:nvSpPr>
          <p:cNvPr id="103" name="CuadroTexto 102"/>
          <p:cNvSpPr txBox="1"/>
          <p:nvPr/>
        </p:nvSpPr>
        <p:spPr>
          <a:xfrm>
            <a:off x="15415417" y="3780532"/>
            <a:ext cx="1728192" cy="923330"/>
          </a:xfrm>
          <a:prstGeom prst="rect">
            <a:avLst/>
          </a:prstGeom>
          <a:noFill/>
        </p:spPr>
        <p:txBody>
          <a:bodyPr wrap="square" rtlCol="0">
            <a:spAutoFit/>
          </a:bodyPr>
          <a:lstStyle/>
          <a:p>
            <a:r>
              <a:rPr lang="es-ES_tradnl" sz="5400" dirty="0">
                <a:solidFill>
                  <a:srgbClr val="FFFFFF"/>
                </a:solidFill>
              </a:rPr>
              <a:t>96%</a:t>
            </a:r>
          </a:p>
        </p:txBody>
      </p:sp>
      <p:sp>
        <p:nvSpPr>
          <p:cNvPr id="14" name="Rectángulo 13"/>
          <p:cNvSpPr/>
          <p:nvPr/>
        </p:nvSpPr>
        <p:spPr>
          <a:xfrm>
            <a:off x="2107704" y="354546"/>
            <a:ext cx="14827775" cy="1569660"/>
          </a:xfrm>
          <a:prstGeom prst="rect">
            <a:avLst/>
          </a:prstGeom>
        </p:spPr>
        <p:txBody>
          <a:bodyPr wrap="square">
            <a:spAutoFit/>
          </a:bodyPr>
          <a:lstStyle/>
          <a:p>
            <a:pPr>
              <a:buSzPct val="25000"/>
            </a:pPr>
            <a:r>
              <a:rPr lang="es-CO" sz="4800" b="1" dirty="0">
                <a:solidFill>
                  <a:srgbClr val="44546A">
                    <a:lumMod val="50000"/>
                  </a:srgbClr>
                </a:solidFill>
                <a:latin typeface="Calibri"/>
                <a:ea typeface="Calibri"/>
                <a:cs typeface="Calibri"/>
                <a:sym typeface="Calibri"/>
              </a:rPr>
              <a:t>INDICADORES GENERALES CANALES DE ATENCIÓN  </a:t>
            </a:r>
          </a:p>
          <a:p>
            <a:pPr>
              <a:buSzPct val="25000"/>
            </a:pPr>
            <a:r>
              <a:rPr lang="es-CO" sz="4800" b="1" dirty="0">
                <a:solidFill>
                  <a:srgbClr val="44546A">
                    <a:lumMod val="50000"/>
                  </a:srgbClr>
                </a:solidFill>
                <a:latin typeface="Calibri"/>
                <a:ea typeface="Calibri"/>
                <a:cs typeface="Calibri"/>
                <a:sym typeface="Calibri"/>
              </a:rPr>
              <a:t>III TRIMESTRE 2020 TEMAS </a:t>
            </a:r>
            <a:r>
              <a:rPr lang="es-CO" sz="4400" b="1" u="sng" dirty="0">
                <a:solidFill>
                  <a:srgbClr val="44546A">
                    <a:lumMod val="50000"/>
                  </a:srgbClr>
                </a:solidFill>
                <a:effectLst>
                  <a:outerShdw blurRad="38100" dist="38100" dir="2700000" algn="tl">
                    <a:srgbClr val="000000">
                      <a:alpha val="43137"/>
                    </a:srgbClr>
                  </a:outerShdw>
                </a:effectLst>
                <a:latin typeface="Calibri"/>
                <a:ea typeface="Calibri"/>
                <a:cs typeface="Calibri"/>
                <a:sym typeface="Calibri"/>
              </a:rPr>
              <a:t>PARAFISCALES</a:t>
            </a:r>
          </a:p>
        </p:txBody>
      </p:sp>
      <p:pic>
        <p:nvPicPr>
          <p:cNvPr id="6146" name="Picture 2" descr="esultado de imagen para icono satisf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79" y="9130346"/>
            <a:ext cx="1534462" cy="140919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Agrupar 16"/>
          <p:cNvGrpSpPr/>
          <p:nvPr/>
        </p:nvGrpSpPr>
        <p:grpSpPr>
          <a:xfrm>
            <a:off x="15415417" y="9081218"/>
            <a:ext cx="1352529" cy="1384963"/>
            <a:chOff x="16567482" y="11984243"/>
            <a:chExt cx="2062436" cy="2363232"/>
          </a:xfrm>
        </p:grpSpPr>
        <p:sp>
          <p:nvSpPr>
            <p:cNvPr id="46" name="Rectángulo redondeado 45"/>
            <p:cNvSpPr/>
            <p:nvPr/>
          </p:nvSpPr>
          <p:spPr>
            <a:xfrm>
              <a:off x="16567482" y="11984243"/>
              <a:ext cx="2062436" cy="2363232"/>
            </a:xfrm>
            <a:prstGeom prst="round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7" name="Freeform 290"/>
            <p:cNvSpPr>
              <a:spLocks noChangeArrowheads="1"/>
            </p:cNvSpPr>
            <p:nvPr/>
          </p:nvSpPr>
          <p:spPr bwMode="auto">
            <a:xfrm>
              <a:off x="17036261" y="12794006"/>
              <a:ext cx="1335054" cy="103404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dirty="0">
                <a:ea typeface="SimSun" charset="0"/>
              </a:endParaRPr>
            </a:p>
          </p:txBody>
        </p:sp>
      </p:grpSp>
      <p:sp>
        <p:nvSpPr>
          <p:cNvPr id="105" name="Rectángulo 10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Rectángulo 18"/>
          <p:cNvSpPr/>
          <p:nvPr/>
        </p:nvSpPr>
        <p:spPr>
          <a:xfrm>
            <a:off x="3088295" y="13964102"/>
            <a:ext cx="13574550" cy="1446550"/>
          </a:xfrm>
          <a:prstGeom prst="rect">
            <a:avLst/>
          </a:prstGeom>
        </p:spPr>
        <p:txBody>
          <a:bodyPr wrap="none">
            <a:spAutoFit/>
          </a:bodyPr>
          <a:lstStyle/>
          <a:p>
            <a:pPr>
              <a:buClr>
                <a:srgbClr val="FFFFFF"/>
              </a:buClr>
              <a:buSzPct val="100000"/>
            </a:pPr>
            <a:r>
              <a:rPr lang="es-CO" sz="4400">
                <a:solidFill>
                  <a:srgbClr val="FFFFFF"/>
                </a:solidFill>
                <a:latin typeface="Calibri"/>
                <a:ea typeface="Calibri"/>
                <a:cs typeface="Calibri"/>
                <a:sym typeface="Calibri"/>
              </a:rPr>
              <a:t>Los canales de atención evaluados por los ciudadanos son </a:t>
            </a:r>
          </a:p>
          <a:p>
            <a:pPr>
              <a:buClr>
                <a:srgbClr val="FFFFFF"/>
              </a:buClr>
              <a:buSzPct val="100000"/>
            </a:pPr>
            <a:r>
              <a:rPr lang="es-CO" sz="4400" dirty="0">
                <a:solidFill>
                  <a:srgbClr val="FFFFFF"/>
                </a:solidFill>
                <a:latin typeface="Calibri"/>
                <a:ea typeface="Calibri"/>
                <a:cs typeface="Calibri"/>
                <a:sym typeface="Calibri"/>
              </a:rPr>
              <a:t>Presencial, Telefónico y Puntos de Atención Virtual – PAV</a:t>
            </a:r>
          </a:p>
        </p:txBody>
      </p:sp>
      <p:grpSp>
        <p:nvGrpSpPr>
          <p:cNvPr id="27" name="26 Grupo"/>
          <p:cNvGrpSpPr/>
          <p:nvPr/>
        </p:nvGrpSpPr>
        <p:grpSpPr>
          <a:xfrm>
            <a:off x="10466400" y="9068334"/>
            <a:ext cx="1512168" cy="1533214"/>
            <a:chOff x="21189825" y="4983622"/>
            <a:chExt cx="1512168" cy="1533214"/>
          </a:xfrm>
          <a:scene3d>
            <a:camera prst="orthographicFront">
              <a:rot lat="0" lon="0" rev="0"/>
            </a:camera>
            <a:lightRig rig="brightRoom" dir="t">
              <a:rot lat="0" lon="0" rev="600000"/>
            </a:lightRig>
          </a:scene3d>
        </p:grpSpPr>
        <p:sp>
          <p:nvSpPr>
            <p:cNvPr id="28" name="27 Rectángulo redondeado"/>
            <p:cNvSpPr/>
            <p:nvPr/>
          </p:nvSpPr>
          <p:spPr>
            <a:xfrm>
              <a:off x="21189825" y="4983622"/>
              <a:ext cx="1512168" cy="1533214"/>
            </a:xfrm>
            <a:prstGeom prst="roundRect">
              <a:avLst/>
            </a:prstGeom>
            <a:solidFill>
              <a:schemeClr val="accent1">
                <a:lumMod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pic>
          <p:nvPicPr>
            <p:cNvPr id="29" name="2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5849" y="5187173"/>
              <a:ext cx="1152128" cy="1126112"/>
            </a:xfrm>
            <a:prstGeom prst="ellipse">
              <a:avLst/>
            </a:prstGeom>
            <a:ln w="63500" cap="rnd">
              <a:noFill/>
            </a:ln>
            <a:effectLst>
              <a:outerShdw blurRad="57785" dist="33020" dir="3180000" algn="ctr">
                <a:srgbClr val="000000">
                  <a:alpha val="30000"/>
                </a:srgbClr>
              </a:outerShdw>
            </a:effectLst>
            <a:sp3d prstMaterial="metal">
              <a:bevelT w="38100" h="57150" prst="angle"/>
            </a:sp3d>
          </p:spPr>
        </p:pic>
      </p:grpSp>
    </p:spTree>
    <p:extLst>
      <p:ext uri="{BB962C8B-B14F-4D97-AF65-F5344CB8AC3E}">
        <p14:creationId xmlns:p14="http://schemas.microsoft.com/office/powerpoint/2010/main" val="304994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2254029" y="324805"/>
            <a:ext cx="21597784" cy="1586921"/>
          </a:xfrm>
          <a:prstGeom prst="rect">
            <a:avLst/>
          </a:prstGeom>
          <a:noFill/>
          <a:ln>
            <a:noFill/>
          </a:ln>
        </p:spPr>
        <p:txBody>
          <a:bodyPr lIns="91425" tIns="45700" rIns="91425" bIns="45700" anchor="t" anchorCtr="0">
            <a:noAutofit/>
          </a:bodyPr>
          <a:lstStyle/>
          <a:p>
            <a:pPr>
              <a:buSzPct val="25000"/>
            </a:pPr>
            <a:r>
              <a:rPr lang="es-CO" sz="4800" b="1" dirty="0">
                <a:solidFill>
                  <a:schemeClr val="bg2">
                    <a:lumMod val="50000"/>
                  </a:schemeClr>
                </a:solidFill>
                <a:latin typeface="Calibri"/>
                <a:ea typeface="Calibri"/>
                <a:cs typeface="Calibri"/>
                <a:sym typeface="Calibri"/>
              </a:rPr>
              <a:t>INDICADORES GENERALES CANALES DE ATENCIÓN - 2020</a:t>
            </a:r>
          </a:p>
          <a:p>
            <a:pPr>
              <a:buSzPct val="25000"/>
            </a:pPr>
            <a:r>
              <a:rPr lang="es-CO" sz="4800" b="1" dirty="0">
                <a:solidFill>
                  <a:schemeClr val="bg2">
                    <a:lumMod val="50000"/>
                  </a:schemeClr>
                </a:solidFill>
                <a:latin typeface="Calibri"/>
                <a:ea typeface="Calibri"/>
                <a:cs typeface="Calibri"/>
                <a:sym typeface="Calibri"/>
              </a:rPr>
              <a:t>VOZ DEL CIUDADANO</a:t>
            </a:r>
          </a:p>
        </p:txBody>
      </p:sp>
      <p:sp>
        <p:nvSpPr>
          <p:cNvPr id="5" name="Shape 574"/>
          <p:cNvSpPr/>
          <p:nvPr/>
        </p:nvSpPr>
        <p:spPr>
          <a:xfrm>
            <a:off x="1124563" y="2628404"/>
            <a:ext cx="22363775" cy="1000911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O" sz="4800" dirty="0">
                <a:solidFill>
                  <a:schemeClr val="bg2">
                    <a:lumMod val="50000"/>
                  </a:schemeClr>
                </a:solidFill>
                <a:latin typeface="Calibri"/>
                <a:ea typeface="Calibri"/>
                <a:cs typeface="Calibri"/>
                <a:sym typeface="Calibri"/>
              </a:rPr>
              <a:t>Los ciudadanos manifestaron su </a:t>
            </a:r>
            <a:r>
              <a:rPr lang="es-CO" sz="4800" b="1" dirty="0">
                <a:solidFill>
                  <a:schemeClr val="bg2">
                    <a:lumMod val="50000"/>
                  </a:schemeClr>
                </a:solidFill>
                <a:latin typeface="Calibri"/>
                <a:ea typeface="Calibri"/>
                <a:cs typeface="Calibri"/>
                <a:sym typeface="Calibri"/>
              </a:rPr>
              <a:t>EXPERIENCIA</a:t>
            </a:r>
            <a:r>
              <a:rPr lang="es-CO" sz="4800" dirty="0">
                <a:solidFill>
                  <a:schemeClr val="bg2">
                    <a:lumMod val="50000"/>
                  </a:schemeClr>
                </a:solidFill>
                <a:latin typeface="Calibri"/>
                <a:ea typeface="Calibri"/>
                <a:cs typeface="Calibri"/>
                <a:sym typeface="Calibri"/>
              </a:rPr>
              <a:t> en los canales de atención por:</a:t>
            </a:r>
          </a:p>
          <a:p>
            <a:pPr algn="just">
              <a:buSzPct val="100000"/>
            </a:pPr>
            <a:endParaRPr lang="es-ES" sz="4400" dirty="0">
              <a:latin typeface="Calibri" panose="020F0502020204030204" pitchFamily="34" charset="0"/>
              <a:cs typeface="Calibri" panose="020F0502020204030204" pitchFamily="34" charset="0"/>
            </a:endParaRPr>
          </a:p>
          <a:p>
            <a:pPr algn="just">
              <a:buSzPct val="100000"/>
            </a:pPr>
            <a:r>
              <a:rPr lang="es-ES" sz="4000" dirty="0">
                <a:solidFill>
                  <a:schemeClr val="bg2">
                    <a:lumMod val="50000"/>
                  </a:schemeClr>
                </a:solidFill>
                <a:latin typeface="Calibri"/>
                <a:ea typeface="Calibri"/>
                <a:cs typeface="Calibri"/>
                <a:sym typeface="Calibri"/>
              </a:rPr>
              <a:t>Atención es buena pero no le dan a la agente las herramientas necesarias para poder ayudar correctamente.</a:t>
            </a:r>
          </a:p>
          <a:p>
            <a:pPr algn="just">
              <a:buSzPct val="100000"/>
            </a:pPr>
            <a:endParaRPr lang="es-ES" sz="4000" dirty="0">
              <a:solidFill>
                <a:schemeClr val="bg2">
                  <a:lumMod val="50000"/>
                </a:schemeClr>
              </a:solidFill>
              <a:latin typeface="Calibri"/>
              <a:ea typeface="Calibri"/>
              <a:cs typeface="Calibri"/>
              <a:sym typeface="Calibri"/>
            </a:endParaRPr>
          </a:p>
          <a:p>
            <a:pPr algn="just">
              <a:buSzPct val="100000"/>
            </a:pPr>
            <a:r>
              <a:rPr lang="es-ES" sz="4000" dirty="0">
                <a:solidFill>
                  <a:schemeClr val="bg2">
                    <a:lumMod val="50000"/>
                  </a:schemeClr>
                </a:solidFill>
                <a:latin typeface="Calibri"/>
                <a:ea typeface="Calibri"/>
                <a:cs typeface="Calibri"/>
                <a:sym typeface="Calibri"/>
              </a:rPr>
              <a:t>Atención excelente y oportuna, gracias</a:t>
            </a:r>
          </a:p>
          <a:p>
            <a:pPr algn="just">
              <a:buSzPct val="100000"/>
            </a:pPr>
            <a:endParaRPr lang="es-ES" sz="4000" dirty="0">
              <a:solidFill>
                <a:schemeClr val="bg2">
                  <a:lumMod val="50000"/>
                </a:schemeClr>
              </a:solidFill>
              <a:latin typeface="Calibri"/>
              <a:ea typeface="Calibri"/>
              <a:cs typeface="Calibri"/>
              <a:sym typeface="Calibri"/>
            </a:endParaRPr>
          </a:p>
          <a:p>
            <a:pPr algn="just">
              <a:buSzPct val="100000"/>
            </a:pPr>
            <a:r>
              <a:rPr lang="es-ES" sz="4000" dirty="0">
                <a:solidFill>
                  <a:schemeClr val="bg2">
                    <a:lumMod val="50000"/>
                  </a:schemeClr>
                </a:solidFill>
                <a:latin typeface="Calibri"/>
                <a:ea typeface="Calibri"/>
                <a:cs typeface="Calibri"/>
                <a:sym typeface="Calibri"/>
              </a:rPr>
              <a:t>Atención ágil, clara y completa</a:t>
            </a:r>
          </a:p>
          <a:p>
            <a:pPr algn="just">
              <a:buSzPct val="100000"/>
            </a:pPr>
            <a:endParaRPr lang="es-ES" sz="4000" dirty="0">
              <a:solidFill>
                <a:schemeClr val="bg2">
                  <a:lumMod val="50000"/>
                </a:schemeClr>
              </a:solidFill>
              <a:latin typeface="Calibri"/>
              <a:ea typeface="Calibri"/>
              <a:cs typeface="Calibri"/>
              <a:sym typeface="Calibri"/>
            </a:endParaRPr>
          </a:p>
          <a:p>
            <a:pPr algn="just">
              <a:buSzPct val="100000"/>
            </a:pPr>
            <a:r>
              <a:rPr lang="es-ES" sz="4000" dirty="0">
                <a:solidFill>
                  <a:schemeClr val="bg2">
                    <a:lumMod val="50000"/>
                  </a:schemeClr>
                </a:solidFill>
                <a:latin typeface="Calibri"/>
                <a:ea typeface="Calibri"/>
                <a:cs typeface="Calibri"/>
                <a:sym typeface="Calibri"/>
              </a:rPr>
              <a:t>Atención muy buena, esta vez se demoraron mas en atender, supongo por el volumen de usuarios, pero nada que ver con las demoras por ejemplo de la DIAN, la UGPP esta bien de tiempo.</a:t>
            </a:r>
          </a:p>
          <a:p>
            <a:pPr algn="just">
              <a:buSzPct val="100000"/>
            </a:pPr>
            <a:endParaRPr lang="es-ES" sz="4000" dirty="0">
              <a:solidFill>
                <a:schemeClr val="bg2">
                  <a:lumMod val="50000"/>
                </a:schemeClr>
              </a:solidFill>
              <a:latin typeface="Calibri"/>
              <a:ea typeface="Calibri"/>
              <a:cs typeface="Calibri"/>
              <a:sym typeface="Calibri"/>
            </a:endParaRPr>
          </a:p>
          <a:p>
            <a:pPr algn="just">
              <a:buSzPct val="100000"/>
            </a:pPr>
            <a:r>
              <a:rPr lang="es-ES" sz="4000" dirty="0">
                <a:solidFill>
                  <a:schemeClr val="bg2">
                    <a:lumMod val="50000"/>
                  </a:schemeClr>
                </a:solidFill>
                <a:latin typeface="Calibri"/>
                <a:ea typeface="Calibri"/>
                <a:cs typeface="Calibri"/>
                <a:sym typeface="Calibri"/>
              </a:rPr>
              <a:t>Estoy Insatisfecho Por que no hay Mucha Ayuda con Respecto a PAEF</a:t>
            </a:r>
          </a:p>
          <a:p>
            <a:pPr algn="just">
              <a:buSzPct val="100000"/>
            </a:pPr>
            <a:endParaRPr lang="es-ES" sz="4800" dirty="0">
              <a:solidFill>
                <a:schemeClr val="bg2">
                  <a:lumMod val="50000"/>
                </a:schemeClr>
              </a:solidFill>
              <a:latin typeface="Calibri"/>
              <a:ea typeface="Calibri"/>
              <a:cs typeface="Calibri"/>
              <a:sym typeface="Calibri"/>
            </a:endParaRPr>
          </a:p>
          <a:p>
            <a:pPr algn="just">
              <a:buSzPct val="100000"/>
            </a:pPr>
            <a:r>
              <a:rPr lang="es-ES" sz="4000" dirty="0">
                <a:solidFill>
                  <a:schemeClr val="bg2">
                    <a:lumMod val="50000"/>
                  </a:schemeClr>
                </a:solidFill>
                <a:latin typeface="Calibri"/>
                <a:ea typeface="Calibri"/>
                <a:cs typeface="Calibri"/>
                <a:sym typeface="Calibri"/>
              </a:rPr>
              <a:t>La atención fue amable, pero no he resuelto mi problema </a:t>
            </a:r>
          </a:p>
          <a:p>
            <a:pPr algn="just">
              <a:buSzPct val="100000"/>
            </a:pPr>
            <a:endParaRPr lang="es-ES" sz="4800" dirty="0">
              <a:solidFill>
                <a:schemeClr val="bg2">
                  <a:lumMod val="50000"/>
                </a:schemeClr>
              </a:solidFill>
              <a:latin typeface="Calibri"/>
              <a:ea typeface="Calibri"/>
              <a:cs typeface="Calibri"/>
              <a:sym typeface="Calibri"/>
            </a:endParaRPr>
          </a:p>
          <a:p>
            <a:pPr algn="just">
              <a:buSzPct val="100000"/>
            </a:pPr>
            <a:endParaRPr lang="es-CO" sz="4800" dirty="0">
              <a:solidFill>
                <a:schemeClr val="bg2">
                  <a:lumMod val="50000"/>
                </a:schemeClr>
              </a:solidFill>
              <a:latin typeface="Calibri"/>
              <a:ea typeface="Calibri"/>
              <a:cs typeface="Calibri"/>
              <a:sym typeface="Calibri"/>
            </a:endParaRPr>
          </a:p>
          <a:p>
            <a:pPr marL="0" marR="0" lvl="0" indent="0" algn="just" rtl="0">
              <a:spcBef>
                <a:spcPts val="0"/>
              </a:spcBef>
              <a:buSzPct val="25000"/>
              <a:buNone/>
            </a:pPr>
            <a:endParaRPr lang="es-CO" sz="4800" dirty="0">
              <a:solidFill>
                <a:schemeClr val="bg2">
                  <a:lumMod val="50000"/>
                </a:schemeClr>
              </a:solidFill>
              <a:latin typeface="Calibri"/>
              <a:ea typeface="Calibri"/>
              <a:cs typeface="Calibri"/>
              <a:sym typeface="Calibri"/>
            </a:endParaRPr>
          </a:p>
        </p:txBody>
      </p:sp>
      <p:sp>
        <p:nvSpPr>
          <p:cNvPr id="6" name="Rectángulo 5"/>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3530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 y="0"/>
            <a:ext cx="24377651" cy="162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 name="2 Grupo"/>
          <p:cNvGrpSpPr/>
          <p:nvPr/>
        </p:nvGrpSpPr>
        <p:grpSpPr>
          <a:xfrm>
            <a:off x="-52535" y="0"/>
            <a:ext cx="24510322" cy="16237917"/>
            <a:chOff x="-52535" y="0"/>
            <a:chExt cx="24510322" cy="16237917"/>
          </a:xfrm>
        </p:grpSpPr>
        <p:sp>
          <p:nvSpPr>
            <p:cNvPr id="20" name="Rectángulo 5"/>
            <p:cNvSpPr/>
            <p:nvPr/>
          </p:nvSpPr>
          <p:spPr>
            <a:xfrm>
              <a:off x="-52535" y="0"/>
              <a:ext cx="24510322" cy="16237917"/>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32194" tIns="16097" rIns="32194" bIns="16097" rtlCol="0" anchor="ctr"/>
            <a:lstStyle/>
            <a:p>
              <a:pPr algn="ctr"/>
              <a:endParaRPr lang="es-CO" dirty="0"/>
            </a:p>
          </p:txBody>
        </p:sp>
        <p:sp>
          <p:nvSpPr>
            <p:cNvPr id="16" name="TextBox 9"/>
            <p:cNvSpPr txBox="1"/>
            <p:nvPr/>
          </p:nvSpPr>
          <p:spPr>
            <a:xfrm>
              <a:off x="7912028" y="8274235"/>
              <a:ext cx="8581195" cy="2059025"/>
            </a:xfrm>
            <a:prstGeom prst="rect">
              <a:avLst/>
            </a:prstGeom>
            <a:noFill/>
            <a:ln>
              <a:noFill/>
            </a:ln>
          </p:spPr>
          <p:txBody>
            <a:bodyPr wrap="none" rtlCol="0">
              <a:spAutoFit/>
            </a:bodyPr>
            <a:lstStyle/>
            <a:p>
              <a:pPr algn="ctr">
                <a:lnSpc>
                  <a:spcPct val="90000"/>
                </a:lnSpc>
              </a:pPr>
              <a:r>
                <a:rPr lang="en-US" sz="14200" b="1" dirty="0">
                  <a:solidFill>
                    <a:schemeClr val="accent1">
                      <a:lumMod val="40000"/>
                      <a:lumOff val="60000"/>
                    </a:schemeClr>
                  </a:solidFill>
                  <a:latin typeface="Helvetica"/>
                  <a:cs typeface="Helvetica"/>
                </a:rPr>
                <a:t>GRACIAS</a:t>
              </a:r>
            </a:p>
          </p:txBody>
        </p:sp>
        <p:cxnSp>
          <p:nvCxnSpPr>
            <p:cNvPr id="17" name="Straight Connector 11"/>
            <p:cNvCxnSpPr/>
            <p:nvPr/>
          </p:nvCxnSpPr>
          <p:spPr>
            <a:xfrm>
              <a:off x="7084077" y="7740248"/>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1"/>
            <p:cNvCxnSpPr/>
            <p:nvPr/>
          </p:nvCxnSpPr>
          <p:spPr>
            <a:xfrm>
              <a:off x="7084077" y="10981332"/>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319630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4914</TotalTime>
  <Words>751</Words>
  <Application>Microsoft Office PowerPoint</Application>
  <PresentationFormat>Personalizado</PresentationFormat>
  <Paragraphs>143</Paragraphs>
  <Slides>8</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8</vt:i4>
      </vt:variant>
    </vt:vector>
  </HeadingPairs>
  <TitlesOfParts>
    <vt:vector size="18" baseType="lpstr">
      <vt:lpstr>Arial</vt:lpstr>
      <vt:lpstr>Calibri</vt:lpstr>
      <vt:lpstr>Gill Sans</vt:lpstr>
      <vt:lpstr>Helvetica</vt:lpstr>
      <vt:lpstr>Lato</vt:lpstr>
      <vt:lpstr>Lato Light</vt:lpstr>
      <vt:lpstr>Raleway Light</vt:lpstr>
      <vt:lpstr>Tema de Office</vt:lpstr>
      <vt:lpstr>Diseño personalizado</vt:lpstr>
      <vt:lpstr>1_Tema de Office</vt:lpstr>
      <vt:lpstr>Presentación de PowerPoint</vt:lpstr>
      <vt:lpstr>Satisfacción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HERMELINA MARIA GOMEZ MORALES</dc:creator>
  <cp:lastModifiedBy>YANETH MILENA GARZÓN ARISTIZABAL</cp:lastModifiedBy>
  <cp:revision>380</cp:revision>
  <dcterms:modified xsi:type="dcterms:W3CDTF">2021-12-30T16:48:52Z</dcterms:modified>
</cp:coreProperties>
</file>