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  <p:sldMasterId id="2147483680" r:id="rId3"/>
  </p:sldMasterIdLst>
  <p:notesMasterIdLst>
    <p:notesMasterId r:id="rId12"/>
  </p:notesMasterIdLst>
  <p:sldIdLst>
    <p:sldId id="323" r:id="rId4"/>
    <p:sldId id="312" r:id="rId5"/>
    <p:sldId id="309" r:id="rId6"/>
    <p:sldId id="313" r:id="rId7"/>
    <p:sldId id="324" r:id="rId8"/>
    <p:sldId id="325" r:id="rId9"/>
    <p:sldId id="305" r:id="rId10"/>
    <p:sldId id="319" r:id="rId11"/>
  </p:sldIdLst>
  <p:sldSz cx="24377650" cy="162020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103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FF33"/>
    <a:srgbClr val="00FFFF"/>
    <a:srgbClr val="0000CC"/>
    <a:srgbClr val="FFFF00"/>
    <a:srgbClr val="CC9900"/>
    <a:srgbClr val="43C0CA"/>
    <a:srgbClr val="85A61A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3B2E21-820F-42F7-A32C-D1B075CDE4A6}">
  <a:tblStyle styleId="{1A3B2E21-820F-42F7-A32C-D1B075CDE4A6}" styleName="Table_0"/>
  <a:tblStyle styleId="{2D957EE1-0750-4203-AFC2-6C405CE7A1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495C95C4-90FB-47AD-AAD8-786DFF72C53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0E0E0"/>
          </a:solidFill>
        </a:fill>
      </a:tcStyle>
    </a:band1H>
    <a:band1V>
      <a:tcStyle>
        <a:tcBdr/>
        <a:fill>
          <a:solidFill>
            <a:srgbClr val="E0E0E0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0F0F0"/>
          </a:solidFill>
        </a:fill>
      </a:tcStyle>
    </a:lastRow>
    <a:firstRow>
      <a:tcTxStyle b="on" i="off"/>
      <a:tcStyle>
        <a:tcBdr/>
        <a:fill>
          <a:solidFill>
            <a:srgbClr val="F0F0F0"/>
          </a:solidFill>
        </a:fill>
      </a:tcStyle>
    </a:firstRow>
  </a:tblStyle>
  <a:tblStyle styleId="{468BBA2A-7E3B-41EC-AEEA-345AEBE8D25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28" d="100"/>
          <a:sy n="28" d="100"/>
        </p:scale>
        <p:origin x="1122" y="90"/>
      </p:cViewPr>
      <p:guideLst>
        <p:guide orient="horz" pos="5103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49312" y="685800"/>
            <a:ext cx="515937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2846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685800"/>
            <a:ext cx="51593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685800"/>
            <a:ext cx="51593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69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13208238" y="5099625"/>
            <a:ext cx="13730466" cy="5256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543015" y="-4444"/>
            <a:ext cx="13730466" cy="15464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the team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1667748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423577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4"/>
          </p:nvPr>
        </p:nvSpPr>
        <p:spPr>
          <a:xfrm>
            <a:off x="10461224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eet the team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8252671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13038904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4"/>
          </p:nvPr>
        </p:nvSpPr>
        <p:spPr>
          <a:xfrm>
            <a:off x="7957599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5"/>
          </p:nvPr>
        </p:nvSpPr>
        <p:spPr>
          <a:xfrm>
            <a:off x="2743825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eet the team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2213593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3"/>
          </p:nvPr>
        </p:nvSpPr>
        <p:spPr>
          <a:xfrm>
            <a:off x="12747390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 layout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12905157" y="3945028"/>
            <a:ext cx="9174820" cy="9187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 Layout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5246221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8278293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2214142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246221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8278293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214142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8"/>
          </p:nvPr>
        </p:nvSpPr>
        <p:spPr>
          <a:xfrm>
            <a:off x="5246221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9"/>
          </p:nvPr>
        </p:nvSpPr>
        <p:spPr>
          <a:xfrm>
            <a:off x="8278293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2214142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675964" y="4313039"/>
            <a:ext cx="21025723" cy="10280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70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-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-53478" y="-94749"/>
            <a:ext cx="24491284" cy="16344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55948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3048000" y="2651125"/>
            <a:ext cx="18283238" cy="5640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3048000" y="8510588"/>
            <a:ext cx="18283238" cy="39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21024849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3047206" y="2651583"/>
            <a:ext cx="18283238" cy="56407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3047206" y="8509814"/>
            <a:ext cx="18283238" cy="3911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663700" y="4038600"/>
            <a:ext cx="21024849" cy="6740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663700" y="10842625"/>
            <a:ext cx="21024849" cy="3544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10436224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12265025" y="4313237"/>
            <a:ext cx="10436224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679575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679575" y="3971925"/>
            <a:ext cx="10312399" cy="194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1679575" y="5918200"/>
            <a:ext cx="10312399" cy="8704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3"/>
          </p:nvPr>
        </p:nvSpPr>
        <p:spPr>
          <a:xfrm>
            <a:off x="12341225" y="3971925"/>
            <a:ext cx="10363200" cy="194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4"/>
          </p:nvPr>
        </p:nvSpPr>
        <p:spPr>
          <a:xfrm>
            <a:off x="12341225" y="5918200"/>
            <a:ext cx="10363200" cy="8704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679575" y="1079500"/>
            <a:ext cx="7861299" cy="378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0363200" y="2332038"/>
            <a:ext cx="12341225" cy="1151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1679575" y="4860925"/>
            <a:ext cx="7861299" cy="90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679575" y="1079500"/>
            <a:ext cx="7861299" cy="378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idx="2"/>
          </p:nvPr>
        </p:nvSpPr>
        <p:spPr>
          <a:xfrm>
            <a:off x="10363200" y="2332038"/>
            <a:ext cx="12341225" cy="1151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679575" y="4860925"/>
            <a:ext cx="7861299" cy="90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 rot="5400000">
            <a:off x="7049294" y="-1059655"/>
            <a:ext cx="10279061" cy="210248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 rot="5400000">
            <a:off x="13208000" y="5099050"/>
            <a:ext cx="13730286" cy="5256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 rot="5400000">
            <a:off x="2619374" y="-80963"/>
            <a:ext cx="13730286" cy="15616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663266" y="4039257"/>
            <a:ext cx="21025723" cy="6739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663266" y="10842607"/>
            <a:ext cx="21025723" cy="3544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4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5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62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663266" y="4039257"/>
            <a:ext cx="21025723" cy="6739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663266" y="10842607"/>
            <a:ext cx="21025723" cy="3544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4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5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679139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679139" y="3971748"/>
            <a:ext cx="10312887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679139" y="5918239"/>
            <a:ext cx="10312887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12341185" y="3971748"/>
            <a:ext cx="10363675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12341185" y="5918239"/>
            <a:ext cx="10363675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719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842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682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5081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68"/>
              <a:buFont typeface="Arial"/>
              <a:buChar char="•"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1645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151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149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147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144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142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140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566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7048807" y="-1059804"/>
            <a:ext cx="10280035" cy="21025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216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13208238" y="5099625"/>
            <a:ext cx="13730466" cy="5256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543015" y="-4444"/>
            <a:ext cx="13730466" cy="15464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14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the team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1667748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423577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4"/>
          </p:nvPr>
        </p:nvSpPr>
        <p:spPr>
          <a:xfrm>
            <a:off x="10461224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83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eet the team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8252671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13038904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4"/>
          </p:nvPr>
        </p:nvSpPr>
        <p:spPr>
          <a:xfrm>
            <a:off x="7957599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5"/>
          </p:nvPr>
        </p:nvSpPr>
        <p:spPr>
          <a:xfrm>
            <a:off x="2743825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742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eet the team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2213593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3"/>
          </p:nvPr>
        </p:nvSpPr>
        <p:spPr>
          <a:xfrm>
            <a:off x="12747390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08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679139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679139" y="3971748"/>
            <a:ext cx="10312887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679139" y="5918239"/>
            <a:ext cx="10312887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12341185" y="3971748"/>
            <a:ext cx="10363675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12341185" y="5918239"/>
            <a:ext cx="10363675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 layout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12905157" y="3945028"/>
            <a:ext cx="9174820" cy="9187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842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 Layout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5246221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8278293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2214142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246221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8278293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214142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8"/>
          </p:nvPr>
        </p:nvSpPr>
        <p:spPr>
          <a:xfrm>
            <a:off x="5246221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9"/>
          </p:nvPr>
        </p:nvSpPr>
        <p:spPr>
          <a:xfrm>
            <a:off x="8278293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2214142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925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0"/>
            <a:ext cx="24377655" cy="763139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8" y="2913855"/>
            <a:ext cx="4720487" cy="998197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0001581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5081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68"/>
              <a:buFont typeface="Arial"/>
              <a:buChar char="•"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1645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151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149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147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144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142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7048807" y="-1059804"/>
            <a:ext cx="10280035" cy="21025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0"/>
          <p:cNvSpPr/>
          <p:nvPr userDrawn="1"/>
        </p:nvSpPr>
        <p:spPr>
          <a:xfrm>
            <a:off x="0" y="13357596"/>
            <a:ext cx="24377650" cy="2868944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/>
          </a:p>
        </p:txBody>
      </p:sp>
      <p:grpSp>
        <p:nvGrpSpPr>
          <p:cNvPr id="21" name="Group 72"/>
          <p:cNvGrpSpPr>
            <a:grpSpLocks/>
          </p:cNvGrpSpPr>
          <p:nvPr userDrawn="1"/>
        </p:nvGrpSpPr>
        <p:grpSpPr bwMode="auto">
          <a:xfrm>
            <a:off x="523529" y="13879392"/>
            <a:ext cx="1466234" cy="1466616"/>
            <a:chOff x="1166350" y="3547680"/>
            <a:chExt cx="1054377" cy="1054377"/>
          </a:xfrm>
        </p:grpSpPr>
        <p:sp>
          <p:nvSpPr>
            <p:cNvPr id="22" name="Oval 83"/>
            <p:cNvSpPr/>
            <p:nvPr/>
          </p:nvSpPr>
          <p:spPr>
            <a:xfrm>
              <a:off x="1233043" y="3614374"/>
              <a:ext cx="930519" cy="9305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4" name="Freeform 417"/>
          <p:cNvSpPr>
            <a:spLocks noChangeArrowheads="1"/>
          </p:cNvSpPr>
          <p:nvPr userDrawn="1"/>
        </p:nvSpPr>
        <p:spPr bwMode="auto">
          <a:xfrm>
            <a:off x="958664" y="14271530"/>
            <a:ext cx="695413" cy="695594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25" name="Group 72"/>
          <p:cNvGrpSpPr>
            <a:grpSpLocks/>
          </p:cNvGrpSpPr>
          <p:nvPr userDrawn="1"/>
        </p:nvGrpSpPr>
        <p:grpSpPr bwMode="auto">
          <a:xfrm>
            <a:off x="22252296" y="14032392"/>
            <a:ext cx="1466234" cy="1466616"/>
            <a:chOff x="1166350" y="3547680"/>
            <a:chExt cx="1054377" cy="1054377"/>
          </a:xfrm>
        </p:grpSpPr>
        <p:sp>
          <p:nvSpPr>
            <p:cNvPr id="26" name="Oval 83"/>
            <p:cNvSpPr/>
            <p:nvPr/>
          </p:nvSpPr>
          <p:spPr>
            <a:xfrm>
              <a:off x="1233043" y="3614373"/>
              <a:ext cx="930519" cy="930519"/>
            </a:xfrm>
            <a:prstGeom prst="ellipse">
              <a:avLst/>
            </a:prstGeom>
            <a:solidFill>
              <a:srgbClr val="85A61A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22417497" y="14495369"/>
            <a:ext cx="1149079" cy="553915"/>
          </a:xfrm>
          <a:prstGeom prst="rect">
            <a:avLst/>
          </a:prstGeom>
          <a:noFill/>
          <a:ln>
            <a:noFill/>
          </a:ln>
        </p:spPr>
        <p:txBody>
          <a:bodyPr lIns="182775" tIns="91375" rIns="182775" bIns="913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s-CO" sz="24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78" r:id="rId16"/>
    <p:sldLayoutId id="2147483679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21024849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0"/>
          <p:cNvSpPr/>
          <p:nvPr userDrawn="1"/>
        </p:nvSpPr>
        <p:spPr>
          <a:xfrm>
            <a:off x="0" y="13357596"/>
            <a:ext cx="24377650" cy="2868944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1" name="Group 72"/>
          <p:cNvGrpSpPr>
            <a:grpSpLocks/>
          </p:cNvGrpSpPr>
          <p:nvPr userDrawn="1"/>
        </p:nvGrpSpPr>
        <p:grpSpPr bwMode="auto">
          <a:xfrm>
            <a:off x="523529" y="13879392"/>
            <a:ext cx="1466234" cy="1466616"/>
            <a:chOff x="1166350" y="3547680"/>
            <a:chExt cx="1054377" cy="1054377"/>
          </a:xfrm>
        </p:grpSpPr>
        <p:sp>
          <p:nvSpPr>
            <p:cNvPr id="22" name="Oval 83"/>
            <p:cNvSpPr/>
            <p:nvPr/>
          </p:nvSpPr>
          <p:spPr>
            <a:xfrm>
              <a:off x="1233043" y="3614374"/>
              <a:ext cx="930519" cy="9305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Freeform 417"/>
          <p:cNvSpPr>
            <a:spLocks noChangeArrowheads="1"/>
          </p:cNvSpPr>
          <p:nvPr userDrawn="1"/>
        </p:nvSpPr>
        <p:spPr bwMode="auto">
          <a:xfrm>
            <a:off x="958664" y="14271530"/>
            <a:ext cx="695413" cy="695594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25" name="Group 72"/>
          <p:cNvGrpSpPr>
            <a:grpSpLocks/>
          </p:cNvGrpSpPr>
          <p:nvPr userDrawn="1"/>
        </p:nvGrpSpPr>
        <p:grpSpPr bwMode="auto">
          <a:xfrm>
            <a:off x="22252296" y="14032392"/>
            <a:ext cx="1466234" cy="1466616"/>
            <a:chOff x="1166350" y="3547680"/>
            <a:chExt cx="1054377" cy="1054377"/>
          </a:xfrm>
        </p:grpSpPr>
        <p:sp>
          <p:nvSpPr>
            <p:cNvPr id="26" name="Oval 83"/>
            <p:cNvSpPr/>
            <p:nvPr/>
          </p:nvSpPr>
          <p:spPr>
            <a:xfrm>
              <a:off x="1233043" y="3614373"/>
              <a:ext cx="930519" cy="930519"/>
            </a:xfrm>
            <a:prstGeom prst="ellipse">
              <a:avLst/>
            </a:prstGeom>
            <a:solidFill>
              <a:srgbClr val="85A61A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22417497" y="14495369"/>
            <a:ext cx="1149079" cy="553915"/>
          </a:xfrm>
          <a:prstGeom prst="rect">
            <a:avLst/>
          </a:prstGeom>
          <a:noFill/>
          <a:ln>
            <a:noFill/>
          </a:ln>
        </p:spPr>
        <p:txBody>
          <a:bodyPr lIns="182775" tIns="91375" rIns="182775" bIns="91375" anchor="t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s-CO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pPr algn="ctr">
                <a:buSzPct val="25000"/>
              </a:pPr>
              <a:t>‹Nº›</a:t>
            </a:fld>
            <a:endParaRPr lang="es-CO"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12371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gpp.gov.co/sites/default/files/tramites/Peticiones-Quejas-Reclamo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/>
          <a:stretch/>
        </p:blipFill>
        <p:spPr bwMode="auto">
          <a:xfrm>
            <a:off x="6348" y="3482732"/>
            <a:ext cx="24503973" cy="1269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ugpp-formulario-escribanos.millenium.com.co/milleugpp/pages/images/logo-ug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305" y="-251916"/>
            <a:ext cx="7704856" cy="35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5"/>
          <p:cNvSpPr/>
          <p:nvPr/>
        </p:nvSpPr>
        <p:spPr>
          <a:xfrm>
            <a:off x="6348" y="-35893"/>
            <a:ext cx="24510322" cy="16237917"/>
          </a:xfrm>
          <a:prstGeom prst="rect">
            <a:avLst/>
          </a:prstGeom>
          <a:solidFill>
            <a:srgbClr val="041B31">
              <a:alpha val="7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2194" tIns="16097" rIns="32194" bIns="16097" rtlCol="0" anchor="ctr"/>
          <a:lstStyle/>
          <a:p>
            <a:pPr algn="ctr"/>
            <a:endParaRPr lang="es-CO" dirty="0"/>
          </a:p>
        </p:txBody>
      </p:sp>
      <p:grpSp>
        <p:nvGrpSpPr>
          <p:cNvPr id="2" name="1 Grupo"/>
          <p:cNvGrpSpPr/>
          <p:nvPr/>
        </p:nvGrpSpPr>
        <p:grpSpPr>
          <a:xfrm>
            <a:off x="19473" y="-61230"/>
            <a:ext cx="8496944" cy="12338706"/>
            <a:chOff x="581294" y="10778"/>
            <a:chExt cx="8496944" cy="12338706"/>
          </a:xfrm>
        </p:grpSpPr>
        <p:sp>
          <p:nvSpPr>
            <p:cNvPr id="4" name="Document 3"/>
            <p:cNvSpPr/>
            <p:nvPr/>
          </p:nvSpPr>
          <p:spPr>
            <a:xfrm>
              <a:off x="581294" y="10778"/>
              <a:ext cx="8424936" cy="12338706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2035697" y="9325148"/>
              <a:ext cx="5800988" cy="0"/>
            </a:xfrm>
            <a:prstGeom prst="line">
              <a:avLst/>
            </a:prstGeom>
            <a:noFill/>
            <a:ln w="25400" cap="flat" cmpd="sng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5999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583604" y="682205"/>
              <a:ext cx="8494634" cy="2612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s-CO" sz="7998" b="1" dirty="0">
                  <a:solidFill>
                    <a:schemeClr val="bg1"/>
                  </a:solidFill>
                  <a:cs typeface="Helvetica"/>
                  <a:sym typeface="Calibri"/>
                </a:rPr>
                <a:t>EXPERIENCIA</a:t>
              </a:r>
              <a:endParaRPr lang="es-CO" sz="4800" b="1" dirty="0">
                <a:solidFill>
                  <a:schemeClr val="bg1"/>
                </a:solidFill>
                <a:cs typeface="Helvetica"/>
                <a:sym typeface="Calibri"/>
              </a:endParaRPr>
            </a:p>
            <a:p>
              <a:pPr lvl="0" algn="ctr">
                <a:lnSpc>
                  <a:spcPct val="90000"/>
                </a:lnSpc>
              </a:pPr>
              <a:endParaRPr lang="es-CO" sz="4800" b="1" dirty="0">
                <a:solidFill>
                  <a:schemeClr val="bg1"/>
                </a:solidFill>
                <a:latin typeface="Helvetica"/>
                <a:cs typeface="Helvetica"/>
                <a:sym typeface="Calibri"/>
              </a:endParaRPr>
            </a:p>
            <a:p>
              <a:pPr lvl="0" algn="ctr">
                <a:lnSpc>
                  <a:spcPct val="90000"/>
                </a:lnSpc>
              </a:pPr>
              <a:r>
                <a:rPr lang="es-CO" sz="5400" b="1" dirty="0">
                  <a:solidFill>
                    <a:schemeClr val="bg1"/>
                  </a:solidFill>
                  <a:latin typeface="Helvetica"/>
                  <a:cs typeface="Helvetica"/>
                  <a:sym typeface="Calibri"/>
                </a:rPr>
                <a:t>CANALES DE ATENCIÓN</a:t>
              </a:r>
              <a:endParaRPr lang="en-US" sz="80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85350" y="4573419"/>
              <a:ext cx="7416824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SzPct val="25000"/>
              </a:pPr>
              <a:r>
                <a:rPr lang="es-CO" sz="65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RESULTADOS III Trimestre 2021</a:t>
              </a:r>
            </a:p>
          </p:txBody>
        </p:sp>
        <p:sp>
          <p:nvSpPr>
            <p:cNvPr id="21" name="AutoShape 2"/>
            <p:cNvSpPr>
              <a:spLocks/>
            </p:cNvSpPr>
            <p:nvPr/>
          </p:nvSpPr>
          <p:spPr bwMode="auto">
            <a:xfrm>
              <a:off x="2313272" y="7236916"/>
              <a:ext cx="5360416" cy="176455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0787" tIns="50787" rIns="50787" bIns="50787" anchor="ctr">
              <a:spAutoFit/>
            </a:bodyPr>
            <a:lstStyle/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Dirección de Servicios </a:t>
              </a:r>
            </a:p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Integrados de Atención </a:t>
              </a:r>
            </a:p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al Ciudadano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509" y="14647737"/>
            <a:ext cx="9030812" cy="15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3 Rectángulo"/>
          <p:cNvSpPr/>
          <p:nvPr/>
        </p:nvSpPr>
        <p:spPr>
          <a:xfrm>
            <a:off x="1700077" y="204206"/>
            <a:ext cx="22010027" cy="1801099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54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INDICADORES DE CALIDAD PERCIBIDA - CANALES DE ATENCIÓN 2021 </a:t>
            </a: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METODOLOGÍA MEDICIÓN EXPERIENCIA 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1521" y="2196356"/>
            <a:ext cx="11177730" cy="904732"/>
          </a:xfrm>
        </p:spPr>
        <p:txBody>
          <a:bodyPr lIns="259680" tIns="129840" rIns="259680" bIns="129840">
            <a:noAutofit/>
          </a:bodyPr>
          <a:lstStyle/>
          <a:p>
            <a:pPr algn="l"/>
            <a:r>
              <a:rPr lang="es-CO" sz="45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061" y="6225311"/>
            <a:ext cx="15504052" cy="1020285"/>
          </a:xfrm>
          <a:prstGeom prst="rect">
            <a:avLst/>
          </a:prstGeom>
        </p:spPr>
        <p:txBody>
          <a:bodyPr lIns="259680" tIns="129840" rIns="259680" bIns="129840">
            <a:noAutofit/>
          </a:bodyPr>
          <a:lstStyle>
            <a:lvl1pPr defTabSz="1828343">
              <a:lnSpc>
                <a:spcPct val="90000"/>
              </a:lnSpc>
              <a:spcBef>
                <a:spcPct val="0"/>
              </a:spcBef>
              <a:buNone/>
              <a:defRPr sz="45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Claridad de la información suministrada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85053" y="10026057"/>
            <a:ext cx="9526444" cy="1020285"/>
          </a:xfrm>
          <a:prstGeom prst="rect">
            <a:avLst/>
          </a:prstGeom>
        </p:spPr>
        <p:txBody>
          <a:bodyPr lIns="259680" tIns="129840" rIns="259680" bIns="129840">
            <a:noAutofit/>
          </a:bodyPr>
          <a:lstStyle>
            <a:defPPr>
              <a:defRPr lang="en-US"/>
            </a:defPPr>
            <a:lvl1pPr defTabSz="1828343">
              <a:lnSpc>
                <a:spcPct val="90000"/>
              </a:lnSpc>
              <a:spcBef>
                <a:spcPct val="0"/>
              </a:spcBef>
              <a:buNone/>
              <a:defRPr sz="45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Resolución por parte del Asesor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607682" y="5849593"/>
            <a:ext cx="21721768" cy="0"/>
          </a:xfrm>
          <a:prstGeom prst="line">
            <a:avLst/>
          </a:prstGeom>
          <a:ln>
            <a:solidFill>
              <a:srgbClr val="85A6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509701" y="9954049"/>
            <a:ext cx="21721768" cy="0"/>
          </a:xfrm>
          <a:prstGeom prst="line">
            <a:avLst/>
          </a:prstGeom>
          <a:ln>
            <a:solidFill>
              <a:srgbClr val="85A6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422470" y="13883427"/>
            <a:ext cx="19151835" cy="1554878"/>
          </a:xfrm>
          <a:prstGeom prst="rect">
            <a:avLst/>
          </a:prstGeom>
          <a:noFill/>
        </p:spPr>
        <p:txBody>
          <a:bodyPr wrap="square" lIns="259680" tIns="129840" rIns="259680" bIns="129840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Fuentes: Lineamientos para el diseño e implementación de mediciones  de percepción  y expectativas ciudadanas – DNP – 2015</a:t>
            </a:r>
          </a:p>
          <a:p>
            <a:pPr marL="1250950" indent="-1250950"/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Metodología para el mejoramiento de sistemas de servicio al ciudadano en entidades públicas – DNP . PNSC – 2016</a:t>
            </a:r>
          </a:p>
          <a:p>
            <a:pPr marL="1250950" indent="-1250950"/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https://www.wowcx.com/como-medir-la-experiencia-de-cliente/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75555" y="3048253"/>
            <a:ext cx="15705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Representa el grado de satisfacción con la experiencia de la atención recibida a través de los canales de atención.</a:t>
            </a:r>
          </a:p>
          <a:p>
            <a:r>
              <a:rPr lang="es-ES" sz="3600" b="1" dirty="0">
                <a:solidFill>
                  <a:srgbClr val="85A61A"/>
                </a:solidFill>
              </a:rPr>
              <a:t>¿Cómo es el cálculo del INS?</a:t>
            </a:r>
          </a:p>
          <a:p>
            <a:r>
              <a:rPr lang="es-CO" sz="3200" dirty="0"/>
              <a:t>Se toma el porcentaje de calificaciones con experiencia positiva, es decir las calificaciones con 3, 4 y 5, del total de los ciudadanos que realizaron las encuestas.</a:t>
            </a:r>
          </a:p>
          <a:p>
            <a:pPr algn="just"/>
            <a:endParaRPr lang="es-CO" sz="3200" dirty="0"/>
          </a:p>
        </p:txBody>
      </p:sp>
      <p:sp>
        <p:nvSpPr>
          <p:cNvPr id="27" name="26 Rectángulo"/>
          <p:cNvSpPr/>
          <p:nvPr/>
        </p:nvSpPr>
        <p:spPr>
          <a:xfrm>
            <a:off x="557061" y="6869878"/>
            <a:ext cx="15823994" cy="2909094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3600" dirty="0">
                <a:latin typeface="Calibri" charset="0"/>
                <a:ea typeface="Calibri" charset="0"/>
                <a:cs typeface="Calibri" charset="0"/>
              </a:rPr>
              <a:t>Representa el grado de compresión que tiene el ciudadano con respecto a la información brindada en los canales de atención</a:t>
            </a:r>
          </a:p>
          <a:p>
            <a:r>
              <a:rPr lang="es-ES" sz="4000" b="1" dirty="0">
                <a:solidFill>
                  <a:srgbClr val="85A61A"/>
                </a:solidFill>
                <a:latin typeface="Calibri" charset="0"/>
                <a:ea typeface="Calibri" charset="0"/>
                <a:cs typeface="Calibri" charset="0"/>
              </a:rPr>
              <a:t>¿Cómo es el cálculo de Claridad?</a:t>
            </a:r>
          </a:p>
          <a:p>
            <a:r>
              <a:rPr lang="es-CO" sz="3000" dirty="0">
                <a:latin typeface="Calibri" charset="0"/>
                <a:ea typeface="Calibri" charset="0"/>
                <a:cs typeface="Calibri" charset="0"/>
              </a:rPr>
              <a:t>Se toma el porcentaje de calificaciones con experiencia positiva, es decir las calificaciones con 3, 4 y 5, del total de los ciudadanos que realizaron la encuesta.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533346" y="10693222"/>
            <a:ext cx="15679978" cy="2355097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32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 la capacidad del asesor en resolver la inquietud o requerimiento del ciudadano</a:t>
            </a:r>
          </a:p>
          <a:p>
            <a:r>
              <a:rPr lang="es-ES" sz="4000" b="1" dirty="0">
                <a:solidFill>
                  <a:srgbClr val="85A61A"/>
                </a:solidFill>
                <a:latin typeface="Calibri" charset="0"/>
                <a:ea typeface="Calibri" charset="0"/>
                <a:cs typeface="Calibri" charset="0"/>
              </a:rPr>
              <a:t>¿Cómo es el cálculo de Resolutividad?</a:t>
            </a:r>
          </a:p>
          <a:p>
            <a:r>
              <a:rPr lang="es-CO" sz="3200" dirty="0">
                <a:latin typeface="Calibri" charset="0"/>
                <a:ea typeface="Calibri" charset="0"/>
                <a:cs typeface="Calibri" charset="0"/>
              </a:rPr>
              <a:t>Se toma el porcentaje de calificaciones con experiencia positiva, es decir las calificaciones con “SI”, del total de los ciudadanos que realizaron la encuesta.</a:t>
            </a:r>
          </a:p>
        </p:txBody>
      </p:sp>
      <p:pic>
        <p:nvPicPr>
          <p:cNvPr id="35" name="34 Imagen"/>
          <p:cNvPicPr/>
          <p:nvPr/>
        </p:nvPicPr>
        <p:blipFill rotWithShape="1">
          <a:blip r:embed="rId2"/>
          <a:srcRect l="17901" t="23116" r="17186" b="26130"/>
          <a:stretch/>
        </p:blipFill>
        <p:spPr bwMode="auto">
          <a:xfrm>
            <a:off x="17406933" y="2839311"/>
            <a:ext cx="5544616" cy="2634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35 Imagen"/>
          <p:cNvPicPr/>
          <p:nvPr/>
        </p:nvPicPr>
        <p:blipFill rotWithShape="1">
          <a:blip r:embed="rId3"/>
          <a:srcRect l="18089" t="20603" r="18034" b="37186"/>
          <a:stretch/>
        </p:blipFill>
        <p:spPr bwMode="auto">
          <a:xfrm>
            <a:off x="17327146" y="6534221"/>
            <a:ext cx="5624403" cy="2299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5345" y="10550117"/>
            <a:ext cx="2368960" cy="1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hape 282"/>
          <p:cNvGraphicFramePr/>
          <p:nvPr>
            <p:extLst>
              <p:ext uri="{D42A27DB-BD31-4B8C-83A1-F6EECF244321}">
                <p14:modId xmlns:p14="http://schemas.microsoft.com/office/powerpoint/2010/main" val="3045053907"/>
              </p:ext>
            </p:extLst>
          </p:nvPr>
        </p:nvGraphicFramePr>
        <p:xfrm>
          <a:off x="817286" y="2731137"/>
          <a:ext cx="22034448" cy="10368612"/>
        </p:xfrm>
        <a:graphic>
          <a:graphicData uri="http://schemas.openxmlformats.org/drawingml/2006/table">
            <a:tbl>
              <a:tblPr>
                <a:noFill/>
                <a:tableStyleId>{1A3B2E21-820F-42F7-A32C-D1B075CDE4A6}</a:tableStyleId>
              </a:tblPr>
              <a:tblGrid>
                <a:gridCol w="4460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68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Conocer la experiencia de los ciudadanos respecto del servicio prestado por La Unidad cuando realizan trámites de Pensiones o procesos de Parafiscales; para así establecer planes de acción que permitan la mejora continua y la innovación en los procesos, en la prestación del servicio y la imagen de la Entidad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1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Período Evaluado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 de julio al 30 de septiembre de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9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Gestión de Relaciones con el Ciudadano, Clientes Parafiscales y Grupos de Interés.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9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Evaluar el servicio al ciudadano de pensiones, parafiscales y grupos de interés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Canales de Atención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Canales: Telefónico, Videollamada, </a:t>
                      </a:r>
                      <a:r>
                        <a:rPr lang="es-CO" sz="2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CO" sz="2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CO" sz="2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Chat y Presencial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2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Técnica de recolección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Encuestas de evaluación de la experiencia del ciudadano</a:t>
                      </a:r>
                      <a:r>
                        <a:rPr lang="es-CO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 la atención en los canales de atención</a:t>
                      </a:r>
                    </a:p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Aplicación de cuestionario estructurado</a:t>
                      </a:r>
                      <a:b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ofrece la encuesta 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los ciudadanos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inmediatamente después de la atención a través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los siguientes medios: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Telefónico - IVR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Videollamada - Pagina Web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Chat - Pagina Web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Presencial - Correo electrónico</a:t>
                      </a:r>
                      <a:endParaRPr lang="es-CO" sz="2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9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Grupo objetivo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Ciudadanos que se contactaron a través de los canales de atención, con trámites, solicitudes o cualquier otro interés en los procesos misionales de pensiones y parafiscales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54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interacciones (Universo)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69.558  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interacciones con los ciudadanos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1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Encuestas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ciudadanos realizaron 4.089 encuestas</a:t>
                      </a:r>
                      <a:endParaRPr lang="es-CO" sz="2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31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encuestas respecto a la cantidad de operaciones (Universo)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1963689" y="465177"/>
            <a:ext cx="2141804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EVALUACIÓN DE LA EXPERIENCIA DE LOS CIUDADANOS EN LOS CANALES DE ATENCIÓN</a:t>
            </a:r>
          </a:p>
          <a:p>
            <a:pPr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FICHA TÉCNICA ENCUESTAS</a:t>
            </a:r>
          </a:p>
        </p:txBody>
      </p:sp>
    </p:spTree>
    <p:extLst>
      <p:ext uri="{BB962C8B-B14F-4D97-AF65-F5344CB8AC3E}">
        <p14:creationId xmlns:p14="http://schemas.microsoft.com/office/powerpoint/2010/main" val="61077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035697" y="497845"/>
            <a:ext cx="139695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UNIVERSOS Y CANTIDAD DE ENCUESTAS REALIZADAS</a:t>
            </a:r>
          </a:p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JULIO A SEPTIEMBRE 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85010"/>
              </p:ext>
            </p:extLst>
          </p:nvPr>
        </p:nvGraphicFramePr>
        <p:xfrm>
          <a:off x="2395737" y="3348484"/>
          <a:ext cx="19802201" cy="8280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99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86100">
                <a:tc>
                  <a:txBody>
                    <a:bodyPr/>
                    <a:lstStyle/>
                    <a:p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3000" b="1" dirty="0"/>
                        <a:t>Interacciones 2021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3000" b="1" dirty="0"/>
                        <a:t>Cantidad Encuestas 2021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b="1" dirty="0"/>
                        <a:t>Participación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Canal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Julio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Agosto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Septiembre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Total </a:t>
                      </a:r>
                    </a:p>
                    <a:p>
                      <a:pPr algn="ctr"/>
                      <a:r>
                        <a:rPr lang="es-CO" sz="2400" b="1" dirty="0" err="1"/>
                        <a:t>Trim</a:t>
                      </a:r>
                      <a:r>
                        <a:rPr lang="es-CO" sz="2400" b="1" dirty="0"/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Julio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Agosto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Septiembre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Total </a:t>
                      </a:r>
                    </a:p>
                    <a:p>
                      <a:pPr algn="ctr"/>
                      <a:r>
                        <a:rPr lang="es-CO" sz="2400" b="1" dirty="0" err="1"/>
                        <a:t>Trim</a:t>
                      </a:r>
                      <a:r>
                        <a:rPr lang="es-CO" sz="2400" b="1" dirty="0"/>
                        <a:t>.</a:t>
                      </a:r>
                      <a:r>
                        <a:rPr lang="es-CO" sz="2400" b="1" baseline="0" dirty="0"/>
                        <a:t> 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/>
                        <a:t>Participación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Chat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3.088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2.701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2.343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8.132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325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297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337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959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12%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Telefónico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17.929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17.436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17.653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53.018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1.056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1.246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462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2.764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5%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261">
                <a:tc>
                  <a:txBody>
                    <a:bodyPr/>
                    <a:lstStyle/>
                    <a:p>
                      <a:r>
                        <a:rPr lang="es-CO" sz="2400" b="1" dirty="0"/>
                        <a:t>Presencial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2.783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2.531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3.094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8.408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114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106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148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369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4%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8261">
                <a:tc>
                  <a:txBody>
                    <a:bodyPr/>
                    <a:lstStyle/>
                    <a:p>
                      <a:r>
                        <a:rPr lang="es-CO" sz="2400" b="1" dirty="0"/>
                        <a:t>TOTAL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23.800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22.668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23.090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69.558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1.495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1.649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947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4.089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6%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3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74158" y="12204735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9970378" y="12205468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Claridad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4270441" y="12204735"/>
            <a:ext cx="4104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 err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Resolutividad</a:t>
            </a:r>
            <a:endParaRPr lang="es-ES_tradnl" sz="5400" b="1" dirty="0">
              <a:solidFill>
                <a:srgbClr val="44546A">
                  <a:lumMod val="5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112"/>
          <p:cNvGrpSpPr/>
          <p:nvPr/>
        </p:nvGrpSpPr>
        <p:grpSpPr>
          <a:xfrm rot="16200000">
            <a:off x="1123478" y="6318496"/>
            <a:ext cx="9215465" cy="2062435"/>
            <a:chOff x="6580927" y="2160797"/>
            <a:chExt cx="4608933" cy="373634"/>
          </a:xfrm>
        </p:grpSpPr>
        <p:sp>
          <p:nvSpPr>
            <p:cNvPr id="55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127"/>
            <p:cNvSpPr/>
            <p:nvPr/>
          </p:nvSpPr>
          <p:spPr bwMode="auto">
            <a:xfrm>
              <a:off x="6580928" y="2160797"/>
              <a:ext cx="3420891" cy="3736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 112"/>
          <p:cNvGrpSpPr/>
          <p:nvPr/>
        </p:nvGrpSpPr>
        <p:grpSpPr>
          <a:xfrm rot="16200000">
            <a:off x="6614752" y="6318495"/>
            <a:ext cx="9215465" cy="2062435"/>
            <a:chOff x="6580927" y="2160797"/>
            <a:chExt cx="4608933" cy="373634"/>
          </a:xfrm>
        </p:grpSpPr>
        <p:sp>
          <p:nvSpPr>
            <p:cNvPr id="66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127"/>
            <p:cNvSpPr/>
            <p:nvPr/>
          </p:nvSpPr>
          <p:spPr bwMode="auto">
            <a:xfrm>
              <a:off x="6580927" y="2160797"/>
              <a:ext cx="3690961" cy="373634"/>
            </a:xfrm>
            <a:prstGeom prst="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roup 112"/>
          <p:cNvGrpSpPr/>
          <p:nvPr/>
        </p:nvGrpSpPr>
        <p:grpSpPr>
          <a:xfrm rot="16200000">
            <a:off x="11535869" y="6318494"/>
            <a:ext cx="9215465" cy="2062435"/>
            <a:chOff x="6580927" y="2160797"/>
            <a:chExt cx="4608933" cy="373634"/>
          </a:xfrm>
        </p:grpSpPr>
        <p:sp>
          <p:nvSpPr>
            <p:cNvPr id="90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127"/>
            <p:cNvSpPr/>
            <p:nvPr/>
          </p:nvSpPr>
          <p:spPr bwMode="auto">
            <a:xfrm>
              <a:off x="6580929" y="2160797"/>
              <a:ext cx="3961032" cy="373634"/>
            </a:xfrm>
            <a:prstGeom prst="rect">
              <a:avLst/>
            </a:prstGeom>
            <a:solidFill>
              <a:srgbClr val="85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4907189" y="520063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87%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10388624" y="473897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90%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15458349" y="403743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93%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07704" y="354546"/>
            <a:ext cx="182900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s-CO" sz="44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INDICADORES GENERALES EXPERIENCIA CANALES DE ATENCIÓN</a:t>
            </a:r>
          </a:p>
          <a:p>
            <a:pPr>
              <a:buSzPct val="25000"/>
            </a:pPr>
            <a:r>
              <a:rPr lang="es-CO" sz="44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III TRIMESTRE 2021 - TEMAS </a:t>
            </a:r>
            <a:r>
              <a:rPr lang="es-CO" sz="4400" b="1" u="sng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PENSIONALES</a:t>
            </a:r>
          </a:p>
        </p:txBody>
      </p:sp>
      <p:pic>
        <p:nvPicPr>
          <p:cNvPr id="6146" name="Picture 2" descr="esultado de imagen para icono satisf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9" y="9130346"/>
            <a:ext cx="1534462" cy="1409191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5415417" y="9081218"/>
            <a:ext cx="1352529" cy="1384963"/>
            <a:chOff x="15415417" y="9081218"/>
            <a:chExt cx="1352529" cy="1384963"/>
          </a:xfrm>
        </p:grpSpPr>
        <p:sp>
          <p:nvSpPr>
            <p:cNvPr id="46" name="Rectángulo redondeado 45"/>
            <p:cNvSpPr/>
            <p:nvPr/>
          </p:nvSpPr>
          <p:spPr>
            <a:xfrm>
              <a:off x="15415417" y="9081218"/>
              <a:ext cx="1352529" cy="1384963"/>
            </a:xfrm>
            <a:prstGeom prst="roundRect">
              <a:avLst/>
            </a:prstGeom>
            <a:solidFill>
              <a:srgbClr val="43C0C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7" name="Freeform 290"/>
            <p:cNvSpPr>
              <a:spLocks noChangeArrowheads="1"/>
            </p:cNvSpPr>
            <p:nvPr/>
          </p:nvSpPr>
          <p:spPr bwMode="auto">
            <a:xfrm>
              <a:off x="15722839" y="9555776"/>
              <a:ext cx="875518" cy="606000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105" name="Rectángulo 10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088295" y="13964102"/>
            <a:ext cx="135745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FF"/>
              </a:buClr>
              <a:buSzPct val="100000"/>
            </a:pPr>
            <a:r>
              <a:rPr lang="es-CO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canales de atención evaluados por los ciudadanos son </a:t>
            </a:r>
          </a:p>
          <a:p>
            <a:pPr>
              <a:buClr>
                <a:srgbClr val="FFFFFF"/>
              </a:buClr>
              <a:buSzPct val="100000"/>
            </a:pPr>
            <a:r>
              <a:rPr lang="es-CO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Presencial, Telefónico y Puntos de Atención Virtual – PAV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0466400" y="9068334"/>
            <a:ext cx="1512168" cy="1533214"/>
            <a:chOff x="21189825" y="4983622"/>
            <a:chExt cx="1512168" cy="1533214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" name="1 Rectángulo redondeado"/>
            <p:cNvSpPr/>
            <p:nvPr/>
          </p:nvSpPr>
          <p:spPr>
            <a:xfrm>
              <a:off x="21189825" y="4983622"/>
              <a:ext cx="1512168" cy="153321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FFFFFF"/>
                </a:solidFill>
              </a:endParaRPr>
            </a:p>
          </p:txBody>
        </p:sp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5849" y="5187173"/>
              <a:ext cx="1152128" cy="1126112"/>
            </a:xfrm>
            <a:prstGeom prst="ellipse">
              <a:avLst/>
            </a:prstGeom>
            <a:ln w="63500" cap="rnd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19714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74158" y="12204735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9970378" y="12290250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Claridad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4270441" y="12204735"/>
            <a:ext cx="4104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 err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Resolutividad</a:t>
            </a:r>
            <a:endParaRPr lang="es-ES_tradnl" sz="5400" b="1" dirty="0">
              <a:solidFill>
                <a:srgbClr val="44546A">
                  <a:lumMod val="5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112"/>
          <p:cNvGrpSpPr/>
          <p:nvPr/>
        </p:nvGrpSpPr>
        <p:grpSpPr>
          <a:xfrm rot="16200000">
            <a:off x="1123478" y="6318496"/>
            <a:ext cx="9215465" cy="2062435"/>
            <a:chOff x="6580927" y="2160797"/>
            <a:chExt cx="4608933" cy="373634"/>
          </a:xfrm>
        </p:grpSpPr>
        <p:sp>
          <p:nvSpPr>
            <p:cNvPr id="55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127"/>
            <p:cNvSpPr/>
            <p:nvPr/>
          </p:nvSpPr>
          <p:spPr bwMode="auto">
            <a:xfrm>
              <a:off x="6580928" y="2160797"/>
              <a:ext cx="3150821" cy="3736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 112"/>
          <p:cNvGrpSpPr/>
          <p:nvPr/>
        </p:nvGrpSpPr>
        <p:grpSpPr>
          <a:xfrm rot="16200000">
            <a:off x="6614752" y="6318495"/>
            <a:ext cx="9215465" cy="2062435"/>
            <a:chOff x="6580927" y="2160797"/>
            <a:chExt cx="4608933" cy="373634"/>
          </a:xfrm>
        </p:grpSpPr>
        <p:sp>
          <p:nvSpPr>
            <p:cNvPr id="66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127"/>
            <p:cNvSpPr/>
            <p:nvPr/>
          </p:nvSpPr>
          <p:spPr bwMode="auto">
            <a:xfrm>
              <a:off x="6580927" y="2160797"/>
              <a:ext cx="3330868" cy="373634"/>
            </a:xfrm>
            <a:prstGeom prst="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roup 112"/>
          <p:cNvGrpSpPr/>
          <p:nvPr/>
        </p:nvGrpSpPr>
        <p:grpSpPr>
          <a:xfrm rot="16200000">
            <a:off x="11535869" y="6318494"/>
            <a:ext cx="9215465" cy="2062435"/>
            <a:chOff x="6580927" y="2160797"/>
            <a:chExt cx="4608933" cy="373634"/>
          </a:xfrm>
        </p:grpSpPr>
        <p:sp>
          <p:nvSpPr>
            <p:cNvPr id="90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127"/>
            <p:cNvSpPr/>
            <p:nvPr/>
          </p:nvSpPr>
          <p:spPr bwMode="auto">
            <a:xfrm>
              <a:off x="6580927" y="2160797"/>
              <a:ext cx="3690961" cy="373634"/>
            </a:xfrm>
            <a:prstGeom prst="rect">
              <a:avLst/>
            </a:prstGeom>
            <a:solidFill>
              <a:srgbClr val="85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5034237" y="579698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81%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10458985" y="537578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84%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15446627" y="479890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87%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07704" y="354546"/>
            <a:ext cx="14827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INDICADORES GENERALES CANALES DE ATENCIÓN  </a:t>
            </a:r>
          </a:p>
          <a:p>
            <a:pPr>
              <a:buSzPct val="25000"/>
            </a:pPr>
            <a:r>
              <a:rPr lang="es-CO" sz="48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III TRIMESTRE 2021 TEMAS </a:t>
            </a:r>
            <a:r>
              <a:rPr lang="es-CO" sz="4400" b="1" u="sng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PARAFISCALES</a:t>
            </a:r>
          </a:p>
        </p:txBody>
      </p:sp>
      <p:pic>
        <p:nvPicPr>
          <p:cNvPr id="6146" name="Picture 2" descr="esultado de imagen para icono satisf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9" y="9130346"/>
            <a:ext cx="1534462" cy="14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/>
          <p:cNvGrpSpPr/>
          <p:nvPr/>
        </p:nvGrpSpPr>
        <p:grpSpPr>
          <a:xfrm>
            <a:off x="15415417" y="9081218"/>
            <a:ext cx="1352529" cy="1384963"/>
            <a:chOff x="16567482" y="11984243"/>
            <a:chExt cx="2062436" cy="2363232"/>
          </a:xfrm>
        </p:grpSpPr>
        <p:sp>
          <p:nvSpPr>
            <p:cNvPr id="46" name="Rectángulo redondeado 45"/>
            <p:cNvSpPr/>
            <p:nvPr/>
          </p:nvSpPr>
          <p:spPr>
            <a:xfrm>
              <a:off x="16567482" y="11984243"/>
              <a:ext cx="2062436" cy="2363232"/>
            </a:xfrm>
            <a:prstGeom prst="round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7" name="Freeform 290"/>
            <p:cNvSpPr>
              <a:spLocks noChangeArrowheads="1"/>
            </p:cNvSpPr>
            <p:nvPr/>
          </p:nvSpPr>
          <p:spPr bwMode="auto">
            <a:xfrm>
              <a:off x="17036261" y="12794006"/>
              <a:ext cx="1335054" cy="1034049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105" name="Rectángulo 10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088295" y="13964102"/>
            <a:ext cx="135745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FF"/>
              </a:buClr>
              <a:buSzPct val="100000"/>
            </a:pPr>
            <a:r>
              <a:rPr lang="es-CO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canales de atención evaluados por los ciudadanos son </a:t>
            </a:r>
          </a:p>
          <a:p>
            <a:pPr>
              <a:buClr>
                <a:srgbClr val="FFFFFF"/>
              </a:buClr>
              <a:buSzPct val="100000"/>
            </a:pPr>
            <a:r>
              <a:rPr lang="es-CO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Presencial, Telefónico y Puntos de Atención Virtual – PAV</a:t>
            </a:r>
          </a:p>
        </p:txBody>
      </p:sp>
      <p:grpSp>
        <p:nvGrpSpPr>
          <p:cNvPr id="27" name="26 Grupo"/>
          <p:cNvGrpSpPr/>
          <p:nvPr/>
        </p:nvGrpSpPr>
        <p:grpSpPr>
          <a:xfrm>
            <a:off x="10466400" y="9068334"/>
            <a:ext cx="1512168" cy="1533214"/>
            <a:chOff x="21189825" y="4983622"/>
            <a:chExt cx="1512168" cy="1533214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8" name="27 Rectángulo redondeado"/>
            <p:cNvSpPr/>
            <p:nvPr/>
          </p:nvSpPr>
          <p:spPr>
            <a:xfrm>
              <a:off x="21189825" y="4983622"/>
              <a:ext cx="1512168" cy="153321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FFFFFF"/>
                </a:solidFill>
              </a:endParaRPr>
            </a:p>
          </p:txBody>
        </p:sp>
        <p:pic>
          <p:nvPicPr>
            <p:cNvPr id="29" name="28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5849" y="5187173"/>
              <a:ext cx="1152128" cy="1126112"/>
            </a:xfrm>
            <a:prstGeom prst="ellipse">
              <a:avLst/>
            </a:prstGeom>
            <a:ln w="63500" cap="rnd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3049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2254029" y="324805"/>
            <a:ext cx="21597784" cy="1586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INDICADORES GENERALES CANALES DE ATENCIÓN - 2021</a:t>
            </a:r>
          </a:p>
          <a:p>
            <a:pPr>
              <a:buSzPct val="25000"/>
            </a:pP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VOZ DEL CIUDADANO</a:t>
            </a:r>
          </a:p>
        </p:txBody>
      </p:sp>
      <p:sp>
        <p:nvSpPr>
          <p:cNvPr id="5" name="Shape 574"/>
          <p:cNvSpPr/>
          <p:nvPr/>
        </p:nvSpPr>
        <p:spPr>
          <a:xfrm>
            <a:off x="1124563" y="2628404"/>
            <a:ext cx="22363775" cy="1000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CO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 ciudadanos manifestaron su </a:t>
            </a: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EXPERIENCIA</a:t>
            </a:r>
            <a:r>
              <a:rPr lang="es-CO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en los canales de atención por:</a:t>
            </a:r>
          </a:p>
          <a:p>
            <a:pPr marL="0" lvl="1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sz="4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s-MX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E</a:t>
            </a:r>
            <a:r>
              <a:rPr lang="es-MX" sz="44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ea typeface="+mn-ea"/>
                <a:cs typeface="+mn-cs"/>
              </a:rPr>
              <a:t>l asesor fue muy diligente y paciente. muchas gracias. Lo felicito.</a:t>
            </a:r>
            <a:endParaRPr lang="es-MX" sz="4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s-MX" sz="4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ea typeface="+mn-ea"/>
                <a:cs typeface="+mn-cs"/>
              </a:rPr>
              <a:t>La  información fue clara que recibí.</a:t>
            </a:r>
            <a:r>
              <a:rPr lang="es-MX" sz="44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s-MX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Los felicito por el personal tan humano y profesional que tienen en su entidad desde la vigilancia. </a:t>
            </a:r>
            <a:endParaRPr lang="es-MX" sz="4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s-MX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Felicitaciones por el servicio, muy apropiado y a tiempo.</a:t>
            </a:r>
            <a:r>
              <a:rPr lang="es-MX" sz="4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s-MX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Agradezco la atención de todo el personal por qué son todos muy amables. </a:t>
            </a:r>
            <a:endParaRPr lang="es-MX" sz="4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s-MX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Creo que debe señalar claramente cuando hay un error que no deja terminar el proceso. Gracias.</a:t>
            </a:r>
            <a:endParaRPr lang="es-ES" sz="4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s-MX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Tener indicaciones sencillas que le permitan al usuario entender la ruta para realizar la gestión. </a:t>
            </a:r>
            <a:endParaRPr lang="es-MX" sz="4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s-MX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No debería haber diferencia entre la pagina web y la sede electrónica, debería ser como lo usual de otros sitio que se accede y luego "iniciar </a:t>
            </a:r>
            <a:r>
              <a:rPr lang="es-MX" sz="4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sesión"</a:t>
            </a:r>
            <a:endParaRPr lang="es-MX" sz="4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s-ES" sz="4400" dirty="0"/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endParaRPr lang="es-E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ct val="100000"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530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7" y="0"/>
            <a:ext cx="24377651" cy="162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" name="2 Grupo"/>
          <p:cNvGrpSpPr/>
          <p:nvPr/>
        </p:nvGrpSpPr>
        <p:grpSpPr>
          <a:xfrm>
            <a:off x="-52535" y="0"/>
            <a:ext cx="24510322" cy="16237917"/>
            <a:chOff x="-52535" y="0"/>
            <a:chExt cx="24510322" cy="16237917"/>
          </a:xfrm>
        </p:grpSpPr>
        <p:sp>
          <p:nvSpPr>
            <p:cNvPr id="20" name="Rectángulo 5"/>
            <p:cNvSpPr/>
            <p:nvPr/>
          </p:nvSpPr>
          <p:spPr>
            <a:xfrm>
              <a:off x="-52535" y="0"/>
              <a:ext cx="24510322" cy="16237917"/>
            </a:xfrm>
            <a:prstGeom prst="rect">
              <a:avLst/>
            </a:prstGeom>
            <a:solidFill>
              <a:srgbClr val="041B31">
                <a:alpha val="76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32194" tIns="16097" rIns="32194" bIns="16097"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7912028" y="8274235"/>
              <a:ext cx="8581195" cy="20590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2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Helvetica"/>
                  <a:cs typeface="Helvetica"/>
                </a:rPr>
                <a:t>GRACIAS</a:t>
              </a:r>
            </a:p>
          </p:txBody>
        </p:sp>
        <p:cxnSp>
          <p:nvCxnSpPr>
            <p:cNvPr id="17" name="Straight Connector 11"/>
            <p:cNvCxnSpPr/>
            <p:nvPr/>
          </p:nvCxnSpPr>
          <p:spPr>
            <a:xfrm>
              <a:off x="7084077" y="7740248"/>
              <a:ext cx="10237098" cy="0"/>
            </a:xfrm>
            <a:prstGeom prst="line">
              <a:avLst/>
            </a:prstGeom>
            <a:ln w="76200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1"/>
            <p:cNvCxnSpPr/>
            <p:nvPr/>
          </p:nvCxnSpPr>
          <p:spPr>
            <a:xfrm>
              <a:off x="7084077" y="10981332"/>
              <a:ext cx="10237098" cy="0"/>
            </a:xfrm>
            <a:prstGeom prst="line">
              <a:avLst/>
            </a:prstGeom>
            <a:ln w="76200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196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5030</TotalTime>
  <Words>802</Words>
  <Application>Microsoft Office PowerPoint</Application>
  <PresentationFormat>Personalizado</PresentationFormat>
  <Paragraphs>143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Arial</vt:lpstr>
      <vt:lpstr>Calibri</vt:lpstr>
      <vt:lpstr>Gill Sans</vt:lpstr>
      <vt:lpstr>Helvetica</vt:lpstr>
      <vt:lpstr>Lato</vt:lpstr>
      <vt:lpstr>Lato Light</vt:lpstr>
      <vt:lpstr>Raleway Light</vt:lpstr>
      <vt:lpstr>Wingdings</vt:lpstr>
      <vt:lpstr>Tema de Office</vt:lpstr>
      <vt:lpstr>Diseño personalizado</vt:lpstr>
      <vt:lpstr>1_Tema de Office</vt:lpstr>
      <vt:lpstr>Presentación de PowerPoint</vt:lpstr>
      <vt:lpstr>Satisfacción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HERMELINA MARIA GOMEZ MORALES</dc:creator>
  <cp:lastModifiedBy>YANETH MILENA GARZÓN ARISTIZABAL</cp:lastModifiedBy>
  <cp:revision>392</cp:revision>
  <dcterms:modified xsi:type="dcterms:W3CDTF">2021-12-30T19:31:43Z</dcterms:modified>
</cp:coreProperties>
</file>