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1"/>
    <p:sldMasterId id="2147483677" r:id="rId2"/>
    <p:sldMasterId id="2147483680" r:id="rId3"/>
  </p:sldMasterIdLst>
  <p:notesMasterIdLst>
    <p:notesMasterId r:id="rId12"/>
  </p:notesMasterIdLst>
  <p:sldIdLst>
    <p:sldId id="323" r:id="rId4"/>
    <p:sldId id="312" r:id="rId5"/>
    <p:sldId id="309" r:id="rId6"/>
    <p:sldId id="313" r:id="rId7"/>
    <p:sldId id="324" r:id="rId8"/>
    <p:sldId id="325" r:id="rId9"/>
    <p:sldId id="305" r:id="rId10"/>
    <p:sldId id="319" r:id="rId11"/>
  </p:sldIdLst>
  <p:sldSz cx="24377650" cy="1620202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103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FF33"/>
    <a:srgbClr val="00FFFF"/>
    <a:srgbClr val="0000CC"/>
    <a:srgbClr val="FFFF00"/>
    <a:srgbClr val="CC9900"/>
    <a:srgbClr val="43C0CA"/>
    <a:srgbClr val="85A61A"/>
    <a:srgbClr val="FFCC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A3B2E21-820F-42F7-A32C-D1B075CDE4A6}">
  <a:tblStyle styleId="{1A3B2E21-820F-42F7-A32C-D1B075CDE4A6}" styleName="Table_0"/>
  <a:tblStyle styleId="{2D957EE1-0750-4203-AFC2-6C405CE7A1BE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9EFF7"/>
          </a:solidFill>
        </a:fill>
      </a:tcStyle>
    </a:wholeTbl>
    <a:band1H>
      <a:tcStyle>
        <a:tcBdr/>
        <a:fill>
          <a:solidFill>
            <a:srgbClr val="D0DEEF"/>
          </a:solidFill>
        </a:fill>
      </a:tcStyle>
    </a:band1H>
    <a:band1V>
      <a:tcStyle>
        <a:tcBdr/>
        <a:fill>
          <a:solidFill>
            <a:srgbClr val="D0DEEF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495C95C4-90FB-47AD-AAD8-786DFF72C53B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0F0F0"/>
          </a:solidFill>
        </a:fill>
      </a:tcStyle>
    </a:wholeTbl>
    <a:band1H>
      <a:tcStyle>
        <a:tcBdr/>
        <a:fill>
          <a:solidFill>
            <a:srgbClr val="E0E0E0"/>
          </a:solidFill>
        </a:fill>
      </a:tcStyle>
    </a:band1H>
    <a:band1V>
      <a:tcStyle>
        <a:tcBdr/>
        <a:fill>
          <a:solidFill>
            <a:srgbClr val="E0E0E0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0F0F0"/>
          </a:solidFill>
        </a:fill>
      </a:tcStyle>
    </a:lastRow>
    <a:firstRow>
      <a:tcTxStyle b="on" i="off"/>
      <a:tcStyle>
        <a:tcBdr/>
        <a:fill>
          <a:solidFill>
            <a:srgbClr val="F0F0F0"/>
          </a:solidFill>
        </a:fill>
      </a:tcStyle>
    </a:firstRow>
  </a:tblStyle>
  <a:tblStyle styleId="{468BBA2A-7E3B-41EC-AEEA-345AEBE8D25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28" d="100"/>
          <a:sy n="28" d="100"/>
        </p:scale>
        <p:origin x="1122" y="90"/>
      </p:cViewPr>
      <p:guideLst>
        <p:guide orient="horz" pos="5103"/>
        <p:guide pos="7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849312" y="685800"/>
            <a:ext cx="5159374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828461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849313" y="685800"/>
            <a:ext cx="51593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849313" y="685800"/>
            <a:ext cx="51593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6698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al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 rot="5400000">
            <a:off x="13208238" y="5099625"/>
            <a:ext cx="13730466" cy="52564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2543015" y="-4444"/>
            <a:ext cx="13730466" cy="154645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eet the team 3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pic" idx="2"/>
          </p:nvPr>
        </p:nvSpPr>
        <p:spPr>
          <a:xfrm>
            <a:off x="16677481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idx="3"/>
          </p:nvPr>
        </p:nvSpPr>
        <p:spPr>
          <a:xfrm>
            <a:off x="4235771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idx="4"/>
          </p:nvPr>
        </p:nvSpPr>
        <p:spPr>
          <a:xfrm>
            <a:off x="10461224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Meet the team 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idx="2"/>
          </p:nvPr>
        </p:nvSpPr>
        <p:spPr>
          <a:xfrm>
            <a:off x="18252671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idx="3"/>
          </p:nvPr>
        </p:nvSpPr>
        <p:spPr>
          <a:xfrm>
            <a:off x="13038904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4"/>
          </p:nvPr>
        </p:nvSpPr>
        <p:spPr>
          <a:xfrm>
            <a:off x="7957599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pic" idx="5"/>
          </p:nvPr>
        </p:nvSpPr>
        <p:spPr>
          <a:xfrm>
            <a:off x="2743825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eet the team 3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2"/>
          </p:nvPr>
        </p:nvSpPr>
        <p:spPr>
          <a:xfrm>
            <a:off x="2213593" y="460564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idx="3"/>
          </p:nvPr>
        </p:nvSpPr>
        <p:spPr>
          <a:xfrm>
            <a:off x="12747390" y="460564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bout us layout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pic" idx="2"/>
          </p:nvPr>
        </p:nvSpPr>
        <p:spPr>
          <a:xfrm>
            <a:off x="12905157" y="3945028"/>
            <a:ext cx="9174820" cy="9187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f Layout 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pic" idx="2"/>
          </p:nvPr>
        </p:nvSpPr>
        <p:spPr>
          <a:xfrm>
            <a:off x="5246221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3"/>
          </p:nvPr>
        </p:nvSpPr>
        <p:spPr>
          <a:xfrm>
            <a:off x="8278293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pic" idx="4"/>
          </p:nvPr>
        </p:nvSpPr>
        <p:spPr>
          <a:xfrm>
            <a:off x="2214142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pic" idx="5"/>
          </p:nvPr>
        </p:nvSpPr>
        <p:spPr>
          <a:xfrm>
            <a:off x="5246221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pic" idx="6"/>
          </p:nvPr>
        </p:nvSpPr>
        <p:spPr>
          <a:xfrm>
            <a:off x="8278293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idx="7"/>
          </p:nvPr>
        </p:nvSpPr>
        <p:spPr>
          <a:xfrm>
            <a:off x="2214142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8"/>
          </p:nvPr>
        </p:nvSpPr>
        <p:spPr>
          <a:xfrm>
            <a:off x="5246221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pic" idx="9"/>
          </p:nvPr>
        </p:nvSpPr>
        <p:spPr>
          <a:xfrm>
            <a:off x="8278293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13"/>
          </p:nvPr>
        </p:nvSpPr>
        <p:spPr>
          <a:xfrm>
            <a:off x="2214142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675964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1675964" y="4313039"/>
            <a:ext cx="21025723" cy="102800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9700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reak-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sz="quarter" idx="10"/>
          </p:nvPr>
        </p:nvSpPr>
        <p:spPr>
          <a:xfrm>
            <a:off x="-53478" y="-94749"/>
            <a:ext cx="24491284" cy="163441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Raleway Light"/>
                <a:cs typeface="Raleway Light"/>
              </a:defRPr>
            </a:lvl1pPr>
          </a:lstStyle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955948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ctrTitle"/>
          </p:nvPr>
        </p:nvSpPr>
        <p:spPr>
          <a:xfrm>
            <a:off x="3048000" y="2651125"/>
            <a:ext cx="18283238" cy="56403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ubTitle" idx="1"/>
          </p:nvPr>
        </p:nvSpPr>
        <p:spPr>
          <a:xfrm>
            <a:off x="3048000" y="8510588"/>
            <a:ext cx="18283238" cy="39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1676400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1676400" y="4313237"/>
            <a:ext cx="21024849" cy="10279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ctrTitle"/>
          </p:nvPr>
        </p:nvSpPr>
        <p:spPr>
          <a:xfrm>
            <a:off x="3047206" y="2651583"/>
            <a:ext cx="18283238" cy="564070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19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ubTitle" idx="1"/>
          </p:nvPr>
        </p:nvSpPr>
        <p:spPr>
          <a:xfrm>
            <a:off x="3047206" y="8509814"/>
            <a:ext cx="18283238" cy="3911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1663700" y="4038600"/>
            <a:ext cx="21024849" cy="67405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1663700" y="10842625"/>
            <a:ext cx="21024849" cy="35448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1676400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1676400" y="4313237"/>
            <a:ext cx="10436224" cy="10279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12265025" y="4313237"/>
            <a:ext cx="10436224" cy="10279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1679575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1679575" y="3971925"/>
            <a:ext cx="10312399" cy="1946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body" idx="2"/>
          </p:nvPr>
        </p:nvSpPr>
        <p:spPr>
          <a:xfrm>
            <a:off x="1679575" y="5918200"/>
            <a:ext cx="10312399" cy="8704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body" idx="3"/>
          </p:nvPr>
        </p:nvSpPr>
        <p:spPr>
          <a:xfrm>
            <a:off x="12341225" y="3971925"/>
            <a:ext cx="10363200" cy="1946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body" idx="4"/>
          </p:nvPr>
        </p:nvSpPr>
        <p:spPr>
          <a:xfrm>
            <a:off x="12341225" y="5918200"/>
            <a:ext cx="10363200" cy="87042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676400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1679575" y="1079500"/>
            <a:ext cx="7861299" cy="3781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10363200" y="2332038"/>
            <a:ext cx="12341225" cy="115141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2"/>
          </p:nvPr>
        </p:nvSpPr>
        <p:spPr>
          <a:xfrm>
            <a:off x="1679575" y="4860925"/>
            <a:ext cx="7861299" cy="900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679575" y="1079500"/>
            <a:ext cx="7861299" cy="37814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pic" idx="2"/>
          </p:nvPr>
        </p:nvSpPr>
        <p:spPr>
          <a:xfrm>
            <a:off x="10363200" y="2332038"/>
            <a:ext cx="12341225" cy="115141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1679575" y="4860925"/>
            <a:ext cx="7861299" cy="900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1676400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 rot="5400000">
            <a:off x="7049294" y="-1059655"/>
            <a:ext cx="10279061" cy="210248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 rot="5400000">
            <a:off x="13208000" y="5099050"/>
            <a:ext cx="13730286" cy="52562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 rot="5400000">
            <a:off x="2619374" y="-80963"/>
            <a:ext cx="13730286" cy="156162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8" name="Shape 188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9" name="Shape 189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663266" y="4039257"/>
            <a:ext cx="21025723" cy="67395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19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663266" y="10842607"/>
            <a:ext cx="21025723" cy="35441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888888"/>
              </a:buClr>
              <a:buFont typeface="Arial"/>
              <a:buNone/>
              <a:defRPr sz="47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9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5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5629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663266" y="4039257"/>
            <a:ext cx="21025723" cy="673959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1199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663266" y="10842607"/>
            <a:ext cx="21025723" cy="35441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888888"/>
              </a:buClr>
              <a:buFont typeface="Arial"/>
              <a:buNone/>
              <a:defRPr sz="47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9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5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sz="319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679139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679139" y="3971748"/>
            <a:ext cx="10312887" cy="1946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7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5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1679139" y="5918239"/>
            <a:ext cx="10312887" cy="8704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12341185" y="3971748"/>
            <a:ext cx="10363675" cy="1946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7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5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12341185" y="5918239"/>
            <a:ext cx="10363675" cy="8704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87190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675964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28426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66824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679140" y="1080134"/>
            <a:ext cx="7862425" cy="37804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0363677" y="2332792"/>
            <a:ext cx="12341185" cy="115139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50813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68"/>
              <a:buFont typeface="Arial"/>
              <a:buChar char="•"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140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1645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151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149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147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144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142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140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1679140" y="4860607"/>
            <a:ext cx="7862425" cy="90048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31407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679140" y="1080134"/>
            <a:ext cx="7862425" cy="37804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10363677" y="2332792"/>
            <a:ext cx="12341185" cy="115139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679140" y="4860607"/>
            <a:ext cx="7862425" cy="90048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1566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675964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7048807" y="-1059804"/>
            <a:ext cx="10280035" cy="210257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52163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 rot="5400000">
            <a:off x="13208238" y="5099625"/>
            <a:ext cx="13730466" cy="52564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2543015" y="-4444"/>
            <a:ext cx="13730466" cy="154645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>
              <a:solidFill>
                <a:srgbClr val="000000"/>
              </a:solidFill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s-CO" sz="3600"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‹Nº›</a:t>
            </a:fld>
            <a:endParaRPr lang="es-CO" sz="36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91147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eet the team 3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pic" idx="2"/>
          </p:nvPr>
        </p:nvSpPr>
        <p:spPr>
          <a:xfrm>
            <a:off x="16677481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Shape 94"/>
          <p:cNvSpPr>
            <a:spLocks noGrp="1"/>
          </p:cNvSpPr>
          <p:nvPr>
            <p:ph type="pic" idx="3"/>
          </p:nvPr>
        </p:nvSpPr>
        <p:spPr>
          <a:xfrm>
            <a:off x="4235771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pic" idx="4"/>
          </p:nvPr>
        </p:nvSpPr>
        <p:spPr>
          <a:xfrm>
            <a:off x="10461224" y="5026741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77830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Meet the team 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idx="2"/>
          </p:nvPr>
        </p:nvSpPr>
        <p:spPr>
          <a:xfrm>
            <a:off x="18252671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idx="3"/>
          </p:nvPr>
        </p:nvSpPr>
        <p:spPr>
          <a:xfrm>
            <a:off x="13038904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idx="4"/>
          </p:nvPr>
        </p:nvSpPr>
        <p:spPr>
          <a:xfrm>
            <a:off x="7957599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pic" idx="5"/>
          </p:nvPr>
        </p:nvSpPr>
        <p:spPr>
          <a:xfrm>
            <a:off x="2743825" y="481619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77429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eet the team 3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2"/>
          </p:nvPr>
        </p:nvSpPr>
        <p:spPr>
          <a:xfrm>
            <a:off x="2213593" y="460564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pic" idx="3"/>
          </p:nvPr>
        </p:nvSpPr>
        <p:spPr>
          <a:xfrm>
            <a:off x="12747390" y="4605646"/>
            <a:ext cx="3461552" cy="44303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208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679139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1679139" y="3971748"/>
            <a:ext cx="10312887" cy="1946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7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5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1679139" y="5918239"/>
            <a:ext cx="10312887" cy="8704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3"/>
          </p:nvPr>
        </p:nvSpPr>
        <p:spPr>
          <a:xfrm>
            <a:off x="12341185" y="3971748"/>
            <a:ext cx="10363675" cy="19464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47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5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199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4"/>
          </p:nvPr>
        </p:nvSpPr>
        <p:spPr>
          <a:xfrm>
            <a:off x="12341185" y="5918239"/>
            <a:ext cx="10363675" cy="87048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bout us layout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pic" idx="2"/>
          </p:nvPr>
        </p:nvSpPr>
        <p:spPr>
          <a:xfrm>
            <a:off x="12905157" y="3945028"/>
            <a:ext cx="9174820" cy="91876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9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08429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ortf Layout 2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pic" idx="2"/>
          </p:nvPr>
        </p:nvSpPr>
        <p:spPr>
          <a:xfrm>
            <a:off x="5246221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pic" idx="3"/>
          </p:nvPr>
        </p:nvSpPr>
        <p:spPr>
          <a:xfrm>
            <a:off x="8278293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pic" idx="4"/>
          </p:nvPr>
        </p:nvSpPr>
        <p:spPr>
          <a:xfrm>
            <a:off x="2214142" y="723745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pic" idx="5"/>
          </p:nvPr>
        </p:nvSpPr>
        <p:spPr>
          <a:xfrm>
            <a:off x="5246221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>
            <a:spLocks noGrp="1"/>
          </p:cNvSpPr>
          <p:nvPr>
            <p:ph type="pic" idx="6"/>
          </p:nvPr>
        </p:nvSpPr>
        <p:spPr>
          <a:xfrm>
            <a:off x="8278293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idx="7"/>
          </p:nvPr>
        </p:nvSpPr>
        <p:spPr>
          <a:xfrm>
            <a:off x="2214142" y="10519450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8"/>
          </p:nvPr>
        </p:nvSpPr>
        <p:spPr>
          <a:xfrm>
            <a:off x="5246221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pic" idx="9"/>
          </p:nvPr>
        </p:nvSpPr>
        <p:spPr>
          <a:xfrm>
            <a:off x="8278293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>
            <a:spLocks noGrp="1"/>
          </p:cNvSpPr>
          <p:nvPr>
            <p:ph type="pic" idx="13"/>
          </p:nvPr>
        </p:nvSpPr>
        <p:spPr>
          <a:xfrm>
            <a:off x="2214142" y="3955466"/>
            <a:ext cx="3032077" cy="328199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rgbClr val="D8D8D8"/>
              </a:buClr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39256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pp_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5" y="0"/>
            <a:ext cx="24377655" cy="763139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sz="quarter" idx="11"/>
          </p:nvPr>
        </p:nvSpPr>
        <p:spPr>
          <a:xfrm>
            <a:off x="3070978" y="2913855"/>
            <a:ext cx="4720487" cy="998197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00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0001581"/>
      </p:ext>
    </p:extLst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el título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675964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679140" y="1080134"/>
            <a:ext cx="7862425" cy="37804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0363677" y="2332792"/>
            <a:ext cx="12341185" cy="115139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50813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68"/>
              <a:buFont typeface="Arial"/>
              <a:buChar char="•"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140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1645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151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149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147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144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142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140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2"/>
          </p:nvPr>
        </p:nvSpPr>
        <p:spPr>
          <a:xfrm>
            <a:off x="1679140" y="4860607"/>
            <a:ext cx="7862425" cy="90048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1679140" y="1080134"/>
            <a:ext cx="7862425" cy="37804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pic" idx="2"/>
          </p:nvPr>
        </p:nvSpPr>
        <p:spPr>
          <a:xfrm>
            <a:off x="10363677" y="2332792"/>
            <a:ext cx="12341185" cy="115139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63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1679140" y="4860607"/>
            <a:ext cx="7862425" cy="900487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/>
              <a:buNone/>
              <a:defRPr sz="31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171" marR="0" lvl="1" indent="-12471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8343" marR="0" lvl="2" indent="-1224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2514" marR="0" lvl="3" indent="-1201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6686" marR="0" lvl="4" indent="-1178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0857" marR="0" lvl="5" indent="-1155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5028" marR="0" lvl="6" indent="-1132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9200" marR="0" lvl="7" indent="-111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3370" marR="0" lvl="8" indent="-1087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675964" y="862608"/>
            <a:ext cx="21025723" cy="31316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879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7048807" y="-1059804"/>
            <a:ext cx="10280035" cy="210257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086" marR="0" lvl="0" indent="-101549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SzPct val="99982"/>
              <a:buFont typeface="Arial"/>
              <a:buChar char="•"/>
              <a:defRPr sz="5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371257" marR="0" lvl="1" indent="-1648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9"/>
              <a:buFont typeface="Arial"/>
              <a:buChar char="•"/>
              <a:defRPr sz="47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2285429" marR="0" lvl="2" indent="-215392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5"/>
              <a:buFont typeface="Arial"/>
              <a:buChar char="•"/>
              <a:defRPr sz="39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3199600" marR="0" lvl="3" indent="-240563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4113771" marR="0" lvl="4" indent="-240334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5027943" marR="0" lvl="5" indent="-240106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942114" marR="0" lvl="6" indent="-239877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856286" marR="0" lvl="7" indent="-239649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770456" marR="0" lvl="8" indent="-23942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99972"/>
              <a:buFont typeface="Arial"/>
              <a:buChar char="•"/>
              <a:defRPr sz="35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1675964" y="14889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2399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8075096" y="14889878"/>
            <a:ext cx="8227457" cy="86260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17216715" y="15016878"/>
            <a:ext cx="5484971" cy="8626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0"/>
          <p:cNvSpPr/>
          <p:nvPr userDrawn="1"/>
        </p:nvSpPr>
        <p:spPr>
          <a:xfrm>
            <a:off x="0" y="13357596"/>
            <a:ext cx="24377650" cy="2868944"/>
          </a:xfrm>
          <a:prstGeom prst="rect">
            <a:avLst/>
          </a:prstGeom>
          <a:solidFill>
            <a:srgbClr val="1E27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85" tIns="121892" rIns="243785" bIns="121892" rtlCol="0" anchor="ctr"/>
          <a:lstStyle/>
          <a:p>
            <a:pPr algn="ctr"/>
            <a:endParaRPr lang="en-US" dirty="0"/>
          </a:p>
        </p:txBody>
      </p:sp>
      <p:grpSp>
        <p:nvGrpSpPr>
          <p:cNvPr id="21" name="Group 72"/>
          <p:cNvGrpSpPr>
            <a:grpSpLocks/>
          </p:cNvGrpSpPr>
          <p:nvPr userDrawn="1"/>
        </p:nvGrpSpPr>
        <p:grpSpPr bwMode="auto">
          <a:xfrm>
            <a:off x="523529" y="13879392"/>
            <a:ext cx="1466234" cy="1466616"/>
            <a:chOff x="1166350" y="3547680"/>
            <a:chExt cx="1054377" cy="1054377"/>
          </a:xfrm>
        </p:grpSpPr>
        <p:sp>
          <p:nvSpPr>
            <p:cNvPr id="22" name="Oval 83"/>
            <p:cNvSpPr/>
            <p:nvPr/>
          </p:nvSpPr>
          <p:spPr>
            <a:xfrm>
              <a:off x="1233043" y="3614374"/>
              <a:ext cx="930519" cy="9305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3" name="Oval 85"/>
            <p:cNvSpPr/>
            <p:nvPr/>
          </p:nvSpPr>
          <p:spPr>
            <a:xfrm>
              <a:off x="1166350" y="3547680"/>
              <a:ext cx="1054377" cy="1054377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24" name="Freeform 417"/>
          <p:cNvSpPr>
            <a:spLocks noChangeArrowheads="1"/>
          </p:cNvSpPr>
          <p:nvPr userDrawn="1"/>
        </p:nvSpPr>
        <p:spPr bwMode="auto">
          <a:xfrm>
            <a:off x="958664" y="14271530"/>
            <a:ext cx="695413" cy="695594"/>
          </a:xfrm>
          <a:custGeom>
            <a:avLst/>
            <a:gdLst>
              <a:gd name="T0" fmla="*/ 0 w 904"/>
              <a:gd name="T1" fmla="*/ 686 h 904"/>
              <a:gd name="T2" fmla="*/ 218 w 904"/>
              <a:gd name="T3" fmla="*/ 903 h 904"/>
              <a:gd name="T4" fmla="*/ 0 w 904"/>
              <a:gd name="T5" fmla="*/ 903 h 904"/>
              <a:gd name="T6" fmla="*/ 0 w 904"/>
              <a:gd name="T7" fmla="*/ 686 h 904"/>
              <a:gd name="T8" fmla="*/ 552 w 904"/>
              <a:gd name="T9" fmla="*/ 42 h 904"/>
              <a:gd name="T10" fmla="*/ 627 w 904"/>
              <a:gd name="T11" fmla="*/ 276 h 904"/>
              <a:gd name="T12" fmla="*/ 861 w 904"/>
              <a:gd name="T13" fmla="*/ 351 h 904"/>
              <a:gd name="T14" fmla="*/ 786 w 904"/>
              <a:gd name="T15" fmla="*/ 117 h 904"/>
              <a:gd name="T16" fmla="*/ 552 w 904"/>
              <a:gd name="T17" fmla="*/ 42 h 904"/>
              <a:gd name="T18" fmla="*/ 677 w 904"/>
              <a:gd name="T19" fmla="*/ 385 h 904"/>
              <a:gd name="T20" fmla="*/ 276 w 904"/>
              <a:gd name="T21" fmla="*/ 778 h 904"/>
              <a:gd name="T22" fmla="*/ 360 w 904"/>
              <a:gd name="T23" fmla="*/ 862 h 904"/>
              <a:gd name="T24" fmla="*/ 795 w 904"/>
              <a:gd name="T25" fmla="*/ 427 h 904"/>
              <a:gd name="T26" fmla="*/ 677 w 904"/>
              <a:gd name="T27" fmla="*/ 385 h 904"/>
              <a:gd name="T28" fmla="*/ 594 w 904"/>
              <a:gd name="T29" fmla="*/ 318 h 904"/>
              <a:gd name="T30" fmla="*/ 552 w 904"/>
              <a:gd name="T31" fmla="*/ 276 h 904"/>
              <a:gd name="T32" fmla="*/ 159 w 904"/>
              <a:gd name="T33" fmla="*/ 661 h 904"/>
              <a:gd name="T34" fmla="*/ 243 w 904"/>
              <a:gd name="T35" fmla="*/ 744 h 904"/>
              <a:gd name="T36" fmla="*/ 636 w 904"/>
              <a:gd name="T37" fmla="*/ 351 h 904"/>
              <a:gd name="T38" fmla="*/ 594 w 904"/>
              <a:gd name="T39" fmla="*/ 318 h 904"/>
              <a:gd name="T40" fmla="*/ 477 w 904"/>
              <a:gd name="T41" fmla="*/ 109 h 904"/>
              <a:gd name="T42" fmla="*/ 50 w 904"/>
              <a:gd name="T43" fmla="*/ 544 h 904"/>
              <a:gd name="T44" fmla="*/ 126 w 904"/>
              <a:gd name="T45" fmla="*/ 628 h 904"/>
              <a:gd name="T46" fmla="*/ 519 w 904"/>
              <a:gd name="T47" fmla="*/ 226 h 904"/>
              <a:gd name="T48" fmla="*/ 477 w 904"/>
              <a:gd name="T49" fmla="*/ 109 h 904"/>
              <a:gd name="T50" fmla="*/ 477 w 904"/>
              <a:gd name="T51" fmla="*/ 109 h 904"/>
              <a:gd name="T52" fmla="*/ 477 w 904"/>
              <a:gd name="T53" fmla="*/ 1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04" h="904">
                <a:moveTo>
                  <a:pt x="0" y="686"/>
                </a:moveTo>
                <a:cubicBezTo>
                  <a:pt x="218" y="903"/>
                  <a:pt x="218" y="903"/>
                  <a:pt x="218" y="903"/>
                </a:cubicBezTo>
                <a:cubicBezTo>
                  <a:pt x="0" y="903"/>
                  <a:pt x="0" y="903"/>
                  <a:pt x="0" y="903"/>
                </a:cubicBezTo>
                <a:lnTo>
                  <a:pt x="0" y="686"/>
                </a:lnTo>
                <a:close/>
                <a:moveTo>
                  <a:pt x="552" y="42"/>
                </a:moveTo>
                <a:cubicBezTo>
                  <a:pt x="510" y="84"/>
                  <a:pt x="544" y="193"/>
                  <a:pt x="627" y="276"/>
                </a:cubicBezTo>
                <a:cubicBezTo>
                  <a:pt x="719" y="360"/>
                  <a:pt x="820" y="393"/>
                  <a:pt x="861" y="351"/>
                </a:cubicBezTo>
                <a:cubicBezTo>
                  <a:pt x="903" y="310"/>
                  <a:pt x="870" y="209"/>
                  <a:pt x="786" y="117"/>
                </a:cubicBezTo>
                <a:cubicBezTo>
                  <a:pt x="703" y="34"/>
                  <a:pt x="594" y="0"/>
                  <a:pt x="552" y="42"/>
                </a:cubicBezTo>
                <a:close/>
                <a:moveTo>
                  <a:pt x="677" y="385"/>
                </a:moveTo>
                <a:cubicBezTo>
                  <a:pt x="276" y="778"/>
                  <a:pt x="276" y="778"/>
                  <a:pt x="276" y="778"/>
                </a:cubicBezTo>
                <a:cubicBezTo>
                  <a:pt x="360" y="862"/>
                  <a:pt x="360" y="862"/>
                  <a:pt x="360" y="862"/>
                </a:cubicBezTo>
                <a:cubicBezTo>
                  <a:pt x="795" y="427"/>
                  <a:pt x="795" y="427"/>
                  <a:pt x="795" y="427"/>
                </a:cubicBezTo>
                <a:cubicBezTo>
                  <a:pt x="753" y="418"/>
                  <a:pt x="719" y="410"/>
                  <a:pt x="677" y="385"/>
                </a:cubicBezTo>
                <a:close/>
                <a:moveTo>
                  <a:pt x="594" y="318"/>
                </a:moveTo>
                <a:cubicBezTo>
                  <a:pt x="577" y="301"/>
                  <a:pt x="569" y="285"/>
                  <a:pt x="552" y="276"/>
                </a:cubicBezTo>
                <a:cubicBezTo>
                  <a:pt x="159" y="661"/>
                  <a:pt x="159" y="661"/>
                  <a:pt x="159" y="661"/>
                </a:cubicBezTo>
                <a:cubicBezTo>
                  <a:pt x="243" y="744"/>
                  <a:pt x="243" y="744"/>
                  <a:pt x="243" y="744"/>
                </a:cubicBezTo>
                <a:cubicBezTo>
                  <a:pt x="636" y="351"/>
                  <a:pt x="636" y="351"/>
                  <a:pt x="636" y="351"/>
                </a:cubicBezTo>
                <a:cubicBezTo>
                  <a:pt x="619" y="343"/>
                  <a:pt x="602" y="327"/>
                  <a:pt x="594" y="318"/>
                </a:cubicBezTo>
                <a:close/>
                <a:moveTo>
                  <a:pt x="477" y="109"/>
                </a:moveTo>
                <a:cubicBezTo>
                  <a:pt x="50" y="544"/>
                  <a:pt x="50" y="544"/>
                  <a:pt x="50" y="544"/>
                </a:cubicBezTo>
                <a:cubicBezTo>
                  <a:pt x="126" y="628"/>
                  <a:pt x="126" y="628"/>
                  <a:pt x="126" y="628"/>
                </a:cubicBezTo>
                <a:cubicBezTo>
                  <a:pt x="519" y="226"/>
                  <a:pt x="519" y="226"/>
                  <a:pt x="519" y="226"/>
                </a:cubicBezTo>
                <a:cubicBezTo>
                  <a:pt x="502" y="184"/>
                  <a:pt x="485" y="151"/>
                  <a:pt x="477" y="109"/>
                </a:cubicBezTo>
                <a:close/>
                <a:moveTo>
                  <a:pt x="477" y="109"/>
                </a:moveTo>
                <a:lnTo>
                  <a:pt x="477" y="10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  <p:grpSp>
        <p:nvGrpSpPr>
          <p:cNvPr id="25" name="Group 72"/>
          <p:cNvGrpSpPr>
            <a:grpSpLocks/>
          </p:cNvGrpSpPr>
          <p:nvPr userDrawn="1"/>
        </p:nvGrpSpPr>
        <p:grpSpPr bwMode="auto">
          <a:xfrm>
            <a:off x="22252296" y="14032392"/>
            <a:ext cx="1466234" cy="1466616"/>
            <a:chOff x="1166350" y="3547680"/>
            <a:chExt cx="1054377" cy="1054377"/>
          </a:xfrm>
        </p:grpSpPr>
        <p:sp>
          <p:nvSpPr>
            <p:cNvPr id="26" name="Oval 83"/>
            <p:cNvSpPr/>
            <p:nvPr/>
          </p:nvSpPr>
          <p:spPr>
            <a:xfrm>
              <a:off x="1233043" y="3614373"/>
              <a:ext cx="930519" cy="930519"/>
            </a:xfrm>
            <a:prstGeom prst="ellipse">
              <a:avLst/>
            </a:prstGeom>
            <a:solidFill>
              <a:srgbClr val="85A61A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7" name="Oval 85"/>
            <p:cNvSpPr/>
            <p:nvPr/>
          </p:nvSpPr>
          <p:spPr>
            <a:xfrm>
              <a:off x="1166350" y="3547680"/>
              <a:ext cx="1054377" cy="1054377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14" name="Shape 14"/>
          <p:cNvSpPr txBox="1"/>
          <p:nvPr/>
        </p:nvSpPr>
        <p:spPr>
          <a:xfrm>
            <a:off x="22417497" y="14495369"/>
            <a:ext cx="1149079" cy="553915"/>
          </a:xfrm>
          <a:prstGeom prst="rect">
            <a:avLst/>
          </a:prstGeom>
          <a:noFill/>
          <a:ln>
            <a:noFill/>
          </a:ln>
        </p:spPr>
        <p:txBody>
          <a:bodyPr lIns="182775" tIns="91375" rIns="182775" bIns="913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2400" b="1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‹Nº›</a:t>
            </a:fld>
            <a:endParaRPr lang="es-CO" sz="2400" b="1" i="0" u="none" strike="noStrike" cap="none" dirty="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78" r:id="rId16"/>
    <p:sldLayoutId id="2147483679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1676400" y="862012"/>
            <a:ext cx="21024849" cy="31321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1676400" y="4313237"/>
            <a:ext cx="21024849" cy="102790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1676400" y="15016162"/>
            <a:ext cx="5484813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8075613" y="15016162"/>
            <a:ext cx="8226425" cy="86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3983" marR="0" lvl="1" indent="-12282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827965" marR="0" lvl="2" indent="-11864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741948" marR="0" lvl="3" indent="-1144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3655933" marR="0" lvl="4" indent="-11033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69917" marR="0" lvl="5" indent="-1061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5483898" marR="0" lvl="6" indent="-1019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6397882" marR="0" lvl="7" indent="-9781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7311867" marR="0" lvl="8" indent="-9367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17216437" y="15016162"/>
            <a:ext cx="5484812" cy="86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s-CO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lang="es-CO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50"/>
          <p:cNvSpPr/>
          <p:nvPr userDrawn="1"/>
        </p:nvSpPr>
        <p:spPr>
          <a:xfrm>
            <a:off x="0" y="13357596"/>
            <a:ext cx="24377650" cy="2868944"/>
          </a:xfrm>
          <a:prstGeom prst="rect">
            <a:avLst/>
          </a:prstGeom>
          <a:solidFill>
            <a:srgbClr val="1E273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85" tIns="121892" rIns="243785" bIns="121892"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21" name="Group 72"/>
          <p:cNvGrpSpPr>
            <a:grpSpLocks/>
          </p:cNvGrpSpPr>
          <p:nvPr userDrawn="1"/>
        </p:nvGrpSpPr>
        <p:grpSpPr bwMode="auto">
          <a:xfrm>
            <a:off x="523529" y="13879392"/>
            <a:ext cx="1466234" cy="1466616"/>
            <a:chOff x="1166350" y="3547680"/>
            <a:chExt cx="1054377" cy="1054377"/>
          </a:xfrm>
        </p:grpSpPr>
        <p:sp>
          <p:nvSpPr>
            <p:cNvPr id="22" name="Oval 83"/>
            <p:cNvSpPr/>
            <p:nvPr/>
          </p:nvSpPr>
          <p:spPr>
            <a:xfrm>
              <a:off x="1233043" y="3614374"/>
              <a:ext cx="930519" cy="930519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3" name="Oval 85"/>
            <p:cNvSpPr/>
            <p:nvPr/>
          </p:nvSpPr>
          <p:spPr>
            <a:xfrm>
              <a:off x="1166350" y="3547680"/>
              <a:ext cx="1054377" cy="1054377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4" name="Freeform 417"/>
          <p:cNvSpPr>
            <a:spLocks noChangeArrowheads="1"/>
          </p:cNvSpPr>
          <p:nvPr userDrawn="1"/>
        </p:nvSpPr>
        <p:spPr bwMode="auto">
          <a:xfrm>
            <a:off x="958664" y="14271530"/>
            <a:ext cx="695413" cy="695594"/>
          </a:xfrm>
          <a:custGeom>
            <a:avLst/>
            <a:gdLst>
              <a:gd name="T0" fmla="*/ 0 w 904"/>
              <a:gd name="T1" fmla="*/ 686 h 904"/>
              <a:gd name="T2" fmla="*/ 218 w 904"/>
              <a:gd name="T3" fmla="*/ 903 h 904"/>
              <a:gd name="T4" fmla="*/ 0 w 904"/>
              <a:gd name="T5" fmla="*/ 903 h 904"/>
              <a:gd name="T6" fmla="*/ 0 w 904"/>
              <a:gd name="T7" fmla="*/ 686 h 904"/>
              <a:gd name="T8" fmla="*/ 552 w 904"/>
              <a:gd name="T9" fmla="*/ 42 h 904"/>
              <a:gd name="T10" fmla="*/ 627 w 904"/>
              <a:gd name="T11" fmla="*/ 276 h 904"/>
              <a:gd name="T12" fmla="*/ 861 w 904"/>
              <a:gd name="T13" fmla="*/ 351 h 904"/>
              <a:gd name="T14" fmla="*/ 786 w 904"/>
              <a:gd name="T15" fmla="*/ 117 h 904"/>
              <a:gd name="T16" fmla="*/ 552 w 904"/>
              <a:gd name="T17" fmla="*/ 42 h 904"/>
              <a:gd name="T18" fmla="*/ 677 w 904"/>
              <a:gd name="T19" fmla="*/ 385 h 904"/>
              <a:gd name="T20" fmla="*/ 276 w 904"/>
              <a:gd name="T21" fmla="*/ 778 h 904"/>
              <a:gd name="T22" fmla="*/ 360 w 904"/>
              <a:gd name="T23" fmla="*/ 862 h 904"/>
              <a:gd name="T24" fmla="*/ 795 w 904"/>
              <a:gd name="T25" fmla="*/ 427 h 904"/>
              <a:gd name="T26" fmla="*/ 677 w 904"/>
              <a:gd name="T27" fmla="*/ 385 h 904"/>
              <a:gd name="T28" fmla="*/ 594 w 904"/>
              <a:gd name="T29" fmla="*/ 318 h 904"/>
              <a:gd name="T30" fmla="*/ 552 w 904"/>
              <a:gd name="T31" fmla="*/ 276 h 904"/>
              <a:gd name="T32" fmla="*/ 159 w 904"/>
              <a:gd name="T33" fmla="*/ 661 h 904"/>
              <a:gd name="T34" fmla="*/ 243 w 904"/>
              <a:gd name="T35" fmla="*/ 744 h 904"/>
              <a:gd name="T36" fmla="*/ 636 w 904"/>
              <a:gd name="T37" fmla="*/ 351 h 904"/>
              <a:gd name="T38" fmla="*/ 594 w 904"/>
              <a:gd name="T39" fmla="*/ 318 h 904"/>
              <a:gd name="T40" fmla="*/ 477 w 904"/>
              <a:gd name="T41" fmla="*/ 109 h 904"/>
              <a:gd name="T42" fmla="*/ 50 w 904"/>
              <a:gd name="T43" fmla="*/ 544 h 904"/>
              <a:gd name="T44" fmla="*/ 126 w 904"/>
              <a:gd name="T45" fmla="*/ 628 h 904"/>
              <a:gd name="T46" fmla="*/ 519 w 904"/>
              <a:gd name="T47" fmla="*/ 226 h 904"/>
              <a:gd name="T48" fmla="*/ 477 w 904"/>
              <a:gd name="T49" fmla="*/ 109 h 904"/>
              <a:gd name="T50" fmla="*/ 477 w 904"/>
              <a:gd name="T51" fmla="*/ 109 h 904"/>
              <a:gd name="T52" fmla="*/ 477 w 904"/>
              <a:gd name="T53" fmla="*/ 109 h 9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04" h="904">
                <a:moveTo>
                  <a:pt x="0" y="686"/>
                </a:moveTo>
                <a:cubicBezTo>
                  <a:pt x="218" y="903"/>
                  <a:pt x="218" y="903"/>
                  <a:pt x="218" y="903"/>
                </a:cubicBezTo>
                <a:cubicBezTo>
                  <a:pt x="0" y="903"/>
                  <a:pt x="0" y="903"/>
                  <a:pt x="0" y="903"/>
                </a:cubicBezTo>
                <a:lnTo>
                  <a:pt x="0" y="686"/>
                </a:lnTo>
                <a:close/>
                <a:moveTo>
                  <a:pt x="552" y="42"/>
                </a:moveTo>
                <a:cubicBezTo>
                  <a:pt x="510" y="84"/>
                  <a:pt x="544" y="193"/>
                  <a:pt x="627" y="276"/>
                </a:cubicBezTo>
                <a:cubicBezTo>
                  <a:pt x="719" y="360"/>
                  <a:pt x="820" y="393"/>
                  <a:pt x="861" y="351"/>
                </a:cubicBezTo>
                <a:cubicBezTo>
                  <a:pt x="903" y="310"/>
                  <a:pt x="870" y="209"/>
                  <a:pt x="786" y="117"/>
                </a:cubicBezTo>
                <a:cubicBezTo>
                  <a:pt x="703" y="34"/>
                  <a:pt x="594" y="0"/>
                  <a:pt x="552" y="42"/>
                </a:cubicBezTo>
                <a:close/>
                <a:moveTo>
                  <a:pt x="677" y="385"/>
                </a:moveTo>
                <a:cubicBezTo>
                  <a:pt x="276" y="778"/>
                  <a:pt x="276" y="778"/>
                  <a:pt x="276" y="778"/>
                </a:cubicBezTo>
                <a:cubicBezTo>
                  <a:pt x="360" y="862"/>
                  <a:pt x="360" y="862"/>
                  <a:pt x="360" y="862"/>
                </a:cubicBezTo>
                <a:cubicBezTo>
                  <a:pt x="795" y="427"/>
                  <a:pt x="795" y="427"/>
                  <a:pt x="795" y="427"/>
                </a:cubicBezTo>
                <a:cubicBezTo>
                  <a:pt x="753" y="418"/>
                  <a:pt x="719" y="410"/>
                  <a:pt x="677" y="385"/>
                </a:cubicBezTo>
                <a:close/>
                <a:moveTo>
                  <a:pt x="594" y="318"/>
                </a:moveTo>
                <a:cubicBezTo>
                  <a:pt x="577" y="301"/>
                  <a:pt x="569" y="285"/>
                  <a:pt x="552" y="276"/>
                </a:cubicBezTo>
                <a:cubicBezTo>
                  <a:pt x="159" y="661"/>
                  <a:pt x="159" y="661"/>
                  <a:pt x="159" y="661"/>
                </a:cubicBezTo>
                <a:cubicBezTo>
                  <a:pt x="243" y="744"/>
                  <a:pt x="243" y="744"/>
                  <a:pt x="243" y="744"/>
                </a:cubicBezTo>
                <a:cubicBezTo>
                  <a:pt x="636" y="351"/>
                  <a:pt x="636" y="351"/>
                  <a:pt x="636" y="351"/>
                </a:cubicBezTo>
                <a:cubicBezTo>
                  <a:pt x="619" y="343"/>
                  <a:pt x="602" y="327"/>
                  <a:pt x="594" y="318"/>
                </a:cubicBezTo>
                <a:close/>
                <a:moveTo>
                  <a:pt x="477" y="109"/>
                </a:moveTo>
                <a:cubicBezTo>
                  <a:pt x="50" y="544"/>
                  <a:pt x="50" y="544"/>
                  <a:pt x="50" y="544"/>
                </a:cubicBezTo>
                <a:cubicBezTo>
                  <a:pt x="126" y="628"/>
                  <a:pt x="126" y="628"/>
                  <a:pt x="126" y="628"/>
                </a:cubicBezTo>
                <a:cubicBezTo>
                  <a:pt x="519" y="226"/>
                  <a:pt x="519" y="226"/>
                  <a:pt x="519" y="226"/>
                </a:cubicBezTo>
                <a:cubicBezTo>
                  <a:pt x="502" y="184"/>
                  <a:pt x="485" y="151"/>
                  <a:pt x="477" y="109"/>
                </a:cubicBezTo>
                <a:close/>
                <a:moveTo>
                  <a:pt x="477" y="109"/>
                </a:moveTo>
                <a:lnTo>
                  <a:pt x="477" y="10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dirty="0">
              <a:ea typeface="SimSun" charset="0"/>
            </a:endParaRPr>
          </a:p>
        </p:txBody>
      </p:sp>
      <p:grpSp>
        <p:nvGrpSpPr>
          <p:cNvPr id="25" name="Group 72"/>
          <p:cNvGrpSpPr>
            <a:grpSpLocks/>
          </p:cNvGrpSpPr>
          <p:nvPr userDrawn="1"/>
        </p:nvGrpSpPr>
        <p:grpSpPr bwMode="auto">
          <a:xfrm>
            <a:off x="22252296" y="14032392"/>
            <a:ext cx="1466234" cy="1466616"/>
            <a:chOff x="1166350" y="3547680"/>
            <a:chExt cx="1054377" cy="1054377"/>
          </a:xfrm>
        </p:grpSpPr>
        <p:sp>
          <p:nvSpPr>
            <p:cNvPr id="26" name="Oval 83"/>
            <p:cNvSpPr/>
            <p:nvPr/>
          </p:nvSpPr>
          <p:spPr>
            <a:xfrm>
              <a:off x="1233043" y="3614373"/>
              <a:ext cx="930519" cy="930519"/>
            </a:xfrm>
            <a:prstGeom prst="ellipse">
              <a:avLst/>
            </a:prstGeom>
            <a:solidFill>
              <a:srgbClr val="85A61A"/>
            </a:solidFill>
            <a:ln w="3175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7" name="Oval 85"/>
            <p:cNvSpPr/>
            <p:nvPr/>
          </p:nvSpPr>
          <p:spPr>
            <a:xfrm>
              <a:off x="1166350" y="3547680"/>
              <a:ext cx="1054377" cy="1054377"/>
            </a:xfrm>
            <a:prstGeom prst="ellipse">
              <a:avLst/>
            </a:prstGeom>
            <a:noFill/>
            <a:ln w="3175" cmpd="sng">
              <a:solidFill>
                <a:schemeClr val="tx1">
                  <a:lumMod val="60000"/>
                  <a:lumOff val="40000"/>
                </a:schemeClr>
              </a:solidFill>
              <a:prstDash val="sys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4" name="Shape 14"/>
          <p:cNvSpPr txBox="1"/>
          <p:nvPr/>
        </p:nvSpPr>
        <p:spPr>
          <a:xfrm>
            <a:off x="22417497" y="14495369"/>
            <a:ext cx="1149079" cy="553915"/>
          </a:xfrm>
          <a:prstGeom prst="rect">
            <a:avLst/>
          </a:prstGeom>
          <a:noFill/>
          <a:ln>
            <a:noFill/>
          </a:ln>
        </p:spPr>
        <p:txBody>
          <a:bodyPr lIns="182775" tIns="91375" rIns="182775" bIns="91375" anchor="t" anchorCtr="0">
            <a:noAutofit/>
          </a:bodyPr>
          <a:lstStyle/>
          <a:p>
            <a:pPr algn="ctr">
              <a:buSzPct val="25000"/>
            </a:pPr>
            <a:fld id="{00000000-1234-1234-1234-123412341234}" type="slidenum">
              <a:rPr lang="es-CO" sz="2400" b="1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pPr algn="ctr">
                <a:buSzPct val="25000"/>
              </a:pPr>
              <a:t>‹Nº›</a:t>
            </a:fld>
            <a:endParaRPr lang="es-CO" sz="2400" b="1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1123710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</p:bld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ugpp.gov.co/sites/default/files/tramites/Peticiones-Quejas-Reclamo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0"/>
          <a:stretch/>
        </p:blipFill>
        <p:spPr bwMode="auto">
          <a:xfrm>
            <a:off x="6348" y="3482732"/>
            <a:ext cx="24503973" cy="12690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ugpp-formulario-escribanos.millenium.com.co/milleugpp/pages/images/logo-ugp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9305" y="-251916"/>
            <a:ext cx="7704856" cy="358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5"/>
          <p:cNvSpPr/>
          <p:nvPr/>
        </p:nvSpPr>
        <p:spPr>
          <a:xfrm>
            <a:off x="6348" y="-35893"/>
            <a:ext cx="24510322" cy="16237917"/>
          </a:xfrm>
          <a:prstGeom prst="rect">
            <a:avLst/>
          </a:prstGeom>
          <a:solidFill>
            <a:srgbClr val="041B31">
              <a:alpha val="76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32194" tIns="16097" rIns="32194" bIns="16097" rtlCol="0" anchor="ctr"/>
          <a:lstStyle/>
          <a:p>
            <a:pPr algn="ctr"/>
            <a:endParaRPr lang="es-CO" dirty="0"/>
          </a:p>
        </p:txBody>
      </p:sp>
      <p:grpSp>
        <p:nvGrpSpPr>
          <p:cNvPr id="2" name="1 Grupo"/>
          <p:cNvGrpSpPr/>
          <p:nvPr/>
        </p:nvGrpSpPr>
        <p:grpSpPr>
          <a:xfrm>
            <a:off x="19473" y="-61230"/>
            <a:ext cx="8496944" cy="12338706"/>
            <a:chOff x="581294" y="10778"/>
            <a:chExt cx="8496944" cy="12338706"/>
          </a:xfrm>
        </p:grpSpPr>
        <p:sp>
          <p:nvSpPr>
            <p:cNvPr id="4" name="Document 3"/>
            <p:cNvSpPr/>
            <p:nvPr/>
          </p:nvSpPr>
          <p:spPr>
            <a:xfrm>
              <a:off x="581294" y="10778"/>
              <a:ext cx="8424936" cy="12338706"/>
            </a:xfrm>
            <a:prstGeom prst="flowChartDocumen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8677" name="Line 5"/>
            <p:cNvSpPr>
              <a:spLocks noChangeShapeType="1"/>
            </p:cNvSpPr>
            <p:nvPr/>
          </p:nvSpPr>
          <p:spPr bwMode="auto">
            <a:xfrm>
              <a:off x="2035697" y="9325148"/>
              <a:ext cx="5800988" cy="0"/>
            </a:xfrm>
            <a:prstGeom prst="line">
              <a:avLst/>
            </a:prstGeom>
            <a:noFill/>
            <a:ln w="25400" cap="flat" cmpd="sng">
              <a:solidFill>
                <a:schemeClr val="bg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>
                <a:defRPr/>
              </a:pPr>
              <a:endParaRPr lang="es-ES" sz="5999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  <p:sp>
          <p:nvSpPr>
            <p:cNvPr id="18" name="TextBox 19"/>
            <p:cNvSpPr txBox="1"/>
            <p:nvPr/>
          </p:nvSpPr>
          <p:spPr>
            <a:xfrm>
              <a:off x="583604" y="682205"/>
              <a:ext cx="8494634" cy="26127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>
                <a:lnSpc>
                  <a:spcPct val="90000"/>
                </a:lnSpc>
              </a:pPr>
              <a:r>
                <a:rPr lang="es-CO" sz="7998" b="1" dirty="0">
                  <a:solidFill>
                    <a:schemeClr val="bg1"/>
                  </a:solidFill>
                  <a:cs typeface="Helvetica"/>
                  <a:sym typeface="Calibri"/>
                </a:rPr>
                <a:t>EXPERIENCIA</a:t>
              </a:r>
              <a:endParaRPr lang="es-CO" sz="4800" b="1" dirty="0">
                <a:solidFill>
                  <a:schemeClr val="bg1"/>
                </a:solidFill>
                <a:cs typeface="Helvetica"/>
                <a:sym typeface="Calibri"/>
              </a:endParaRPr>
            </a:p>
            <a:p>
              <a:pPr lvl="0" algn="ctr">
                <a:lnSpc>
                  <a:spcPct val="90000"/>
                </a:lnSpc>
              </a:pPr>
              <a:endParaRPr lang="es-CO" sz="4800" b="1" dirty="0">
                <a:solidFill>
                  <a:schemeClr val="bg1"/>
                </a:solidFill>
                <a:latin typeface="Helvetica"/>
                <a:cs typeface="Helvetica"/>
                <a:sym typeface="Calibri"/>
              </a:endParaRPr>
            </a:p>
            <a:p>
              <a:pPr lvl="0" algn="ctr">
                <a:lnSpc>
                  <a:spcPct val="90000"/>
                </a:lnSpc>
              </a:pPr>
              <a:r>
                <a:rPr lang="es-CO" sz="5400" b="1" dirty="0">
                  <a:solidFill>
                    <a:schemeClr val="bg1"/>
                  </a:solidFill>
                  <a:latin typeface="Helvetica"/>
                  <a:cs typeface="Helvetica"/>
                  <a:sym typeface="Calibri"/>
                </a:rPr>
                <a:t>CANALES DE ATENCIÓN</a:t>
              </a:r>
              <a:endParaRPr lang="en-US" sz="8000" b="1" dirty="0">
                <a:solidFill>
                  <a:schemeClr val="bg1"/>
                </a:solidFill>
                <a:latin typeface="Helvetica"/>
                <a:cs typeface="Helvetica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085350" y="4573419"/>
              <a:ext cx="7416824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buSzPct val="25000"/>
              </a:pPr>
              <a:r>
                <a:rPr lang="es-CO" sz="6500" b="1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RESULTADOS IV Trimestre 2020</a:t>
              </a:r>
            </a:p>
          </p:txBody>
        </p:sp>
        <p:sp>
          <p:nvSpPr>
            <p:cNvPr id="21" name="AutoShape 2"/>
            <p:cNvSpPr>
              <a:spLocks/>
            </p:cNvSpPr>
            <p:nvPr/>
          </p:nvSpPr>
          <p:spPr bwMode="auto">
            <a:xfrm>
              <a:off x="2313272" y="7236916"/>
              <a:ext cx="5360416" cy="176455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50787" tIns="50787" rIns="50787" bIns="50787" anchor="ctr">
              <a:spAutoFit/>
            </a:bodyPr>
            <a:lstStyle/>
            <a:p>
              <a:pPr lvl="0" algn="ctr">
                <a:buSzPct val="25000"/>
              </a:pPr>
              <a:r>
                <a:rPr lang="es-CO" sz="3600" b="1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Dirección de Servicios </a:t>
              </a:r>
            </a:p>
            <a:p>
              <a:pPr lvl="0" algn="ctr">
                <a:buSzPct val="25000"/>
              </a:pPr>
              <a:r>
                <a:rPr lang="es-CO" sz="3600" b="1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Integrados de Atención </a:t>
              </a:r>
            </a:p>
            <a:p>
              <a:pPr lvl="0" algn="ctr">
                <a:buSzPct val="25000"/>
              </a:pPr>
              <a:r>
                <a:rPr lang="es-CO" sz="3600" b="1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al Ciudadano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9509" y="14647737"/>
            <a:ext cx="9030812" cy="15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7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3 Rectángulo"/>
          <p:cNvSpPr/>
          <p:nvPr/>
        </p:nvSpPr>
        <p:spPr>
          <a:xfrm>
            <a:off x="1700077" y="204206"/>
            <a:ext cx="22010027" cy="1801099"/>
          </a:xfrm>
          <a:prstGeom prst="rect">
            <a:avLst/>
          </a:prstGeom>
        </p:spPr>
        <p:txBody>
          <a:bodyPr wrap="square" lIns="259680" tIns="129840" rIns="259680" bIns="129840">
            <a:spAutoFit/>
          </a:bodyPr>
          <a:lstStyle/>
          <a:p>
            <a:r>
              <a:rPr lang="es-CO" sz="54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INDICADORES DE CALIDAD PERCIBIDA - CANALES DE ATENCIÓN 2020 </a:t>
            </a:r>
            <a:r>
              <a:rPr lang="es-CO" sz="4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</a:rPr>
              <a:t>METODOLOGÍA MEDICIÓN EXPERIENCIA </a:t>
            </a: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1521" y="2196356"/>
            <a:ext cx="11177730" cy="904732"/>
          </a:xfrm>
        </p:spPr>
        <p:txBody>
          <a:bodyPr lIns="259680" tIns="129840" rIns="259680" bIns="129840">
            <a:noAutofit/>
          </a:bodyPr>
          <a:lstStyle/>
          <a:p>
            <a:pPr algn="l"/>
            <a:r>
              <a:rPr lang="es-CO" sz="4500" b="1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Satisfacción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557061" y="6225311"/>
            <a:ext cx="15504052" cy="1020285"/>
          </a:xfrm>
          <a:prstGeom prst="rect">
            <a:avLst/>
          </a:prstGeom>
        </p:spPr>
        <p:txBody>
          <a:bodyPr lIns="259680" tIns="129840" rIns="259680" bIns="129840">
            <a:noAutofit/>
          </a:bodyPr>
          <a:lstStyle>
            <a:lvl1pPr defTabSz="1828343">
              <a:lnSpc>
                <a:spcPct val="90000"/>
              </a:lnSpc>
              <a:spcBef>
                <a:spcPct val="0"/>
              </a:spcBef>
              <a:buNone/>
              <a:defRPr sz="45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Claridad de la información suministrada</a:t>
            </a: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485053" y="10026057"/>
            <a:ext cx="9526444" cy="1020285"/>
          </a:xfrm>
          <a:prstGeom prst="rect">
            <a:avLst/>
          </a:prstGeom>
        </p:spPr>
        <p:txBody>
          <a:bodyPr lIns="259680" tIns="129840" rIns="259680" bIns="129840">
            <a:noAutofit/>
          </a:bodyPr>
          <a:lstStyle>
            <a:defPPr>
              <a:defRPr lang="en-US"/>
            </a:defPPr>
            <a:lvl1pPr defTabSz="1828343">
              <a:lnSpc>
                <a:spcPct val="90000"/>
              </a:lnSpc>
              <a:spcBef>
                <a:spcPct val="0"/>
              </a:spcBef>
              <a:buNone/>
              <a:defRPr sz="45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Resolución por parte del Asesor</a:t>
            </a:r>
          </a:p>
        </p:txBody>
      </p:sp>
      <p:cxnSp>
        <p:nvCxnSpPr>
          <p:cNvPr id="16" name="15 Conector recto"/>
          <p:cNvCxnSpPr/>
          <p:nvPr/>
        </p:nvCxnSpPr>
        <p:spPr>
          <a:xfrm>
            <a:off x="607682" y="5849593"/>
            <a:ext cx="21721768" cy="0"/>
          </a:xfrm>
          <a:prstGeom prst="line">
            <a:avLst/>
          </a:prstGeom>
          <a:ln>
            <a:solidFill>
              <a:srgbClr val="85A61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509701" y="9954049"/>
            <a:ext cx="21721768" cy="0"/>
          </a:xfrm>
          <a:prstGeom prst="line">
            <a:avLst/>
          </a:prstGeom>
          <a:ln>
            <a:solidFill>
              <a:srgbClr val="85A61A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2422470" y="13883427"/>
            <a:ext cx="19151835" cy="1554878"/>
          </a:xfrm>
          <a:prstGeom prst="rect">
            <a:avLst/>
          </a:prstGeom>
          <a:noFill/>
        </p:spPr>
        <p:txBody>
          <a:bodyPr wrap="square" lIns="259680" tIns="129840" rIns="259680" bIns="129840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Fuentes: Lineamientos para el diseño e implementación de mediciones  de percepción  y expectativas ciudadanas – DNP – 2015</a:t>
            </a:r>
          </a:p>
          <a:p>
            <a:pPr marL="1250950" indent="-1250950"/>
            <a:r>
              <a:rPr lang="es-CO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Metodología para el mejoramiento de sistemas de servicio al ciudadano en entidades públicas – DNP . PNSC – 2016</a:t>
            </a:r>
          </a:p>
          <a:p>
            <a:pPr marL="1250950" indent="-1250950"/>
            <a:r>
              <a:rPr lang="es-CO" sz="28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https://www.wowcx.com/como-medir-la-experiencia-de-cliente/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675555" y="3048253"/>
            <a:ext cx="157055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3200" dirty="0"/>
              <a:t>Representa el grado de satisfacción con la experiencia de la atención recibida a través de los canales de atención.</a:t>
            </a:r>
          </a:p>
          <a:p>
            <a:r>
              <a:rPr lang="es-ES" sz="3600" b="1" dirty="0">
                <a:solidFill>
                  <a:srgbClr val="85A61A"/>
                </a:solidFill>
              </a:rPr>
              <a:t>¿Cómo es el cálculo del INS?</a:t>
            </a:r>
          </a:p>
          <a:p>
            <a:r>
              <a:rPr lang="es-CO" sz="3200" dirty="0"/>
              <a:t>Se toma el porcentaje de calificaciones con experiencia positiva, es decir las calificaciones con 3, 4 y 5, del total de los ciudadanos que realizaron las encuestas.</a:t>
            </a:r>
          </a:p>
          <a:p>
            <a:pPr algn="just"/>
            <a:endParaRPr lang="es-CO" sz="3200" dirty="0"/>
          </a:p>
        </p:txBody>
      </p:sp>
      <p:sp>
        <p:nvSpPr>
          <p:cNvPr id="27" name="26 Rectángulo"/>
          <p:cNvSpPr/>
          <p:nvPr/>
        </p:nvSpPr>
        <p:spPr>
          <a:xfrm>
            <a:off x="557061" y="6869878"/>
            <a:ext cx="15823994" cy="2909094"/>
          </a:xfrm>
          <a:prstGeom prst="rect">
            <a:avLst/>
          </a:prstGeom>
        </p:spPr>
        <p:txBody>
          <a:bodyPr wrap="square" lIns="259680" tIns="129840" rIns="259680" bIns="129840">
            <a:spAutoFit/>
          </a:bodyPr>
          <a:lstStyle/>
          <a:p>
            <a:r>
              <a:rPr lang="es-CO" sz="3600" dirty="0">
                <a:latin typeface="Calibri" charset="0"/>
                <a:ea typeface="Calibri" charset="0"/>
                <a:cs typeface="Calibri" charset="0"/>
              </a:rPr>
              <a:t>Representa el grado de compresión que tiene el ciudadano con respecto a la información brindada en los canales de atención</a:t>
            </a:r>
          </a:p>
          <a:p>
            <a:r>
              <a:rPr lang="es-ES" sz="4000" b="1" dirty="0">
                <a:solidFill>
                  <a:srgbClr val="85A61A"/>
                </a:solidFill>
                <a:latin typeface="Calibri" charset="0"/>
                <a:ea typeface="Calibri" charset="0"/>
                <a:cs typeface="Calibri" charset="0"/>
              </a:rPr>
              <a:t>¿Cómo es el cálculo de Claridad?</a:t>
            </a:r>
          </a:p>
          <a:p>
            <a:r>
              <a:rPr lang="es-CO" sz="3000" dirty="0">
                <a:latin typeface="Calibri" charset="0"/>
                <a:ea typeface="Calibri" charset="0"/>
                <a:cs typeface="Calibri" charset="0"/>
              </a:rPr>
              <a:t>Se toma el porcentaje de calificaciones con experiencia positiva, es decir las calificaciones con 3, 4 y 5, del total de los ciudadanos que realizaron la encuesta.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533346" y="10693222"/>
            <a:ext cx="15679978" cy="2355097"/>
          </a:xfrm>
          <a:prstGeom prst="rect">
            <a:avLst/>
          </a:prstGeom>
        </p:spPr>
        <p:txBody>
          <a:bodyPr wrap="square" lIns="259680" tIns="129840" rIns="259680" bIns="129840">
            <a:spAutoFit/>
          </a:bodyPr>
          <a:lstStyle/>
          <a:p>
            <a:r>
              <a:rPr lang="es-CO" sz="3200" dirty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 la capacidad del asesor en resolver la inquietud o requerimiento del ciudadano</a:t>
            </a:r>
          </a:p>
          <a:p>
            <a:r>
              <a:rPr lang="es-ES" sz="4000" b="1" dirty="0">
                <a:solidFill>
                  <a:srgbClr val="85A61A"/>
                </a:solidFill>
                <a:latin typeface="Calibri" charset="0"/>
                <a:ea typeface="Calibri" charset="0"/>
                <a:cs typeface="Calibri" charset="0"/>
              </a:rPr>
              <a:t>¿Cómo es el cálculo de Resolutividad?</a:t>
            </a:r>
          </a:p>
          <a:p>
            <a:r>
              <a:rPr lang="es-CO" sz="3200" dirty="0">
                <a:latin typeface="Calibri" charset="0"/>
                <a:ea typeface="Calibri" charset="0"/>
                <a:cs typeface="Calibri" charset="0"/>
              </a:rPr>
              <a:t>Se toma el porcentaje de calificaciones con experiencia positiva, es decir las calificaciones con “SI”, del total de los ciudadanos que realizaron la encuesta.</a:t>
            </a:r>
          </a:p>
        </p:txBody>
      </p:sp>
      <p:pic>
        <p:nvPicPr>
          <p:cNvPr id="35" name="34 Imagen"/>
          <p:cNvPicPr/>
          <p:nvPr/>
        </p:nvPicPr>
        <p:blipFill rotWithShape="1">
          <a:blip r:embed="rId2"/>
          <a:srcRect l="17901" t="23116" r="17186" b="26130"/>
          <a:stretch/>
        </p:blipFill>
        <p:spPr bwMode="auto">
          <a:xfrm>
            <a:off x="17406933" y="2839311"/>
            <a:ext cx="5544616" cy="26345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35 Imagen"/>
          <p:cNvPicPr/>
          <p:nvPr/>
        </p:nvPicPr>
        <p:blipFill rotWithShape="1">
          <a:blip r:embed="rId3"/>
          <a:srcRect l="18089" t="20603" r="18034" b="37186"/>
          <a:stretch/>
        </p:blipFill>
        <p:spPr bwMode="auto">
          <a:xfrm>
            <a:off x="17327146" y="6534221"/>
            <a:ext cx="5624403" cy="22997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05345" y="10550117"/>
            <a:ext cx="2368960" cy="17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29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hape 282"/>
          <p:cNvGraphicFramePr/>
          <p:nvPr>
            <p:extLst>
              <p:ext uri="{D42A27DB-BD31-4B8C-83A1-F6EECF244321}">
                <p14:modId xmlns:p14="http://schemas.microsoft.com/office/powerpoint/2010/main" val="1101845356"/>
              </p:ext>
            </p:extLst>
          </p:nvPr>
        </p:nvGraphicFramePr>
        <p:xfrm>
          <a:off x="817286" y="2731137"/>
          <a:ext cx="22034448" cy="9941892"/>
        </p:xfrm>
        <a:graphic>
          <a:graphicData uri="http://schemas.openxmlformats.org/drawingml/2006/table">
            <a:tbl>
              <a:tblPr>
                <a:noFill/>
                <a:tableStyleId>{1A3B2E21-820F-42F7-A32C-D1B075CDE4A6}</a:tableStyleId>
              </a:tblPr>
              <a:tblGrid>
                <a:gridCol w="4460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738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6873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Objetivo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Conocer la experiencia de los ciudadanos respecto del servicio prestado por La Unidad cuando realizan trámites de Pensiones o procesos de Parafiscales; para así establecer planes de acción que permitan la mejora continua y la innovación en los procesos, en la prestación del servicio y la imagen de la Entidad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17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Período Evaluado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1 de octubre al 31 de diciembre de 2020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9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Proceso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Gestión de Relaciones con el Ciudadano, Clientes Parafiscales y Grupos de Interés.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98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Subproceso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Evaluar el servicio al ciudadano de pensiones, parafiscales y grupos de interés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871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Canales de Atención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Canales: Telefónico, Chat y WhatsApp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36224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Técnica de recolección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Encuestas de evaluación de la experiencia del ciudadano</a:t>
                      </a:r>
                      <a:r>
                        <a:rPr lang="es-CO" sz="28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 la atención en los canales de atención</a:t>
                      </a:r>
                    </a:p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Aplicación de cuestionario estructurado</a:t>
                      </a:r>
                      <a:b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 ofrece la encuesta </a:t>
                      </a: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los ciudadanos</a:t>
                      </a: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inmediatamente después de la atención a través</a:t>
                      </a: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los siguientes medios:</a:t>
                      </a:r>
                    </a:p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Telefónico - IVR</a:t>
                      </a:r>
                    </a:p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Chat</a:t>
                      </a:r>
                    </a:p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WhatsApp</a:t>
                      </a:r>
                      <a:endParaRPr lang="es-CO" sz="2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958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Grupo objetivo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25000"/>
                        <a:buFontTx/>
                        <a:buNone/>
                        <a:tabLst/>
                        <a:defRPr/>
                      </a:pPr>
                      <a:r>
                        <a:rPr lang="es-CO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Ciudadanos que se contactaron a través de los canales de atención, con trámites, solicitudes o cualquier otro interés en los procesos misionales de pensiones y parafiscales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547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Cantidad de interacciones (Universo)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96.164  </a:t>
                      </a: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interacciones con los ciudadanos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56138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Encuestas realizadas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Los</a:t>
                      </a:r>
                      <a:r>
                        <a:rPr lang="es-CO" sz="2800" b="0" i="0" u="none" strike="noStrike" cap="none" baseline="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ciudadanos realizaron 10.881 encuestas</a:t>
                      </a:r>
                      <a:endParaRPr lang="es-CO" sz="2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17316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400" b="1" i="0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Porcentaje de encuestas respecto a la cantidad de operaciones (Universo)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0363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r>
                        <a:rPr lang="es-CO" sz="2800" b="0" i="0" u="none" strike="noStrike" cap="none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1" name="Rectángulo 10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/>
          <p:cNvSpPr/>
          <p:nvPr/>
        </p:nvSpPr>
        <p:spPr>
          <a:xfrm>
            <a:off x="1963689" y="465177"/>
            <a:ext cx="21418043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ct val="25000"/>
            </a:pPr>
            <a:r>
              <a:rPr lang="es-CO" sz="4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EVALUACIÓN DE LA EXPERIENCIA DE LOS CIUDADANOS EN LOS CANALES DE ATENCIÓN</a:t>
            </a:r>
          </a:p>
          <a:p>
            <a:pPr>
              <a:buSzPct val="25000"/>
            </a:pPr>
            <a:r>
              <a:rPr lang="es-CO" sz="4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FICHA TÉCNICA ENCUESTAS</a:t>
            </a:r>
          </a:p>
        </p:txBody>
      </p:sp>
    </p:spTree>
    <p:extLst>
      <p:ext uri="{BB962C8B-B14F-4D97-AF65-F5344CB8AC3E}">
        <p14:creationId xmlns:p14="http://schemas.microsoft.com/office/powerpoint/2010/main" val="610777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035697" y="497845"/>
            <a:ext cx="1396955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es-CO" sz="4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UNIVERSOS Y CANTIDAD DE ENCUESTAS REALIZADAS</a:t>
            </a:r>
          </a:p>
          <a:p>
            <a:pPr lvl="0">
              <a:buSzPct val="25000"/>
            </a:pPr>
            <a:r>
              <a:rPr lang="es-CO" sz="46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OCTUBRE A DICIEMBRE 2020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649864"/>
              </p:ext>
            </p:extLst>
          </p:nvPr>
        </p:nvGraphicFramePr>
        <p:xfrm>
          <a:off x="2395737" y="3348484"/>
          <a:ext cx="19802201" cy="8280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44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9990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386100">
                <a:tc>
                  <a:txBody>
                    <a:bodyPr/>
                    <a:lstStyle/>
                    <a:p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O" sz="3000" b="1" dirty="0"/>
                        <a:t>Interacciones 2020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CO" sz="3000" b="1" dirty="0"/>
                        <a:t>Cantidad Encuestas 2020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400" b="1" dirty="0"/>
                        <a:t>Participación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6100">
                <a:tc>
                  <a:txBody>
                    <a:bodyPr/>
                    <a:lstStyle/>
                    <a:p>
                      <a:r>
                        <a:rPr lang="es-CO" sz="2400" b="1" dirty="0"/>
                        <a:t>Canal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Octubre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Noviembre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Diciembre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Total </a:t>
                      </a:r>
                    </a:p>
                    <a:p>
                      <a:pPr algn="ctr"/>
                      <a:r>
                        <a:rPr lang="es-CO" sz="2400" b="1" dirty="0" err="1"/>
                        <a:t>Trim</a:t>
                      </a:r>
                      <a:r>
                        <a:rPr lang="es-CO" sz="2400" b="1" dirty="0"/>
                        <a:t>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Octubre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Noviembre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Diciembre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b="1" dirty="0"/>
                        <a:t>Total </a:t>
                      </a:r>
                    </a:p>
                    <a:p>
                      <a:pPr algn="ctr"/>
                      <a:r>
                        <a:rPr lang="es-CO" sz="2400" b="1" dirty="0" err="1"/>
                        <a:t>Trim</a:t>
                      </a:r>
                      <a:r>
                        <a:rPr lang="es-CO" sz="2400" b="1" dirty="0"/>
                        <a:t>.</a:t>
                      </a:r>
                      <a:r>
                        <a:rPr lang="es-CO" sz="2400" b="1" baseline="0" dirty="0"/>
                        <a:t> 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400" b="1" dirty="0"/>
                        <a:t>Participación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86100">
                <a:tc>
                  <a:txBody>
                    <a:bodyPr/>
                    <a:lstStyle/>
                    <a:p>
                      <a:r>
                        <a:rPr lang="es-CO" sz="2400" b="1" dirty="0"/>
                        <a:t>Chat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4.569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8.513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/>
                        <a:t>6.573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19.665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1.260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1.012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271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2.543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13%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6100">
                <a:tc>
                  <a:txBody>
                    <a:bodyPr/>
                    <a:lstStyle/>
                    <a:p>
                      <a:r>
                        <a:rPr lang="es-CO" sz="2400" b="1" dirty="0"/>
                        <a:t>Telefónico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19.384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23.586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24.868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67.838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400" dirty="0"/>
                        <a:t>2.692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3.658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1.565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7.915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12%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68261">
                <a:tc>
                  <a:txBody>
                    <a:bodyPr/>
                    <a:lstStyle/>
                    <a:p>
                      <a:r>
                        <a:rPr lang="es-CO" sz="2400" b="1" dirty="0"/>
                        <a:t>WhatsApp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3.015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3.134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2.522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8.671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157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193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73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dirty="0"/>
                        <a:t>423</a:t>
                      </a:r>
                      <a:endParaRPr lang="es-CO" sz="2400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400" dirty="0"/>
                        <a:t>5%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8261">
                <a:tc>
                  <a:txBody>
                    <a:bodyPr/>
                    <a:lstStyle/>
                    <a:p>
                      <a:r>
                        <a:rPr lang="es-CO" sz="2400" b="1" dirty="0"/>
                        <a:t>TOTAL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26.968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35.233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33.963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96.164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4.109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4.863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1.909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10.881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400" b="1" dirty="0"/>
                        <a:t>11%</a:t>
                      </a:r>
                      <a:endParaRPr lang="es-CO" sz="2400" b="1" dirty="0"/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30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974158" y="12204735"/>
            <a:ext cx="3594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Satisfacción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9970378" y="12205468"/>
            <a:ext cx="2565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 dirty="0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Claridad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14270441" y="12204735"/>
            <a:ext cx="4104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 dirty="0" err="1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Resolutividad</a:t>
            </a:r>
            <a:endParaRPr lang="es-ES_tradnl" sz="5400" b="1" dirty="0">
              <a:solidFill>
                <a:srgbClr val="44546A">
                  <a:lumMod val="50000"/>
                </a:srgb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4" name="Group 112"/>
          <p:cNvGrpSpPr/>
          <p:nvPr/>
        </p:nvGrpSpPr>
        <p:grpSpPr>
          <a:xfrm rot="16200000">
            <a:off x="1123478" y="6318496"/>
            <a:ext cx="9215465" cy="2062435"/>
            <a:chOff x="6580927" y="2160797"/>
            <a:chExt cx="4608933" cy="373634"/>
          </a:xfrm>
        </p:grpSpPr>
        <p:sp>
          <p:nvSpPr>
            <p:cNvPr id="55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6" name="Rectangle 127"/>
            <p:cNvSpPr/>
            <p:nvPr/>
          </p:nvSpPr>
          <p:spPr bwMode="auto">
            <a:xfrm>
              <a:off x="6580928" y="2160797"/>
              <a:ext cx="3780985" cy="37363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5" name="Group 112"/>
          <p:cNvGrpSpPr/>
          <p:nvPr/>
        </p:nvGrpSpPr>
        <p:grpSpPr>
          <a:xfrm rot="16200000">
            <a:off x="6614752" y="6318495"/>
            <a:ext cx="9215465" cy="2062435"/>
            <a:chOff x="6580927" y="2160797"/>
            <a:chExt cx="4608933" cy="373634"/>
          </a:xfrm>
        </p:grpSpPr>
        <p:sp>
          <p:nvSpPr>
            <p:cNvPr id="66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7" name="Rectangle 127"/>
            <p:cNvSpPr/>
            <p:nvPr/>
          </p:nvSpPr>
          <p:spPr bwMode="auto">
            <a:xfrm>
              <a:off x="6580927" y="2160797"/>
              <a:ext cx="3961032" cy="373634"/>
            </a:xfrm>
            <a:prstGeom prst="rect">
              <a:avLst/>
            </a:prstGeom>
            <a:solidFill>
              <a:srgbClr val="43C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8" name="Group 112"/>
          <p:cNvGrpSpPr/>
          <p:nvPr/>
        </p:nvGrpSpPr>
        <p:grpSpPr>
          <a:xfrm rot="16200000">
            <a:off x="11535869" y="6318494"/>
            <a:ext cx="9215465" cy="2062435"/>
            <a:chOff x="6580927" y="2160797"/>
            <a:chExt cx="4608933" cy="373634"/>
          </a:xfrm>
        </p:grpSpPr>
        <p:sp>
          <p:nvSpPr>
            <p:cNvPr id="90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1" name="Rectangle 127"/>
            <p:cNvSpPr/>
            <p:nvPr/>
          </p:nvSpPr>
          <p:spPr bwMode="auto">
            <a:xfrm>
              <a:off x="6580929" y="2160797"/>
              <a:ext cx="4321126" cy="373634"/>
            </a:xfrm>
            <a:prstGeom prst="rect">
              <a:avLst/>
            </a:prstGeom>
            <a:solidFill>
              <a:srgbClr val="85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4907189" y="4466544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91%</a:t>
            </a:r>
          </a:p>
        </p:txBody>
      </p:sp>
      <p:sp>
        <p:nvSpPr>
          <p:cNvPr id="102" name="CuadroTexto 101"/>
          <p:cNvSpPr txBox="1"/>
          <p:nvPr/>
        </p:nvSpPr>
        <p:spPr>
          <a:xfrm>
            <a:off x="10388625" y="4153346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92%</a:t>
            </a:r>
          </a:p>
        </p:txBody>
      </p:sp>
      <p:sp>
        <p:nvSpPr>
          <p:cNvPr id="103" name="CuadroTexto 102"/>
          <p:cNvSpPr txBox="1"/>
          <p:nvPr/>
        </p:nvSpPr>
        <p:spPr>
          <a:xfrm>
            <a:off x="15458349" y="3780529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97%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107704" y="354546"/>
            <a:ext cx="1829003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5000"/>
            </a:pPr>
            <a:r>
              <a:rPr lang="es-CO" sz="4400" b="1" dirty="0">
                <a:solidFill>
                  <a:srgbClr val="44546A">
                    <a:lumMod val="50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INDICADORES GENERALES EXPERIENCIA CANALES DE ATENCIÓN</a:t>
            </a:r>
          </a:p>
          <a:p>
            <a:pPr>
              <a:buSzPct val="25000"/>
            </a:pPr>
            <a:r>
              <a:rPr lang="es-CO" sz="4400" b="1" dirty="0">
                <a:solidFill>
                  <a:srgbClr val="44546A">
                    <a:lumMod val="50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IV TRIMESTRE 2020 - TEMAS </a:t>
            </a:r>
            <a:r>
              <a:rPr lang="es-CO" sz="4400" b="1" u="sng" dirty="0">
                <a:solidFill>
                  <a:srgbClr val="44546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PENSIONALES</a:t>
            </a:r>
          </a:p>
        </p:txBody>
      </p:sp>
      <p:pic>
        <p:nvPicPr>
          <p:cNvPr id="6146" name="Picture 2" descr="esultado de imagen para icono satisfac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79" y="9130346"/>
            <a:ext cx="1534462" cy="1409191"/>
          </a:xfrm>
          <a:prstGeom prst="rect">
            <a:avLst/>
          </a:prstGeom>
          <a:noFill/>
          <a:effectLst>
            <a:innerShdw blurRad="63500" dist="50800" dir="8100000">
              <a:prstClr val="black">
                <a:alpha val="5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6 Grupo"/>
          <p:cNvGrpSpPr/>
          <p:nvPr/>
        </p:nvGrpSpPr>
        <p:grpSpPr>
          <a:xfrm>
            <a:off x="15415417" y="9081218"/>
            <a:ext cx="1352529" cy="1384963"/>
            <a:chOff x="15415417" y="9081218"/>
            <a:chExt cx="1352529" cy="1384963"/>
          </a:xfrm>
        </p:grpSpPr>
        <p:sp>
          <p:nvSpPr>
            <p:cNvPr id="46" name="Rectángulo redondeado 45"/>
            <p:cNvSpPr/>
            <p:nvPr/>
          </p:nvSpPr>
          <p:spPr>
            <a:xfrm>
              <a:off x="15415417" y="9081218"/>
              <a:ext cx="1352529" cy="1384963"/>
            </a:xfrm>
            <a:prstGeom prst="roundRect">
              <a:avLst/>
            </a:prstGeom>
            <a:solidFill>
              <a:srgbClr val="43C0C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47" name="Freeform 290"/>
            <p:cNvSpPr>
              <a:spLocks noChangeArrowheads="1"/>
            </p:cNvSpPr>
            <p:nvPr/>
          </p:nvSpPr>
          <p:spPr bwMode="auto">
            <a:xfrm>
              <a:off x="15722839" y="9555776"/>
              <a:ext cx="875518" cy="606000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105" name="Rectángulo 104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088295" y="13964102"/>
            <a:ext cx="135745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FFFF"/>
              </a:buClr>
              <a:buSzPct val="100000"/>
            </a:pPr>
            <a:r>
              <a:rPr lang="es-CO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Los canales de atención evaluados por los ciudadanos son </a:t>
            </a:r>
          </a:p>
          <a:p>
            <a:pPr>
              <a:buClr>
                <a:srgbClr val="FFFFFF"/>
              </a:buClr>
              <a:buSzPct val="100000"/>
            </a:pPr>
            <a:r>
              <a:rPr lang="es-CO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Presencial, Telefónico y Puntos de Atención Virtual – PAV</a:t>
            </a:r>
          </a:p>
        </p:txBody>
      </p:sp>
      <p:grpSp>
        <p:nvGrpSpPr>
          <p:cNvPr id="6" name="5 Grupo"/>
          <p:cNvGrpSpPr/>
          <p:nvPr/>
        </p:nvGrpSpPr>
        <p:grpSpPr>
          <a:xfrm>
            <a:off x="10466400" y="9068334"/>
            <a:ext cx="1512168" cy="1533214"/>
            <a:chOff x="21189825" y="4983622"/>
            <a:chExt cx="1512168" cy="1533214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2" name="1 Rectángulo redondeado"/>
            <p:cNvSpPr/>
            <p:nvPr/>
          </p:nvSpPr>
          <p:spPr>
            <a:xfrm>
              <a:off x="21189825" y="4983622"/>
              <a:ext cx="1512168" cy="153321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rgbClr val="FFFFFF"/>
                </a:solidFill>
              </a:endParaRPr>
            </a:p>
          </p:txBody>
        </p:sp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5849" y="5187173"/>
              <a:ext cx="1152128" cy="1126112"/>
            </a:xfrm>
            <a:prstGeom prst="ellipse">
              <a:avLst/>
            </a:prstGeom>
            <a:ln w="63500" cap="rnd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</p:pic>
      </p:grpSp>
    </p:spTree>
    <p:extLst>
      <p:ext uri="{BB962C8B-B14F-4D97-AF65-F5344CB8AC3E}">
        <p14:creationId xmlns:p14="http://schemas.microsoft.com/office/powerpoint/2010/main" val="197149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/>
          <p:cNvSpPr txBox="1"/>
          <p:nvPr/>
        </p:nvSpPr>
        <p:spPr>
          <a:xfrm>
            <a:off x="3974158" y="12204735"/>
            <a:ext cx="35942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Satisfacción</a:t>
            </a:r>
          </a:p>
        </p:txBody>
      </p:sp>
      <p:sp>
        <p:nvSpPr>
          <p:cNvPr id="52" name="CuadroTexto 51"/>
          <p:cNvSpPr txBox="1"/>
          <p:nvPr/>
        </p:nvSpPr>
        <p:spPr>
          <a:xfrm>
            <a:off x="9970378" y="12290250"/>
            <a:ext cx="25651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 dirty="0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Claridad</a:t>
            </a:r>
          </a:p>
        </p:txBody>
      </p:sp>
      <p:sp>
        <p:nvSpPr>
          <p:cNvPr id="53" name="CuadroTexto 52"/>
          <p:cNvSpPr txBox="1"/>
          <p:nvPr/>
        </p:nvSpPr>
        <p:spPr>
          <a:xfrm>
            <a:off x="14270441" y="12204735"/>
            <a:ext cx="41040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5400" b="1" dirty="0" err="1">
                <a:solidFill>
                  <a:srgbClr val="44546A">
                    <a:lumMod val="50000"/>
                  </a:srgbClr>
                </a:solidFill>
                <a:latin typeface="Calibri" charset="0"/>
                <a:ea typeface="Calibri" charset="0"/>
                <a:cs typeface="Calibri" charset="0"/>
              </a:rPr>
              <a:t>Resolutividad</a:t>
            </a:r>
            <a:endParaRPr lang="es-ES_tradnl" sz="5400" b="1" dirty="0">
              <a:solidFill>
                <a:srgbClr val="44546A">
                  <a:lumMod val="50000"/>
                </a:srgb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54" name="Group 112"/>
          <p:cNvGrpSpPr/>
          <p:nvPr/>
        </p:nvGrpSpPr>
        <p:grpSpPr>
          <a:xfrm rot="16200000">
            <a:off x="1123478" y="6318496"/>
            <a:ext cx="9215465" cy="2062435"/>
            <a:chOff x="6580927" y="2160797"/>
            <a:chExt cx="4608933" cy="373634"/>
          </a:xfrm>
        </p:grpSpPr>
        <p:sp>
          <p:nvSpPr>
            <p:cNvPr id="55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56" name="Rectangle 127"/>
            <p:cNvSpPr/>
            <p:nvPr/>
          </p:nvSpPr>
          <p:spPr bwMode="auto">
            <a:xfrm>
              <a:off x="6580928" y="2160797"/>
              <a:ext cx="3600938" cy="37363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5" name="Group 112"/>
          <p:cNvGrpSpPr/>
          <p:nvPr/>
        </p:nvGrpSpPr>
        <p:grpSpPr>
          <a:xfrm rot="16200000">
            <a:off x="6614752" y="6318495"/>
            <a:ext cx="9215465" cy="2062435"/>
            <a:chOff x="6580927" y="2160797"/>
            <a:chExt cx="4608933" cy="373634"/>
          </a:xfrm>
        </p:grpSpPr>
        <p:sp>
          <p:nvSpPr>
            <p:cNvPr id="66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67" name="Rectangle 127"/>
            <p:cNvSpPr/>
            <p:nvPr/>
          </p:nvSpPr>
          <p:spPr bwMode="auto">
            <a:xfrm>
              <a:off x="6580927" y="2160797"/>
              <a:ext cx="3780985" cy="373634"/>
            </a:xfrm>
            <a:prstGeom prst="rect">
              <a:avLst/>
            </a:prstGeom>
            <a:solidFill>
              <a:srgbClr val="43C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88" name="Group 112"/>
          <p:cNvGrpSpPr/>
          <p:nvPr/>
        </p:nvGrpSpPr>
        <p:grpSpPr>
          <a:xfrm rot="16200000">
            <a:off x="11535869" y="6318494"/>
            <a:ext cx="9215465" cy="2062435"/>
            <a:chOff x="6580927" y="2160797"/>
            <a:chExt cx="4608933" cy="373634"/>
          </a:xfrm>
        </p:grpSpPr>
        <p:sp>
          <p:nvSpPr>
            <p:cNvPr id="90" name="Rectangle 113"/>
            <p:cNvSpPr/>
            <p:nvPr/>
          </p:nvSpPr>
          <p:spPr bwMode="auto">
            <a:xfrm>
              <a:off x="6580927" y="2160797"/>
              <a:ext cx="4608933" cy="3736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1" name="Rectangle 127"/>
            <p:cNvSpPr/>
            <p:nvPr/>
          </p:nvSpPr>
          <p:spPr bwMode="auto">
            <a:xfrm>
              <a:off x="6580927" y="2160797"/>
              <a:ext cx="4141079" cy="373634"/>
            </a:xfrm>
            <a:prstGeom prst="rect">
              <a:avLst/>
            </a:prstGeom>
            <a:solidFill>
              <a:srgbClr val="85A6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3" name="CuadroTexto 12"/>
          <p:cNvSpPr txBox="1"/>
          <p:nvPr/>
        </p:nvSpPr>
        <p:spPr>
          <a:xfrm>
            <a:off x="4963979" y="489026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91%</a:t>
            </a:r>
          </a:p>
        </p:txBody>
      </p:sp>
      <p:sp>
        <p:nvSpPr>
          <p:cNvPr id="102" name="CuadroTexto 101"/>
          <p:cNvSpPr txBox="1"/>
          <p:nvPr/>
        </p:nvSpPr>
        <p:spPr>
          <a:xfrm>
            <a:off x="10458985" y="4429230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92%</a:t>
            </a:r>
          </a:p>
        </p:txBody>
      </p:sp>
      <p:sp>
        <p:nvSpPr>
          <p:cNvPr id="103" name="CuadroTexto 102"/>
          <p:cNvSpPr txBox="1"/>
          <p:nvPr/>
        </p:nvSpPr>
        <p:spPr>
          <a:xfrm>
            <a:off x="15415417" y="3780532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dirty="0">
                <a:solidFill>
                  <a:srgbClr val="FFFFFF"/>
                </a:solidFill>
              </a:rPr>
              <a:t>96%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107704" y="354546"/>
            <a:ext cx="1482777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25000"/>
            </a:pPr>
            <a:r>
              <a:rPr lang="es-CO" sz="4800" b="1" dirty="0">
                <a:solidFill>
                  <a:srgbClr val="44546A">
                    <a:lumMod val="50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INDICADORES GENERALES CANALES DE ATENCIÓN  </a:t>
            </a:r>
          </a:p>
          <a:p>
            <a:pPr>
              <a:buSzPct val="25000"/>
            </a:pPr>
            <a:r>
              <a:rPr lang="es-CO" sz="4800" b="1" dirty="0">
                <a:solidFill>
                  <a:srgbClr val="44546A">
                    <a:lumMod val="50000"/>
                  </a:srgbClr>
                </a:solidFill>
                <a:latin typeface="Calibri"/>
                <a:ea typeface="Calibri"/>
                <a:cs typeface="Calibri"/>
                <a:sym typeface="Calibri"/>
              </a:rPr>
              <a:t>IV TRIMESTRE 2020 TEMAS </a:t>
            </a:r>
            <a:r>
              <a:rPr lang="es-CO" sz="4400" b="1" u="sng" dirty="0">
                <a:solidFill>
                  <a:srgbClr val="44546A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rPr>
              <a:t>PARAFISCALES</a:t>
            </a:r>
          </a:p>
        </p:txBody>
      </p:sp>
      <p:pic>
        <p:nvPicPr>
          <p:cNvPr id="6146" name="Picture 2" descr="esultado de imagen para icono satisfacc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979" y="9130346"/>
            <a:ext cx="1534462" cy="1409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Agrupar 16"/>
          <p:cNvGrpSpPr/>
          <p:nvPr/>
        </p:nvGrpSpPr>
        <p:grpSpPr>
          <a:xfrm>
            <a:off x="15415417" y="9081218"/>
            <a:ext cx="1352529" cy="1384963"/>
            <a:chOff x="16567482" y="11984243"/>
            <a:chExt cx="2062436" cy="2363232"/>
          </a:xfrm>
        </p:grpSpPr>
        <p:sp>
          <p:nvSpPr>
            <p:cNvPr id="46" name="Rectángulo redondeado 45"/>
            <p:cNvSpPr/>
            <p:nvPr/>
          </p:nvSpPr>
          <p:spPr>
            <a:xfrm>
              <a:off x="16567482" y="11984243"/>
              <a:ext cx="2062436" cy="2363232"/>
            </a:xfrm>
            <a:prstGeom prst="roundRect">
              <a:avLst/>
            </a:prstGeom>
            <a:solidFill>
              <a:srgbClr val="43C0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>
                <a:solidFill>
                  <a:srgbClr val="FFFFFF"/>
                </a:solidFill>
              </a:endParaRPr>
            </a:p>
          </p:txBody>
        </p:sp>
        <p:sp>
          <p:nvSpPr>
            <p:cNvPr id="47" name="Freeform 290"/>
            <p:cNvSpPr>
              <a:spLocks noChangeArrowheads="1"/>
            </p:cNvSpPr>
            <p:nvPr/>
          </p:nvSpPr>
          <p:spPr bwMode="auto">
            <a:xfrm>
              <a:off x="17036261" y="12794006"/>
              <a:ext cx="1335054" cy="1034049"/>
            </a:xfrm>
            <a:custGeom>
              <a:avLst/>
              <a:gdLst>
                <a:gd name="T0" fmla="*/ 995 w 996"/>
                <a:gd name="T1" fmla="*/ 409 h 770"/>
                <a:gd name="T2" fmla="*/ 836 w 996"/>
                <a:gd name="T3" fmla="*/ 409 h 770"/>
                <a:gd name="T4" fmla="*/ 543 w 996"/>
                <a:gd name="T5" fmla="*/ 192 h 770"/>
                <a:gd name="T6" fmla="*/ 384 w 996"/>
                <a:gd name="T7" fmla="*/ 275 h 770"/>
                <a:gd name="T8" fmla="*/ 360 w 996"/>
                <a:gd name="T9" fmla="*/ 158 h 770"/>
                <a:gd name="T10" fmla="*/ 702 w 996"/>
                <a:gd name="T11" fmla="*/ 33 h 770"/>
                <a:gd name="T12" fmla="*/ 836 w 996"/>
                <a:gd name="T13" fmla="*/ 133 h 770"/>
                <a:gd name="T14" fmla="*/ 334 w 996"/>
                <a:gd name="T15" fmla="*/ 626 h 770"/>
                <a:gd name="T16" fmla="*/ 276 w 996"/>
                <a:gd name="T17" fmla="*/ 551 h 770"/>
                <a:gd name="T18" fmla="*/ 209 w 996"/>
                <a:gd name="T19" fmla="*/ 484 h 770"/>
                <a:gd name="T20" fmla="*/ 109 w 996"/>
                <a:gd name="T21" fmla="*/ 434 h 770"/>
                <a:gd name="T22" fmla="*/ 159 w 996"/>
                <a:gd name="T23" fmla="*/ 535 h 770"/>
                <a:gd name="T24" fmla="*/ 226 w 996"/>
                <a:gd name="T25" fmla="*/ 602 h 770"/>
                <a:gd name="T26" fmla="*/ 293 w 996"/>
                <a:gd name="T27" fmla="*/ 668 h 770"/>
                <a:gd name="T28" fmla="*/ 393 w 996"/>
                <a:gd name="T29" fmla="*/ 727 h 770"/>
                <a:gd name="T30" fmla="*/ 334 w 996"/>
                <a:gd name="T31" fmla="*/ 626 h 770"/>
                <a:gd name="T32" fmla="*/ 594 w 996"/>
                <a:gd name="T33" fmla="*/ 267 h 770"/>
                <a:gd name="T34" fmla="*/ 443 w 996"/>
                <a:gd name="T35" fmla="*/ 301 h 770"/>
                <a:gd name="T36" fmla="*/ 284 w 996"/>
                <a:gd name="T37" fmla="*/ 217 h 770"/>
                <a:gd name="T38" fmla="*/ 460 w 996"/>
                <a:gd name="T39" fmla="*/ 50 h 770"/>
                <a:gd name="T40" fmla="*/ 184 w 996"/>
                <a:gd name="T41" fmla="*/ 100 h 770"/>
                <a:gd name="T42" fmla="*/ 0 w 996"/>
                <a:gd name="T43" fmla="*/ 66 h 770"/>
                <a:gd name="T44" fmla="*/ 50 w 996"/>
                <a:gd name="T45" fmla="*/ 443 h 770"/>
                <a:gd name="T46" fmla="*/ 234 w 996"/>
                <a:gd name="T47" fmla="*/ 392 h 770"/>
                <a:gd name="T48" fmla="*/ 293 w 996"/>
                <a:gd name="T49" fmla="*/ 468 h 770"/>
                <a:gd name="T50" fmla="*/ 360 w 996"/>
                <a:gd name="T51" fmla="*/ 535 h 770"/>
                <a:gd name="T52" fmla="*/ 426 w 996"/>
                <a:gd name="T53" fmla="*/ 610 h 770"/>
                <a:gd name="T54" fmla="*/ 477 w 996"/>
                <a:gd name="T55" fmla="*/ 727 h 770"/>
                <a:gd name="T56" fmla="*/ 543 w 996"/>
                <a:gd name="T57" fmla="*/ 660 h 770"/>
                <a:gd name="T58" fmla="*/ 485 w 996"/>
                <a:gd name="T59" fmla="*/ 585 h 770"/>
                <a:gd name="T60" fmla="*/ 569 w 996"/>
                <a:gd name="T61" fmla="*/ 668 h 770"/>
                <a:gd name="T62" fmla="*/ 627 w 996"/>
                <a:gd name="T63" fmla="*/ 602 h 770"/>
                <a:gd name="T64" fmla="*/ 652 w 996"/>
                <a:gd name="T65" fmla="*/ 610 h 770"/>
                <a:gd name="T66" fmla="*/ 719 w 996"/>
                <a:gd name="T67" fmla="*/ 543 h 770"/>
                <a:gd name="T68" fmla="*/ 727 w 996"/>
                <a:gd name="T69" fmla="*/ 526 h 770"/>
                <a:gd name="T70" fmla="*/ 786 w 996"/>
                <a:gd name="T71" fmla="*/ 535 h 770"/>
                <a:gd name="T72" fmla="*/ 786 w 996"/>
                <a:gd name="T73" fmla="*/ 468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6" h="770">
                  <a:moveTo>
                    <a:pt x="995" y="100"/>
                  </a:moveTo>
                  <a:cubicBezTo>
                    <a:pt x="995" y="409"/>
                    <a:pt x="995" y="409"/>
                    <a:pt x="995" y="409"/>
                  </a:cubicBezTo>
                  <a:cubicBezTo>
                    <a:pt x="995" y="409"/>
                    <a:pt x="928" y="426"/>
                    <a:pt x="920" y="426"/>
                  </a:cubicBezTo>
                  <a:cubicBezTo>
                    <a:pt x="903" y="426"/>
                    <a:pt x="861" y="443"/>
                    <a:pt x="836" y="409"/>
                  </a:cubicBezTo>
                  <a:cubicBezTo>
                    <a:pt x="786" y="367"/>
                    <a:pt x="619" y="192"/>
                    <a:pt x="619" y="192"/>
                  </a:cubicBezTo>
                  <a:cubicBezTo>
                    <a:pt x="619" y="192"/>
                    <a:pt x="594" y="167"/>
                    <a:pt x="543" y="192"/>
                  </a:cubicBezTo>
                  <a:cubicBezTo>
                    <a:pt x="502" y="217"/>
                    <a:pt x="443" y="250"/>
                    <a:pt x="418" y="259"/>
                  </a:cubicBezTo>
                  <a:cubicBezTo>
                    <a:pt x="410" y="267"/>
                    <a:pt x="393" y="275"/>
                    <a:pt x="384" y="275"/>
                  </a:cubicBezTo>
                  <a:cubicBezTo>
                    <a:pt x="351" y="275"/>
                    <a:pt x="326" y="242"/>
                    <a:pt x="326" y="209"/>
                  </a:cubicBezTo>
                  <a:cubicBezTo>
                    <a:pt x="326" y="183"/>
                    <a:pt x="343" y="167"/>
                    <a:pt x="360" y="158"/>
                  </a:cubicBezTo>
                  <a:cubicBezTo>
                    <a:pt x="426" y="116"/>
                    <a:pt x="552" y="50"/>
                    <a:pt x="602" y="16"/>
                  </a:cubicBezTo>
                  <a:cubicBezTo>
                    <a:pt x="635" y="0"/>
                    <a:pt x="652" y="0"/>
                    <a:pt x="702" y="33"/>
                  </a:cubicBezTo>
                  <a:cubicBezTo>
                    <a:pt x="752" y="83"/>
                    <a:pt x="803" y="125"/>
                    <a:pt x="803" y="125"/>
                  </a:cubicBezTo>
                  <a:cubicBezTo>
                    <a:pt x="803" y="125"/>
                    <a:pt x="819" y="133"/>
                    <a:pt x="836" y="133"/>
                  </a:cubicBezTo>
                  <a:cubicBezTo>
                    <a:pt x="878" y="125"/>
                    <a:pt x="995" y="100"/>
                    <a:pt x="995" y="100"/>
                  </a:cubicBezTo>
                  <a:close/>
                  <a:moveTo>
                    <a:pt x="334" y="626"/>
                  </a:moveTo>
                  <a:cubicBezTo>
                    <a:pt x="343" y="610"/>
                    <a:pt x="343" y="585"/>
                    <a:pt x="326" y="568"/>
                  </a:cubicBezTo>
                  <a:cubicBezTo>
                    <a:pt x="309" y="551"/>
                    <a:pt x="293" y="551"/>
                    <a:pt x="276" y="551"/>
                  </a:cubicBezTo>
                  <a:cubicBezTo>
                    <a:pt x="276" y="535"/>
                    <a:pt x="276" y="510"/>
                    <a:pt x="259" y="501"/>
                  </a:cubicBezTo>
                  <a:cubicBezTo>
                    <a:pt x="251" y="484"/>
                    <a:pt x="226" y="476"/>
                    <a:pt x="209" y="484"/>
                  </a:cubicBezTo>
                  <a:cubicBezTo>
                    <a:pt x="217" y="468"/>
                    <a:pt x="209" y="443"/>
                    <a:pt x="201" y="426"/>
                  </a:cubicBezTo>
                  <a:cubicBezTo>
                    <a:pt x="176" y="401"/>
                    <a:pt x="134" y="409"/>
                    <a:pt x="109" y="434"/>
                  </a:cubicBezTo>
                  <a:cubicBezTo>
                    <a:pt x="92" y="451"/>
                    <a:pt x="75" y="501"/>
                    <a:pt x="92" y="526"/>
                  </a:cubicBezTo>
                  <a:cubicBezTo>
                    <a:pt x="117" y="551"/>
                    <a:pt x="142" y="535"/>
                    <a:pt x="159" y="535"/>
                  </a:cubicBezTo>
                  <a:cubicBezTo>
                    <a:pt x="159" y="551"/>
                    <a:pt x="142" y="568"/>
                    <a:pt x="159" y="593"/>
                  </a:cubicBezTo>
                  <a:cubicBezTo>
                    <a:pt x="176" y="618"/>
                    <a:pt x="209" y="602"/>
                    <a:pt x="226" y="602"/>
                  </a:cubicBezTo>
                  <a:cubicBezTo>
                    <a:pt x="217" y="618"/>
                    <a:pt x="201" y="643"/>
                    <a:pt x="226" y="668"/>
                  </a:cubicBezTo>
                  <a:cubicBezTo>
                    <a:pt x="242" y="685"/>
                    <a:pt x="276" y="677"/>
                    <a:pt x="293" y="668"/>
                  </a:cubicBezTo>
                  <a:cubicBezTo>
                    <a:pt x="284" y="693"/>
                    <a:pt x="268" y="710"/>
                    <a:pt x="293" y="744"/>
                  </a:cubicBezTo>
                  <a:cubicBezTo>
                    <a:pt x="318" y="769"/>
                    <a:pt x="368" y="752"/>
                    <a:pt x="393" y="727"/>
                  </a:cubicBezTo>
                  <a:cubicBezTo>
                    <a:pt x="418" y="702"/>
                    <a:pt x="418" y="668"/>
                    <a:pt x="393" y="643"/>
                  </a:cubicBezTo>
                  <a:cubicBezTo>
                    <a:pt x="376" y="626"/>
                    <a:pt x="360" y="626"/>
                    <a:pt x="334" y="626"/>
                  </a:cubicBezTo>
                  <a:close/>
                  <a:moveTo>
                    <a:pt x="786" y="468"/>
                  </a:moveTo>
                  <a:cubicBezTo>
                    <a:pt x="610" y="284"/>
                    <a:pt x="694" y="367"/>
                    <a:pt x="594" y="267"/>
                  </a:cubicBezTo>
                  <a:cubicBezTo>
                    <a:pt x="594" y="267"/>
                    <a:pt x="569" y="234"/>
                    <a:pt x="527" y="259"/>
                  </a:cubicBezTo>
                  <a:cubicBezTo>
                    <a:pt x="502" y="267"/>
                    <a:pt x="468" y="284"/>
                    <a:pt x="443" y="301"/>
                  </a:cubicBezTo>
                  <a:cubicBezTo>
                    <a:pt x="418" y="309"/>
                    <a:pt x="393" y="317"/>
                    <a:pt x="384" y="317"/>
                  </a:cubicBezTo>
                  <a:cubicBezTo>
                    <a:pt x="326" y="317"/>
                    <a:pt x="284" y="267"/>
                    <a:pt x="284" y="217"/>
                  </a:cubicBezTo>
                  <a:cubicBezTo>
                    <a:pt x="284" y="175"/>
                    <a:pt x="301" y="142"/>
                    <a:pt x="334" y="125"/>
                  </a:cubicBezTo>
                  <a:cubicBezTo>
                    <a:pt x="368" y="100"/>
                    <a:pt x="460" y="50"/>
                    <a:pt x="460" y="50"/>
                  </a:cubicBezTo>
                  <a:cubicBezTo>
                    <a:pt x="460" y="50"/>
                    <a:pt x="435" y="8"/>
                    <a:pt x="376" y="8"/>
                  </a:cubicBezTo>
                  <a:cubicBezTo>
                    <a:pt x="309" y="8"/>
                    <a:pt x="184" y="100"/>
                    <a:pt x="184" y="100"/>
                  </a:cubicBezTo>
                  <a:cubicBezTo>
                    <a:pt x="184" y="100"/>
                    <a:pt x="150" y="116"/>
                    <a:pt x="100" y="100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426"/>
                    <a:pt x="0" y="426"/>
                    <a:pt x="0" y="426"/>
                  </a:cubicBezTo>
                  <a:cubicBezTo>
                    <a:pt x="0" y="426"/>
                    <a:pt x="25" y="434"/>
                    <a:pt x="50" y="443"/>
                  </a:cubicBezTo>
                  <a:cubicBezTo>
                    <a:pt x="59" y="426"/>
                    <a:pt x="67" y="409"/>
                    <a:pt x="83" y="392"/>
                  </a:cubicBezTo>
                  <a:cubicBezTo>
                    <a:pt x="125" y="351"/>
                    <a:pt x="192" y="351"/>
                    <a:pt x="234" y="392"/>
                  </a:cubicBezTo>
                  <a:cubicBezTo>
                    <a:pt x="242" y="409"/>
                    <a:pt x="251" y="417"/>
                    <a:pt x="251" y="434"/>
                  </a:cubicBezTo>
                  <a:cubicBezTo>
                    <a:pt x="268" y="443"/>
                    <a:pt x="284" y="451"/>
                    <a:pt x="293" y="468"/>
                  </a:cubicBezTo>
                  <a:cubicBezTo>
                    <a:pt x="309" y="476"/>
                    <a:pt x="318" y="493"/>
                    <a:pt x="318" y="510"/>
                  </a:cubicBezTo>
                  <a:cubicBezTo>
                    <a:pt x="334" y="510"/>
                    <a:pt x="351" y="518"/>
                    <a:pt x="360" y="535"/>
                  </a:cubicBezTo>
                  <a:cubicBezTo>
                    <a:pt x="376" y="551"/>
                    <a:pt x="384" y="568"/>
                    <a:pt x="384" y="585"/>
                  </a:cubicBezTo>
                  <a:cubicBezTo>
                    <a:pt x="401" y="585"/>
                    <a:pt x="418" y="593"/>
                    <a:pt x="426" y="610"/>
                  </a:cubicBezTo>
                  <a:cubicBezTo>
                    <a:pt x="451" y="635"/>
                    <a:pt x="460" y="668"/>
                    <a:pt x="451" y="702"/>
                  </a:cubicBezTo>
                  <a:cubicBezTo>
                    <a:pt x="460" y="702"/>
                    <a:pt x="468" y="718"/>
                    <a:pt x="477" y="727"/>
                  </a:cubicBezTo>
                  <a:cubicBezTo>
                    <a:pt x="493" y="744"/>
                    <a:pt x="527" y="744"/>
                    <a:pt x="543" y="727"/>
                  </a:cubicBezTo>
                  <a:cubicBezTo>
                    <a:pt x="560" y="710"/>
                    <a:pt x="560" y="677"/>
                    <a:pt x="543" y="660"/>
                  </a:cubicBezTo>
                  <a:lnTo>
                    <a:pt x="535" y="660"/>
                  </a:lnTo>
                  <a:cubicBezTo>
                    <a:pt x="485" y="602"/>
                    <a:pt x="477" y="593"/>
                    <a:pt x="485" y="585"/>
                  </a:cubicBezTo>
                  <a:cubicBezTo>
                    <a:pt x="493" y="585"/>
                    <a:pt x="502" y="593"/>
                    <a:pt x="560" y="660"/>
                  </a:cubicBezTo>
                  <a:cubicBezTo>
                    <a:pt x="569" y="668"/>
                    <a:pt x="569" y="668"/>
                    <a:pt x="569" y="668"/>
                  </a:cubicBezTo>
                  <a:cubicBezTo>
                    <a:pt x="585" y="685"/>
                    <a:pt x="610" y="685"/>
                    <a:pt x="627" y="668"/>
                  </a:cubicBezTo>
                  <a:cubicBezTo>
                    <a:pt x="644" y="652"/>
                    <a:pt x="644" y="618"/>
                    <a:pt x="627" y="602"/>
                  </a:cubicBezTo>
                  <a:cubicBezTo>
                    <a:pt x="569" y="535"/>
                    <a:pt x="560" y="526"/>
                    <a:pt x="560" y="518"/>
                  </a:cubicBezTo>
                  <a:cubicBezTo>
                    <a:pt x="569" y="518"/>
                    <a:pt x="594" y="551"/>
                    <a:pt x="652" y="610"/>
                  </a:cubicBezTo>
                  <a:cubicBezTo>
                    <a:pt x="669" y="626"/>
                    <a:pt x="702" y="626"/>
                    <a:pt x="719" y="610"/>
                  </a:cubicBezTo>
                  <a:cubicBezTo>
                    <a:pt x="727" y="593"/>
                    <a:pt x="736" y="568"/>
                    <a:pt x="719" y="543"/>
                  </a:cubicBezTo>
                  <a:cubicBezTo>
                    <a:pt x="644" y="468"/>
                    <a:pt x="644" y="468"/>
                    <a:pt x="652" y="459"/>
                  </a:cubicBezTo>
                  <a:lnTo>
                    <a:pt x="727" y="526"/>
                  </a:lnTo>
                  <a:cubicBezTo>
                    <a:pt x="727" y="535"/>
                    <a:pt x="727" y="535"/>
                    <a:pt x="727" y="535"/>
                  </a:cubicBezTo>
                  <a:cubicBezTo>
                    <a:pt x="744" y="551"/>
                    <a:pt x="769" y="551"/>
                    <a:pt x="786" y="535"/>
                  </a:cubicBezTo>
                  <a:cubicBezTo>
                    <a:pt x="803" y="510"/>
                    <a:pt x="803" y="484"/>
                    <a:pt x="786" y="468"/>
                  </a:cubicBezTo>
                  <a:close/>
                  <a:moveTo>
                    <a:pt x="786" y="468"/>
                  </a:moveTo>
                  <a:lnTo>
                    <a:pt x="786" y="4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dirty="0">
                <a:ea typeface="SimSun" charset="0"/>
              </a:endParaRPr>
            </a:p>
          </p:txBody>
        </p:sp>
      </p:grpSp>
      <p:sp>
        <p:nvSpPr>
          <p:cNvPr id="105" name="Rectángulo 104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FFFFFF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088295" y="13964102"/>
            <a:ext cx="1357455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rgbClr val="FFFFFF"/>
              </a:buClr>
              <a:buSzPct val="100000"/>
            </a:pPr>
            <a:r>
              <a:rPr lang="es-CO" sz="4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Los canales de atención evaluados por los ciudadanos son </a:t>
            </a:r>
          </a:p>
          <a:p>
            <a:pPr>
              <a:buClr>
                <a:srgbClr val="FFFFFF"/>
              </a:buClr>
              <a:buSzPct val="100000"/>
            </a:pPr>
            <a:r>
              <a:rPr lang="es-CO" sz="44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Presencial, Telefónico y Puntos de Atención Virtual – PAV</a:t>
            </a:r>
          </a:p>
        </p:txBody>
      </p:sp>
      <p:grpSp>
        <p:nvGrpSpPr>
          <p:cNvPr id="27" name="26 Grupo"/>
          <p:cNvGrpSpPr/>
          <p:nvPr/>
        </p:nvGrpSpPr>
        <p:grpSpPr>
          <a:xfrm>
            <a:off x="10466400" y="9068334"/>
            <a:ext cx="1512168" cy="1533214"/>
            <a:chOff x="21189825" y="4983622"/>
            <a:chExt cx="1512168" cy="1533214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sp>
          <p:nvSpPr>
            <p:cNvPr id="28" name="27 Rectángulo redondeado"/>
            <p:cNvSpPr/>
            <p:nvPr/>
          </p:nvSpPr>
          <p:spPr>
            <a:xfrm>
              <a:off x="21189825" y="4983622"/>
              <a:ext cx="1512168" cy="1533214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rgbClr val="FFFFFF"/>
                </a:solidFill>
              </a:endParaRPr>
            </a:p>
          </p:txBody>
        </p:sp>
        <p:pic>
          <p:nvPicPr>
            <p:cNvPr id="29" name="28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5849" y="5187173"/>
              <a:ext cx="1152128" cy="1126112"/>
            </a:xfrm>
            <a:prstGeom prst="ellipse">
              <a:avLst/>
            </a:prstGeom>
            <a:ln w="63500" cap="rnd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</p:pic>
      </p:grpSp>
    </p:spTree>
    <p:extLst>
      <p:ext uri="{BB962C8B-B14F-4D97-AF65-F5344CB8AC3E}">
        <p14:creationId xmlns:p14="http://schemas.microsoft.com/office/powerpoint/2010/main" val="3049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/>
          <p:nvPr/>
        </p:nvSpPr>
        <p:spPr>
          <a:xfrm>
            <a:off x="2254029" y="324805"/>
            <a:ext cx="21597784" cy="15869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s-CO" sz="48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INDICADORES GENERALES CANALES DE ATENCIÓN - 2020</a:t>
            </a:r>
          </a:p>
          <a:p>
            <a:pPr>
              <a:buSzPct val="25000"/>
            </a:pPr>
            <a:r>
              <a:rPr lang="es-CO" sz="48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VOZ DEL CIUDADANO</a:t>
            </a:r>
          </a:p>
        </p:txBody>
      </p:sp>
      <p:sp>
        <p:nvSpPr>
          <p:cNvPr id="5" name="Shape 574"/>
          <p:cNvSpPr/>
          <p:nvPr/>
        </p:nvSpPr>
        <p:spPr>
          <a:xfrm>
            <a:off x="1124563" y="2628404"/>
            <a:ext cx="22363775" cy="10009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s-CO" sz="48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Los ciudadanos manifestaron su </a:t>
            </a:r>
            <a:r>
              <a:rPr lang="es-CO" sz="4800" b="1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EXPERIENCIA</a:t>
            </a:r>
            <a:r>
              <a:rPr lang="es-CO" sz="48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en los canales de atención por:</a:t>
            </a:r>
          </a:p>
          <a:p>
            <a:pPr algn="just"/>
            <a:endParaRPr lang="es-ES" sz="4400" dirty="0"/>
          </a:p>
          <a:p>
            <a:pPr algn="just">
              <a:buSzPct val="100000"/>
            </a:pPr>
            <a:r>
              <a:rPr lang="es-ES" sz="48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Agradecer por la calidad humana en la atención.</a:t>
            </a:r>
          </a:p>
          <a:p>
            <a:pPr algn="just">
              <a:buSzPct val="100000"/>
            </a:pPr>
            <a:endParaRPr lang="es-ES" sz="48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SzPct val="100000"/>
            </a:pPr>
            <a:r>
              <a:rPr lang="es-ES" sz="48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La atención recibida fue excelente y agradable.</a:t>
            </a:r>
          </a:p>
          <a:p>
            <a:pPr algn="just">
              <a:buSzPct val="100000"/>
            </a:pPr>
            <a:endParaRPr lang="es-ES" sz="48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buSzPct val="100000"/>
            </a:pPr>
            <a:r>
              <a:rPr lang="es-ES" sz="48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Excelente su atención.</a:t>
            </a:r>
          </a:p>
          <a:p>
            <a:pPr algn="just">
              <a:buSzPct val="100000"/>
            </a:pPr>
            <a:endParaRPr lang="es-CO" sz="48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s-ES" sz="48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Excelente la atención Aunque no era la respuesta que esperaba Gracias</a:t>
            </a: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endParaRPr lang="es-ES" sz="48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es-ES" sz="4800" dirty="0">
                <a:solidFill>
                  <a:schemeClr val="bg2">
                    <a:lumMod val="5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Efectivo medio para trámite de documentos, ante esta situación de pandemia</a:t>
            </a: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endParaRPr lang="es-CO" sz="48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35307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7" y="0"/>
            <a:ext cx="24377651" cy="162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153769" y="-16389"/>
            <a:ext cx="568054" cy="1928116"/>
          </a:xfrm>
          <a:prstGeom prst="rect">
            <a:avLst/>
          </a:prstGeom>
          <a:solidFill>
            <a:srgbClr val="85A6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3" name="2 Grupo"/>
          <p:cNvGrpSpPr/>
          <p:nvPr/>
        </p:nvGrpSpPr>
        <p:grpSpPr>
          <a:xfrm>
            <a:off x="-52535" y="0"/>
            <a:ext cx="24510322" cy="16237917"/>
            <a:chOff x="-52535" y="0"/>
            <a:chExt cx="24510322" cy="16237917"/>
          </a:xfrm>
        </p:grpSpPr>
        <p:sp>
          <p:nvSpPr>
            <p:cNvPr id="20" name="Rectángulo 5"/>
            <p:cNvSpPr/>
            <p:nvPr/>
          </p:nvSpPr>
          <p:spPr>
            <a:xfrm>
              <a:off x="-52535" y="0"/>
              <a:ext cx="24510322" cy="16237917"/>
            </a:xfrm>
            <a:prstGeom prst="rect">
              <a:avLst/>
            </a:prstGeom>
            <a:solidFill>
              <a:srgbClr val="041B31">
                <a:alpha val="76000"/>
              </a:srgb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32194" tIns="16097" rIns="32194" bIns="16097" rtlCol="0" anchor="ctr"/>
            <a:lstStyle/>
            <a:p>
              <a:pPr algn="ctr"/>
              <a:endParaRPr lang="es-CO" dirty="0"/>
            </a:p>
          </p:txBody>
        </p:sp>
        <p:sp>
          <p:nvSpPr>
            <p:cNvPr id="16" name="TextBox 9"/>
            <p:cNvSpPr txBox="1"/>
            <p:nvPr/>
          </p:nvSpPr>
          <p:spPr>
            <a:xfrm>
              <a:off x="7912028" y="8274235"/>
              <a:ext cx="8581195" cy="205902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200" b="1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Helvetica"/>
                  <a:cs typeface="Helvetica"/>
                </a:rPr>
                <a:t>GRACIAS</a:t>
              </a:r>
            </a:p>
          </p:txBody>
        </p:sp>
        <p:cxnSp>
          <p:nvCxnSpPr>
            <p:cNvPr id="17" name="Straight Connector 11"/>
            <p:cNvCxnSpPr/>
            <p:nvPr/>
          </p:nvCxnSpPr>
          <p:spPr>
            <a:xfrm>
              <a:off x="7084077" y="7740248"/>
              <a:ext cx="10237098" cy="0"/>
            </a:xfrm>
            <a:prstGeom prst="line">
              <a:avLst/>
            </a:prstGeom>
            <a:ln w="76200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1"/>
            <p:cNvCxnSpPr/>
            <p:nvPr/>
          </p:nvCxnSpPr>
          <p:spPr>
            <a:xfrm>
              <a:off x="7084077" y="10981332"/>
              <a:ext cx="10237098" cy="0"/>
            </a:xfrm>
            <a:prstGeom prst="line">
              <a:avLst/>
            </a:prstGeom>
            <a:ln w="76200" cmpd="sng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319630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4939</TotalTime>
  <Words>702</Words>
  <Application>Microsoft Office PowerPoint</Application>
  <PresentationFormat>Personalizado</PresentationFormat>
  <Paragraphs>140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8</vt:i4>
      </vt:variant>
    </vt:vector>
  </HeadingPairs>
  <TitlesOfParts>
    <vt:vector size="18" baseType="lpstr">
      <vt:lpstr>Arial</vt:lpstr>
      <vt:lpstr>Calibri</vt:lpstr>
      <vt:lpstr>Gill Sans</vt:lpstr>
      <vt:lpstr>Helvetica</vt:lpstr>
      <vt:lpstr>Lato</vt:lpstr>
      <vt:lpstr>Lato Light</vt:lpstr>
      <vt:lpstr>Raleway Light</vt:lpstr>
      <vt:lpstr>Tema de Office</vt:lpstr>
      <vt:lpstr>Diseño personalizado</vt:lpstr>
      <vt:lpstr>1_Tema de Office</vt:lpstr>
      <vt:lpstr>Presentación de PowerPoint</vt:lpstr>
      <vt:lpstr>Satisfacción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HERMELINA MARIA GOMEZ MORALES</dc:creator>
  <cp:lastModifiedBy>YANETH MILENA GARZÓN ARISTIZABAL</cp:lastModifiedBy>
  <cp:revision>383</cp:revision>
  <dcterms:modified xsi:type="dcterms:W3CDTF">2021-12-30T17:02:31Z</dcterms:modified>
</cp:coreProperties>
</file>