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  <p:sldMasterId id="2147484170" r:id="rId2"/>
    <p:sldMasterId id="2147484182" r:id="rId3"/>
    <p:sldMasterId id="2147484200" r:id="rId4"/>
    <p:sldMasterId id="2147484308" r:id="rId5"/>
  </p:sldMasterIdLst>
  <p:notesMasterIdLst>
    <p:notesMasterId r:id="rId19"/>
  </p:notesMasterIdLst>
  <p:handoutMasterIdLst>
    <p:handoutMasterId r:id="rId20"/>
  </p:handoutMasterIdLst>
  <p:sldIdLst>
    <p:sldId id="323" r:id="rId6"/>
    <p:sldId id="3506" r:id="rId7"/>
    <p:sldId id="3512" r:id="rId8"/>
    <p:sldId id="309" r:id="rId9"/>
    <p:sldId id="313" r:id="rId10"/>
    <p:sldId id="327" r:id="rId11"/>
    <p:sldId id="3508" r:id="rId12"/>
    <p:sldId id="3510" r:id="rId13"/>
    <p:sldId id="3509" r:id="rId14"/>
    <p:sldId id="305" r:id="rId15"/>
    <p:sldId id="3513" r:id="rId16"/>
    <p:sldId id="326" r:id="rId17"/>
    <p:sldId id="319" r:id="rId18"/>
  </p:sldIdLst>
  <p:sldSz cx="9144000" cy="5364163"/>
  <p:notesSz cx="6858000" cy="9144000"/>
  <p:defaultTextStyle>
    <a:defPPr>
      <a:defRPr lang="en-US"/>
    </a:defPPr>
    <a:lvl1pPr marL="0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0323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20648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80971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41296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01620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61942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22266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82592" algn="l" defTabSz="72064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6736B08-3ED4-4D10-9C5B-6677D22AD1DB}">
          <p14:sldIdLst>
            <p14:sldId id="323"/>
            <p14:sldId id="3506"/>
            <p14:sldId id="3512"/>
            <p14:sldId id="309"/>
            <p14:sldId id="313"/>
            <p14:sldId id="327"/>
            <p14:sldId id="3508"/>
            <p14:sldId id="3510"/>
            <p14:sldId id="3509"/>
            <p14:sldId id="305"/>
            <p14:sldId id="3513"/>
            <p14:sldId id="326"/>
            <p14:sldId id="319"/>
          </p14:sldIdLst>
        </p14:section>
        <p14:section name="Sección sin título" id="{D4437B9A-42DF-4415-98E1-3E5E0685392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0" userDrawn="1">
          <p15:clr>
            <a:srgbClr val="A4A3A4"/>
          </p15:clr>
        </p15:guide>
        <p15:guide id="3" orient="horz" pos="33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HONATAN ESNEIDER GOMEZ CAMARGO" initials="JEGC" lastIdx="1" clrIdx="0"/>
  <p:cmAuthor id="2" name="MARTHA GLADYS DUQUE NARANJO" initials="MGDN" lastIdx="1" clrIdx="1">
    <p:extLst>
      <p:ext uri="{19B8F6BF-5375-455C-9EA6-DF929625EA0E}">
        <p15:presenceInfo xmlns:p15="http://schemas.microsoft.com/office/powerpoint/2012/main" userId="MARTHA GLADYS DUQUE NARANJ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993366"/>
    <a:srgbClr val="FFCC66"/>
    <a:srgbClr val="00DAA1"/>
    <a:srgbClr val="009999"/>
    <a:srgbClr val="004C38"/>
    <a:srgbClr val="000C09"/>
    <a:srgbClr val="00503B"/>
    <a:srgbClr val="009E75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3184" autoAdjust="0"/>
  </p:normalViewPr>
  <p:slideViewPr>
    <p:cSldViewPr snapToGrid="0" snapToObjects="1">
      <p:cViewPr varScale="1">
        <p:scale>
          <a:sx n="135" d="100"/>
          <a:sy n="135" d="100"/>
        </p:scale>
        <p:origin x="864" y="120"/>
      </p:cViewPr>
      <p:guideLst>
        <p:guide orient="horz" pos="3241"/>
        <p:guide pos="5760"/>
        <p:guide orient="horz" pos="33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792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72.20.0.65\direccion_de_servicios_integrados$\68.%20Datos%20Estad&#237;stica\Grupo%20Datos\Calidad\Presentaci&#243;n%20web\Consolidado%20Calidad%20Percibid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172.20.0.65\direccion_de_servicios_integrados$\68.%20Datos%20Estad&#237;stica\Grupo%20Datos\Calidad\Presentaci&#243;n%20web\Consolidado%20Calidad%20Percibid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172.20.0.65\direccion_de_servicios_integrados$\68.%20Datos%20Estad&#237;stica\Grupo%20Datos\Calidad\Presentaci&#243;n%20web\Consolidado%20Calidad%20Percibi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indicadores!TablaDinámica5</c:name>
    <c:fmtId val="28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'Graficas todos los indicadores'!$W$4:$W$6</c:f>
              <c:strCache>
                <c:ptCount val="1"/>
                <c:pt idx="0">
                  <c:v>2022 - Parafiscales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todos los indicadores'!$V$7:$V$10</c:f>
              <c:strCache>
                <c:ptCount val="3"/>
                <c:pt idx="0">
                  <c:v>Claridad</c:v>
                </c:pt>
                <c:pt idx="1">
                  <c:v>No Esfuerzo</c:v>
                </c:pt>
                <c:pt idx="2">
                  <c:v>Transparencia</c:v>
                </c:pt>
              </c:strCache>
            </c:strRef>
          </c:cat>
          <c:val>
            <c:numRef>
              <c:f>'Graficas todos los indicadores'!$W$7:$W$10</c:f>
              <c:numCache>
                <c:formatCode>0%</c:formatCode>
                <c:ptCount val="3"/>
                <c:pt idx="0">
                  <c:v>0.70000000000000007</c:v>
                </c:pt>
                <c:pt idx="1">
                  <c:v>0.6133333333333334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3-43BD-A2CE-A4AA5482597B}"/>
            </c:ext>
          </c:extLst>
        </c:ser>
        <c:ser>
          <c:idx val="1"/>
          <c:order val="1"/>
          <c:tx>
            <c:strRef>
              <c:f>'Graficas todos los indicadores'!$X$4:$X$6</c:f>
              <c:strCache>
                <c:ptCount val="1"/>
                <c:pt idx="0">
                  <c:v>2022 - Pensiones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todos los indicadores'!$V$7:$V$10</c:f>
              <c:strCache>
                <c:ptCount val="3"/>
                <c:pt idx="0">
                  <c:v>Claridad</c:v>
                </c:pt>
                <c:pt idx="1">
                  <c:v>No Esfuerzo</c:v>
                </c:pt>
                <c:pt idx="2">
                  <c:v>Transparencia</c:v>
                </c:pt>
              </c:strCache>
            </c:strRef>
          </c:cat>
          <c:val>
            <c:numRef>
              <c:f>'Graficas todos los indicadores'!$X$7:$X$10</c:f>
              <c:numCache>
                <c:formatCode>0%</c:formatCode>
                <c:ptCount val="3"/>
                <c:pt idx="0">
                  <c:v>0.77666666666666673</c:v>
                </c:pt>
                <c:pt idx="1">
                  <c:v>0.61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3-43BD-A2CE-A4AA548259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7970687"/>
        <c:axId val="99085184"/>
      </c:barChart>
      <c:catAx>
        <c:axId val="150797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085184"/>
        <c:crosses val="autoZero"/>
        <c:auto val="1"/>
        <c:lblAlgn val="ctr"/>
        <c:lblOffset val="100"/>
        <c:noMultiLvlLbl val="0"/>
      </c:catAx>
      <c:valAx>
        <c:axId val="990851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07970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186427984209794"/>
          <c:y val="4.786385444053938E-2"/>
          <c:w val="0.36898505629182943"/>
          <c:h val="6.8819873327482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indicadores!TablaDinámica4</c:name>
    <c:fmtId val="32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1015069727293839E-2"/>
          <c:y val="4.3584512616265662E-2"/>
          <c:w val="0.93796986054541232"/>
          <c:h val="0.66807757356875419"/>
        </c:manualLayout>
      </c:layout>
      <c:lineChart>
        <c:grouping val="standard"/>
        <c:varyColors val="0"/>
        <c:ser>
          <c:idx val="0"/>
          <c:order val="0"/>
          <c:tx>
            <c:strRef>
              <c:f>'Graficas todos los indicadores'!$J$4:$J$5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indicadores'!$J$6:$J$14</c:f>
              <c:numCache>
                <c:formatCode>0%</c:formatCode>
                <c:ptCount val="6"/>
                <c:pt idx="0">
                  <c:v>0.75</c:v>
                </c:pt>
                <c:pt idx="1">
                  <c:v>0.86</c:v>
                </c:pt>
                <c:pt idx="2">
                  <c:v>0.8</c:v>
                </c:pt>
                <c:pt idx="3">
                  <c:v>0.79</c:v>
                </c:pt>
                <c:pt idx="4">
                  <c:v>0.78</c:v>
                </c:pt>
                <c:pt idx="5">
                  <c:v>0.76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DF0-4324-8582-1C6FE943E9E0}"/>
            </c:ext>
          </c:extLst>
        </c:ser>
        <c:ser>
          <c:idx val="1"/>
          <c:order val="1"/>
          <c:tx>
            <c:strRef>
              <c:f>'Graficas todos los indicadores'!$K$4:$K$5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indicadores'!$K$6:$K$14</c:f>
              <c:numCache>
                <c:formatCode>0%</c:formatCode>
                <c:ptCount val="6"/>
                <c:pt idx="0">
                  <c:v>0.48</c:v>
                </c:pt>
                <c:pt idx="1">
                  <c:v>0.64</c:v>
                </c:pt>
                <c:pt idx="2">
                  <c:v>0.62</c:v>
                </c:pt>
                <c:pt idx="3">
                  <c:v>0.63</c:v>
                </c:pt>
                <c:pt idx="4">
                  <c:v>0.61</c:v>
                </c:pt>
                <c:pt idx="5">
                  <c:v>0.59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DF0-4324-8582-1C6FE943E9E0}"/>
            </c:ext>
          </c:extLst>
        </c:ser>
        <c:ser>
          <c:idx val="2"/>
          <c:order val="2"/>
          <c:tx>
            <c:strRef>
              <c:f>'Graficas todos los indicadores'!$L$4:$L$5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indicadores'!$L$6:$L$14</c:f>
              <c:numCache>
                <c:formatCode>0%</c:formatCode>
                <c:ptCount val="6"/>
                <c:pt idx="0">
                  <c:v>0.74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DF0-4324-8582-1C6FE943E9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14227344"/>
        <c:axId val="871364224"/>
      </c:lineChart>
      <c:catAx>
        <c:axId val="8142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71364224"/>
        <c:crosses val="autoZero"/>
        <c:auto val="1"/>
        <c:lblAlgn val="ctr"/>
        <c:lblOffset val="100"/>
        <c:noMultiLvlLbl val="0"/>
      </c:catAx>
      <c:valAx>
        <c:axId val="871364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14227344"/>
        <c:crosses val="autoZero"/>
        <c:crossBetween val="between"/>
      </c:valAx>
      <c:spPr>
        <a:noFill/>
        <a:ln>
          <a:solidFill>
            <a:schemeClr val="bg1">
              <a:alpha val="94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7117476736477585"/>
          <c:y val="0.87370350114358653"/>
          <c:w val="0.66892867244400966"/>
          <c:h val="6.6863072561505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[Consolidado Calidad Percibida.xlsx]Graficas todos los indicadores!TablaDinámica1</c:name>
    <c:fmtId val="19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'Graficas todos los indicadores'!$P$4:$P$5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B3-4915-BF64-1F402D23ADC3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B3-4915-BF64-1F402D23ADC3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1CB3-4915-BF64-1F402D23ADC3}"/>
              </c:ext>
            </c:extLst>
          </c:dPt>
          <c:dLbls>
            <c:dLbl>
              <c:idx val="0"/>
              <c:layout>
                <c:manualLayout>
                  <c:x val="-5.4492173343588156E-2"/>
                  <c:y val="-1.998178513660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B3-4915-BF64-1F402D23ADC3}"/>
                </c:ext>
              </c:extLst>
            </c:dLbl>
            <c:dLbl>
              <c:idx val="2"/>
              <c:layout>
                <c:manualLayout>
                  <c:x val="-3.5090396493896926E-2"/>
                  <c:y val="2.7183741006125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B3-4915-BF64-1F402D23ADC3}"/>
                </c:ext>
              </c:extLst>
            </c:dLbl>
            <c:dLbl>
              <c:idx val="4"/>
              <c:layout>
                <c:manualLayout>
                  <c:x val="-2.2155878594102778E-2"/>
                  <c:y val="-2.72380199277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B3-4915-BF64-1F402D23ADC3}"/>
                </c:ext>
              </c:extLst>
            </c:dLbl>
            <c:dLbl>
              <c:idx val="5"/>
              <c:layout>
                <c:manualLayout>
                  <c:x val="-3.5090396493897086E-2"/>
                  <c:y val="-2.3609902532197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B3-4915-BF64-1F402D23A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indicadores'!$P$6:$P$14</c:f>
              <c:numCache>
                <c:formatCode>0%</c:formatCode>
                <c:ptCount val="6"/>
                <c:pt idx="0">
                  <c:v>0.86</c:v>
                </c:pt>
                <c:pt idx="1">
                  <c:v>0.73</c:v>
                </c:pt>
                <c:pt idx="2">
                  <c:v>0.81</c:v>
                </c:pt>
                <c:pt idx="3">
                  <c:v>0.86</c:v>
                </c:pt>
                <c:pt idx="4">
                  <c:v>0.52</c:v>
                </c:pt>
                <c:pt idx="5">
                  <c:v>0.72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1CB3-4915-BF64-1F402D23ADC3}"/>
            </c:ext>
          </c:extLst>
        </c:ser>
        <c:ser>
          <c:idx val="1"/>
          <c:order val="1"/>
          <c:tx>
            <c:strRef>
              <c:f>'Graficas todos los indicadores'!$Q$4:$Q$5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indicadores'!$Q$6:$Q$14</c:f>
              <c:numCache>
                <c:formatCode>0%</c:formatCode>
                <c:ptCount val="6"/>
                <c:pt idx="0">
                  <c:v>0.56999999999999995</c:v>
                </c:pt>
                <c:pt idx="1">
                  <c:v>0.54</c:v>
                </c:pt>
                <c:pt idx="2">
                  <c:v>0.71</c:v>
                </c:pt>
                <c:pt idx="3">
                  <c:v>0.71</c:v>
                </c:pt>
                <c:pt idx="4">
                  <c:v>0.46</c:v>
                </c:pt>
                <c:pt idx="5">
                  <c:v>0.67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1CB3-4915-BF64-1F402D23ADC3}"/>
            </c:ext>
          </c:extLst>
        </c:ser>
        <c:ser>
          <c:idx val="2"/>
          <c:order val="2"/>
          <c:tx>
            <c:strRef>
              <c:f>'Graficas todos los indicadores'!$R$4:$R$5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indicadores'!$O$6:$O$14</c:f>
              <c:multiLvlStrCache>
                <c:ptCount val="6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</c:lvl>
              </c:multiLvlStrCache>
            </c:multiLvlStrRef>
          </c:cat>
          <c:val>
            <c:numRef>
              <c:f>'Graficas todos los indicadores'!$R$6:$R$14</c:f>
              <c:numCache>
                <c:formatCode>0%</c:formatCode>
                <c:ptCount val="6"/>
                <c:pt idx="0">
                  <c:v>0.57999999999999996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1CB3-4915-BF64-1F402D23AD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9246640"/>
        <c:axId val="403640976"/>
      </c:lineChart>
      <c:catAx>
        <c:axId val="5392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3640976"/>
        <c:crosses val="autoZero"/>
        <c:auto val="1"/>
        <c:lblAlgn val="ctr"/>
        <c:lblOffset val="100"/>
        <c:noMultiLvlLbl val="0"/>
      </c:catAx>
      <c:valAx>
        <c:axId val="403640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924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11C3F-E60B-4D87-A320-B3F28D336031}" type="datetimeFigureOut">
              <a:rPr lang="es-CO" smtClean="0"/>
              <a:t>20/10/2022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1CE26-DFC4-432E-A3FB-4FA330EA213B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97111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685800"/>
            <a:ext cx="5845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0323" rtl="0" eaLnBrk="1" latinLnBrk="0" hangingPunct="1">
      <a:defRPr sz="1000" kern="1200">
        <a:solidFill>
          <a:schemeClr val="tx1"/>
        </a:solidFill>
        <a:latin typeface="Calibri Light"/>
        <a:ea typeface="+mn-ea"/>
        <a:cs typeface="+mn-cs"/>
      </a:defRPr>
    </a:lvl1pPr>
    <a:lvl2pPr marL="360323" algn="l" defTabSz="360323" rtl="0" eaLnBrk="1" latinLnBrk="0" hangingPunct="1">
      <a:defRPr sz="1000" kern="1200">
        <a:solidFill>
          <a:schemeClr val="tx1"/>
        </a:solidFill>
        <a:latin typeface="Calibri Light"/>
        <a:ea typeface="+mn-ea"/>
        <a:cs typeface="+mn-cs"/>
      </a:defRPr>
    </a:lvl2pPr>
    <a:lvl3pPr marL="720648" algn="l" defTabSz="360323" rtl="0" eaLnBrk="1" latinLnBrk="0" hangingPunct="1">
      <a:defRPr sz="1000" kern="1200">
        <a:solidFill>
          <a:schemeClr val="tx1"/>
        </a:solidFill>
        <a:latin typeface="Calibri Light"/>
        <a:ea typeface="+mn-ea"/>
        <a:cs typeface="+mn-cs"/>
      </a:defRPr>
    </a:lvl3pPr>
    <a:lvl4pPr marL="1080971" algn="l" defTabSz="360323" rtl="0" eaLnBrk="1" latinLnBrk="0" hangingPunct="1">
      <a:defRPr sz="1000" kern="1200">
        <a:solidFill>
          <a:schemeClr val="tx1"/>
        </a:solidFill>
        <a:latin typeface="Calibri Light"/>
        <a:ea typeface="+mn-ea"/>
        <a:cs typeface="+mn-cs"/>
      </a:defRPr>
    </a:lvl4pPr>
    <a:lvl5pPr marL="1441296" algn="l" defTabSz="360323" rtl="0" eaLnBrk="1" latinLnBrk="0" hangingPunct="1">
      <a:defRPr sz="1000" kern="1200">
        <a:solidFill>
          <a:schemeClr val="tx1"/>
        </a:solidFill>
        <a:latin typeface="Calibri Light"/>
        <a:ea typeface="+mn-ea"/>
        <a:cs typeface="+mn-cs"/>
      </a:defRPr>
    </a:lvl5pPr>
    <a:lvl6pPr marL="1801620" algn="l" defTabSz="3603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61942" algn="l" defTabSz="3603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22266" algn="l" defTabSz="3603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882592" algn="l" defTabSz="3603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506413" y="685800"/>
            <a:ext cx="5845175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CO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762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685800"/>
            <a:ext cx="58451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685800"/>
            <a:ext cx="58451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967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685800"/>
            <a:ext cx="58451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2975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685800"/>
            <a:ext cx="58451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669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7887"/>
            <a:ext cx="6858000" cy="1867524"/>
          </a:xfrm>
          <a:prstGeom prst="rect">
            <a:avLst/>
          </a:prstGeom>
        </p:spPr>
        <p:txBody>
          <a:bodyPr lIns="91433" tIns="45717" rIns="91433" bIns="45717"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17430"/>
            <a:ext cx="6858000" cy="1295097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 algn="ctr">
              <a:buNone/>
              <a:defRPr sz="1800"/>
            </a:lvl1pPr>
            <a:lvl2pPr marL="342876" indent="0" algn="ctr">
              <a:buNone/>
              <a:defRPr sz="1500"/>
            </a:lvl2pPr>
            <a:lvl3pPr marL="685751" indent="0" algn="ctr">
              <a:buNone/>
              <a:defRPr sz="1300"/>
            </a:lvl3pPr>
            <a:lvl4pPr marL="1028627" indent="0" algn="ctr">
              <a:buNone/>
              <a:defRPr sz="1200"/>
            </a:lvl4pPr>
            <a:lvl5pPr marL="1371502" indent="0" algn="ctr">
              <a:buNone/>
              <a:defRPr sz="1200"/>
            </a:lvl5pPr>
            <a:lvl6pPr marL="1714378" indent="0" algn="ctr">
              <a:buNone/>
              <a:defRPr sz="1200"/>
            </a:lvl6pPr>
            <a:lvl7pPr marL="2057253" indent="0" algn="ctr">
              <a:buNone/>
              <a:defRPr sz="1200"/>
            </a:lvl7pPr>
            <a:lvl8pPr marL="2400129" indent="0" algn="ctr">
              <a:buNone/>
              <a:defRPr sz="1200"/>
            </a:lvl8pPr>
            <a:lvl9pPr marL="2743005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583A977F-2504-E741-85B4-8F01994E1F25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6933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E9A7C16-FAF2-2C41-B697-563997C522AD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1861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85592"/>
            <a:ext cx="197167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85592"/>
            <a:ext cx="580072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A19D9EA-0687-604F-B97A-763B6765DF9F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339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6255685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588828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3923981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846535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9086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2984877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02920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49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830314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781517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0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40695" y="1306120"/>
            <a:ext cx="3441454" cy="3041850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54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3"/>
          <p:cNvSpPr>
            <a:spLocks noGrp="1"/>
          </p:cNvSpPr>
          <p:nvPr>
            <p:ph type="pic" sz="quarter" idx="43"/>
          </p:nvPr>
        </p:nvSpPr>
        <p:spPr>
          <a:xfrm>
            <a:off x="1967850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44"/>
          </p:nvPr>
        </p:nvSpPr>
        <p:spPr>
          <a:xfrm>
            <a:off x="3105173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5"/>
          </p:nvPr>
        </p:nvSpPr>
        <p:spPr>
          <a:xfrm>
            <a:off x="830524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46"/>
          </p:nvPr>
        </p:nvSpPr>
        <p:spPr>
          <a:xfrm>
            <a:off x="1967850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7"/>
          </p:nvPr>
        </p:nvSpPr>
        <p:spPr>
          <a:xfrm>
            <a:off x="3105173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48"/>
          </p:nvPr>
        </p:nvSpPr>
        <p:spPr>
          <a:xfrm>
            <a:off x="830524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3"/>
          <p:cNvSpPr>
            <a:spLocks noGrp="1"/>
          </p:cNvSpPr>
          <p:nvPr>
            <p:ph type="pic" sz="quarter" idx="49"/>
          </p:nvPr>
        </p:nvSpPr>
        <p:spPr>
          <a:xfrm>
            <a:off x="1967850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3105173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830524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366595" y="44151"/>
            <a:ext cx="130068" cy="813805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5449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366595" y="44151"/>
            <a:ext cx="130068" cy="813805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5449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66368"/>
            <a:ext cx="7772400" cy="114981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039694"/>
            <a:ext cx="6400800" cy="13708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38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12B9A02F-357D-AF42-B110-A7740AFDCA1B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14157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816"/>
            <a:ext cx="8229600" cy="894026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51640"/>
            <a:ext cx="8229600" cy="35400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17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446971"/>
            <a:ext cx="7772400" cy="106538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273562"/>
            <a:ext cx="7772400" cy="11734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99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816"/>
            <a:ext cx="8229600" cy="8940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51640"/>
            <a:ext cx="4038600" cy="35400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51640"/>
            <a:ext cx="4038600" cy="35400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925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816"/>
            <a:ext cx="8229600" cy="89402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729"/>
            <a:ext cx="4040188" cy="5004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701137"/>
            <a:ext cx="4040188" cy="309060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200729"/>
            <a:ext cx="4041775" cy="5004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1701137"/>
            <a:ext cx="4041775" cy="309060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313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816"/>
            <a:ext cx="8229600" cy="8940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85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50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13574"/>
            <a:ext cx="3008313" cy="90892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13574"/>
            <a:ext cx="5111750" cy="457816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122502"/>
            <a:ext cx="3008313" cy="3669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62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754914"/>
            <a:ext cx="5486400" cy="44328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79298"/>
            <a:ext cx="5486400" cy="3218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198203"/>
            <a:ext cx="5486400" cy="629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204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816"/>
            <a:ext cx="8229600" cy="89402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51640"/>
            <a:ext cx="8229600" cy="35400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204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14816"/>
            <a:ext cx="2057400" cy="4576923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14816"/>
            <a:ext cx="6019800" cy="45769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DA6C7829-2B8C-4C7D-9668-B8DA14D39FFB}" type="datetimeFigureOut">
              <a:rPr lang="es-CO" sz="1800" smtClean="0">
                <a:solidFill>
                  <a:prstClr val="black"/>
                </a:solidFill>
              </a:rPr>
              <a:pPr defTabSz="914400"/>
              <a:t>20/10/2022</a:t>
            </a:fld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971785"/>
            <a:ext cx="2895600" cy="285593"/>
          </a:xfrm>
          <a:prstGeom prst="rect">
            <a:avLst/>
          </a:prstGeom>
        </p:spPr>
        <p:txBody>
          <a:bodyPr/>
          <a:lstStyle/>
          <a:p>
            <a:pPr defTabSz="914400"/>
            <a:endParaRPr lang="es-CO" sz="1800" dirty="0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971785"/>
            <a:ext cx="2133600" cy="285593"/>
          </a:xfrm>
          <a:prstGeom prst="rect">
            <a:avLst/>
          </a:prstGeom>
        </p:spPr>
        <p:txBody>
          <a:bodyPr/>
          <a:lstStyle/>
          <a:p>
            <a:pPr defTabSz="914400"/>
            <a:fld id="{C540E32A-93CD-4AAF-97BB-5D4399186528}" type="slidenum">
              <a:rPr lang="es-CO" sz="1800" smtClean="0">
                <a:solidFill>
                  <a:prstClr val="black"/>
                </a:solidFill>
              </a:rPr>
              <a:pPr defTabSz="914400"/>
              <a:t>‹Nº›</a:t>
            </a:fld>
            <a:endParaRPr lang="es-CO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37318"/>
            <a:ext cx="7886700" cy="223134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89768"/>
            <a:ext cx="7886700" cy="1173411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ABB9B27-4D02-2940-AED5-BC8F2B3B1507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3145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reak-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 noChangeAspect="1"/>
          </p:cNvSpPr>
          <p:nvPr>
            <p:ph type="pic" sz="quarter" idx="10"/>
          </p:nvPr>
        </p:nvSpPr>
        <p:spPr>
          <a:xfrm>
            <a:off x="-20060" y="-31369"/>
            <a:ext cx="9186624" cy="54112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62">
                <a:solidFill>
                  <a:schemeClr val="bg1"/>
                </a:solidFill>
                <a:latin typeface="Raleway Light"/>
                <a:cs typeface="Raleway Light"/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3424373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9144002" cy="252659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662">
                <a:latin typeface="Lato Light"/>
                <a:cs typeface="Lato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1151917" y="964718"/>
            <a:ext cx="1770644" cy="330482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662">
                <a:latin typeface="Lato Light"/>
                <a:cs typeface="Lato Light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9185320"/>
      </p:ext>
    </p:extLst>
  </p:cSld>
  <p:clrMapOvr>
    <a:masterClrMapping/>
  </p:clrMapOvr>
  <p:transition advClick="0" advTm="3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eneral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9774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7887"/>
            <a:ext cx="6858000" cy="1867524"/>
          </a:xfrm>
          <a:prstGeom prst="rect">
            <a:avLst/>
          </a:prstGeom>
        </p:spPr>
        <p:txBody>
          <a:bodyPr lIns="91433" tIns="45717" rIns="91433" bIns="45717"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17430"/>
            <a:ext cx="6858000" cy="1295097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 algn="ctr">
              <a:buNone/>
              <a:defRPr sz="1800"/>
            </a:lvl1pPr>
            <a:lvl2pPr marL="342876" indent="0" algn="ctr">
              <a:buNone/>
              <a:defRPr sz="1500"/>
            </a:lvl2pPr>
            <a:lvl3pPr marL="685751" indent="0" algn="ctr">
              <a:buNone/>
              <a:defRPr sz="1300"/>
            </a:lvl3pPr>
            <a:lvl4pPr marL="1028627" indent="0" algn="ctr">
              <a:buNone/>
              <a:defRPr sz="1200"/>
            </a:lvl4pPr>
            <a:lvl5pPr marL="1371502" indent="0" algn="ctr">
              <a:buNone/>
              <a:defRPr sz="1200"/>
            </a:lvl5pPr>
            <a:lvl6pPr marL="1714378" indent="0" algn="ctr">
              <a:buNone/>
              <a:defRPr sz="1200"/>
            </a:lvl6pPr>
            <a:lvl7pPr marL="2057253" indent="0" algn="ctr">
              <a:buNone/>
              <a:defRPr sz="1200"/>
            </a:lvl7pPr>
            <a:lvl8pPr marL="2400129" indent="0" algn="ctr">
              <a:buNone/>
              <a:defRPr sz="1200"/>
            </a:lvl8pPr>
            <a:lvl9pPr marL="2743005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583A977F-2504-E741-85B4-8F01994E1F25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63882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12B9A02F-357D-AF42-B110-A7740AFDCA1B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8F63A3B-78C7-47BE-AE5E-E10140E04643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78411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37318"/>
            <a:ext cx="7886700" cy="223134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89768"/>
            <a:ext cx="7886700" cy="1173411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ABB9B27-4D02-2940-AED5-BC8F2B3B1507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03085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4CF7878-2C98-7449-BB8F-764A5EA8E558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97694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14967"/>
            <a:ext cx="3868340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59409"/>
            <a:ext cx="3868340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314967"/>
            <a:ext cx="3887391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959409"/>
            <a:ext cx="3887391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E6D2F403-9584-1749-B6AB-5E1C5F94527C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2517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58C0351-EB03-5444-BA93-B7E778374E24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00854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7EADB90-FF7E-5041-AB9F-1BC0957AB82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7714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4CF7878-2C98-7449-BB8F-764A5EA8E55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58527"/>
      </p:ext>
    </p:extLst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C1EB8CB6-48D8-4E47-B0D3-B56230F429D0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19274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 anchor="t"/>
          <a:lstStyle>
            <a:lvl1pPr marL="0" indent="0">
              <a:buNone/>
              <a:defRPr sz="2400"/>
            </a:lvl1pPr>
            <a:lvl2pPr marL="342876" indent="0">
              <a:buNone/>
              <a:defRPr sz="2100"/>
            </a:lvl2pPr>
            <a:lvl3pPr marL="685751" indent="0">
              <a:buNone/>
              <a:defRPr sz="1800"/>
            </a:lvl3pPr>
            <a:lvl4pPr marL="1028627" indent="0">
              <a:buNone/>
              <a:defRPr sz="1500"/>
            </a:lvl4pPr>
            <a:lvl5pPr marL="1371502" indent="0">
              <a:buNone/>
              <a:defRPr sz="1500"/>
            </a:lvl5pPr>
            <a:lvl6pPr marL="1714378" indent="0">
              <a:buNone/>
              <a:defRPr sz="1500"/>
            </a:lvl6pPr>
            <a:lvl7pPr marL="2057253" indent="0">
              <a:buNone/>
              <a:defRPr sz="1500"/>
            </a:lvl7pPr>
            <a:lvl8pPr marL="2400129" indent="0">
              <a:buNone/>
              <a:defRPr sz="1500"/>
            </a:lvl8pPr>
            <a:lvl9pPr marL="2743005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EF716D3-DCE8-CC45-8106-AE5DFCD073F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55100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E9A7C16-FAF2-2C41-B697-563997C522AD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35068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85592"/>
            <a:ext cx="197167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85592"/>
            <a:ext cx="580072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A19D9EA-0687-604F-B97A-763B6765DF9F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75079"/>
      </p:ext>
    </p:extLst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6255685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588828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3923981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6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846535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9086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2984877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02920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6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830314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781517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8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40695" y="1306120"/>
            <a:ext cx="3441454" cy="3041850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125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3"/>
          <p:cNvSpPr>
            <a:spLocks noGrp="1"/>
          </p:cNvSpPr>
          <p:nvPr>
            <p:ph type="pic" sz="quarter" idx="43"/>
          </p:nvPr>
        </p:nvSpPr>
        <p:spPr>
          <a:xfrm>
            <a:off x="1967850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44"/>
          </p:nvPr>
        </p:nvSpPr>
        <p:spPr>
          <a:xfrm>
            <a:off x="3105173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5"/>
          </p:nvPr>
        </p:nvSpPr>
        <p:spPr>
          <a:xfrm>
            <a:off x="830524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46"/>
          </p:nvPr>
        </p:nvSpPr>
        <p:spPr>
          <a:xfrm>
            <a:off x="1967850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7"/>
          </p:nvPr>
        </p:nvSpPr>
        <p:spPr>
          <a:xfrm>
            <a:off x="3105173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48"/>
          </p:nvPr>
        </p:nvSpPr>
        <p:spPr>
          <a:xfrm>
            <a:off x="830524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3"/>
          <p:cNvSpPr>
            <a:spLocks noGrp="1"/>
          </p:cNvSpPr>
          <p:nvPr>
            <p:ph type="pic" sz="quarter" idx="49"/>
          </p:nvPr>
        </p:nvSpPr>
        <p:spPr>
          <a:xfrm>
            <a:off x="1967850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3105173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830524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8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7887"/>
            <a:ext cx="6858000" cy="1867524"/>
          </a:xfrm>
          <a:prstGeom prst="rect">
            <a:avLst/>
          </a:prstGeom>
        </p:spPr>
        <p:txBody>
          <a:bodyPr lIns="91433" tIns="45717" rIns="91433" bIns="45717"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17430"/>
            <a:ext cx="6858000" cy="1295097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 algn="ctr">
              <a:buNone/>
              <a:defRPr sz="1800"/>
            </a:lvl1pPr>
            <a:lvl2pPr marL="342876" indent="0" algn="ctr">
              <a:buNone/>
              <a:defRPr sz="1500"/>
            </a:lvl2pPr>
            <a:lvl3pPr marL="685751" indent="0" algn="ctr">
              <a:buNone/>
              <a:defRPr sz="1300"/>
            </a:lvl3pPr>
            <a:lvl4pPr marL="1028627" indent="0" algn="ctr">
              <a:buNone/>
              <a:defRPr sz="1200"/>
            </a:lvl4pPr>
            <a:lvl5pPr marL="1371502" indent="0" algn="ctr">
              <a:buNone/>
              <a:defRPr sz="1200"/>
            </a:lvl5pPr>
            <a:lvl6pPr marL="1714378" indent="0" algn="ctr">
              <a:buNone/>
              <a:defRPr sz="1200"/>
            </a:lvl6pPr>
            <a:lvl7pPr marL="2057253" indent="0" algn="ctr">
              <a:buNone/>
              <a:defRPr sz="1200"/>
            </a:lvl7pPr>
            <a:lvl8pPr marL="2400129" indent="0" algn="ctr">
              <a:buNone/>
              <a:defRPr sz="1200"/>
            </a:lvl8pPr>
            <a:lvl9pPr marL="2743005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583A977F-2504-E741-85B4-8F01994E1F25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9764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14967"/>
            <a:ext cx="3868340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59409"/>
            <a:ext cx="3868340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314967"/>
            <a:ext cx="3887391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959409"/>
            <a:ext cx="3887391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E6D2F403-9584-1749-B6AB-5E1C5F94527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23669"/>
      </p:ext>
    </p:extLst>
  </p:cSld>
  <p:clrMapOvr>
    <a:masterClrMapping/>
  </p:clrMapOvr>
  <p:hf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12B9A02F-357D-AF42-B110-A7740AFDCA1B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8F63A3B-78C7-47BE-AE5E-E10140E04643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89524"/>
      </p:ext>
    </p:extLst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37318"/>
            <a:ext cx="7886700" cy="223134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89768"/>
            <a:ext cx="7886700" cy="1173411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ABB9B27-4D02-2940-AED5-BC8F2B3B1507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18023"/>
      </p:ext>
    </p:extLst>
  </p:cSld>
  <p:clrMapOvr>
    <a:masterClrMapping/>
  </p:clrMapOvr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4CF7878-2C98-7449-BB8F-764A5EA8E558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102240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14967"/>
            <a:ext cx="3868340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59409"/>
            <a:ext cx="3868340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314967"/>
            <a:ext cx="3887391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959409"/>
            <a:ext cx="3887391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E6D2F403-9584-1749-B6AB-5E1C5F94527C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33548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58C0351-EB03-5444-BA93-B7E778374E24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09194"/>
      </p:ext>
    </p:extLst>
  </p:cSld>
  <p:clrMapOvr>
    <a:masterClrMapping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7EADB90-FF7E-5041-AB9F-1BC0957AB82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39671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C1EB8CB6-48D8-4E47-B0D3-B56230F429D0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8516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 anchor="t"/>
          <a:lstStyle>
            <a:lvl1pPr marL="0" indent="0">
              <a:buNone/>
              <a:defRPr sz="2400"/>
            </a:lvl1pPr>
            <a:lvl2pPr marL="342876" indent="0">
              <a:buNone/>
              <a:defRPr sz="2100"/>
            </a:lvl2pPr>
            <a:lvl3pPr marL="685751" indent="0">
              <a:buNone/>
              <a:defRPr sz="1800"/>
            </a:lvl3pPr>
            <a:lvl4pPr marL="1028627" indent="0">
              <a:buNone/>
              <a:defRPr sz="1500"/>
            </a:lvl4pPr>
            <a:lvl5pPr marL="1371502" indent="0">
              <a:buNone/>
              <a:defRPr sz="1500"/>
            </a:lvl5pPr>
            <a:lvl6pPr marL="1714378" indent="0">
              <a:buNone/>
              <a:defRPr sz="1500"/>
            </a:lvl6pPr>
            <a:lvl7pPr marL="2057253" indent="0">
              <a:buNone/>
              <a:defRPr sz="1500"/>
            </a:lvl7pPr>
            <a:lvl8pPr marL="2400129" indent="0">
              <a:buNone/>
              <a:defRPr sz="1500"/>
            </a:lvl8pPr>
            <a:lvl9pPr marL="2743005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EF716D3-DCE8-CC45-8106-AE5DFCD073F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055881"/>
      </p:ext>
    </p:extLst>
  </p:cSld>
  <p:clrMapOvr>
    <a:masterClrMapping/>
  </p:clrMapOvr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E9A7C16-FAF2-2C41-B697-563997C522AD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71935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85592"/>
            <a:ext cx="197167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85592"/>
            <a:ext cx="580072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A19D9EA-0687-604F-B97A-763B6765DF9F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11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58C0351-EB03-5444-BA93-B7E778374E2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16581"/>
      </p:ext>
    </p:extLst>
  </p:cSld>
  <p:clrMapOvr>
    <a:masterClrMapping/>
  </p:clrMapOvr>
  <p:hf hdr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6255685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588828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3923981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91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846535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9086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2984877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02920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830314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781517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40695" y="1306120"/>
            <a:ext cx="3441454" cy="3041850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2376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3"/>
          <p:cNvSpPr>
            <a:spLocks noGrp="1"/>
          </p:cNvSpPr>
          <p:nvPr>
            <p:ph type="pic" sz="quarter" idx="43"/>
          </p:nvPr>
        </p:nvSpPr>
        <p:spPr>
          <a:xfrm>
            <a:off x="1967850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44"/>
          </p:nvPr>
        </p:nvSpPr>
        <p:spPr>
          <a:xfrm>
            <a:off x="3105173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5"/>
          </p:nvPr>
        </p:nvSpPr>
        <p:spPr>
          <a:xfrm>
            <a:off x="830524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46"/>
          </p:nvPr>
        </p:nvSpPr>
        <p:spPr>
          <a:xfrm>
            <a:off x="1967850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7"/>
          </p:nvPr>
        </p:nvSpPr>
        <p:spPr>
          <a:xfrm>
            <a:off x="3105173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48"/>
          </p:nvPr>
        </p:nvSpPr>
        <p:spPr>
          <a:xfrm>
            <a:off x="830524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3"/>
          <p:cNvSpPr>
            <a:spLocks noGrp="1"/>
          </p:cNvSpPr>
          <p:nvPr>
            <p:ph type="pic" sz="quarter" idx="49"/>
          </p:nvPr>
        </p:nvSpPr>
        <p:spPr>
          <a:xfrm>
            <a:off x="1967850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3105173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830524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7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366595" y="44151"/>
            <a:ext cx="130068" cy="813805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8029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7887"/>
            <a:ext cx="6858000" cy="1867524"/>
          </a:xfrm>
          <a:prstGeom prst="rect">
            <a:avLst/>
          </a:prstGeom>
        </p:spPr>
        <p:txBody>
          <a:bodyPr lIns="91433" tIns="45717" rIns="91433" bIns="45717"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17430"/>
            <a:ext cx="6858000" cy="1295097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 algn="ctr">
              <a:buNone/>
              <a:defRPr sz="1800"/>
            </a:lvl1pPr>
            <a:lvl2pPr marL="342876" indent="0" algn="ctr">
              <a:buNone/>
              <a:defRPr sz="1500"/>
            </a:lvl2pPr>
            <a:lvl3pPr marL="685751" indent="0" algn="ctr">
              <a:buNone/>
              <a:defRPr sz="1300"/>
            </a:lvl3pPr>
            <a:lvl4pPr marL="1028627" indent="0" algn="ctr">
              <a:buNone/>
              <a:defRPr sz="1200"/>
            </a:lvl4pPr>
            <a:lvl5pPr marL="1371502" indent="0" algn="ctr">
              <a:buNone/>
              <a:defRPr sz="1200"/>
            </a:lvl5pPr>
            <a:lvl6pPr marL="1714378" indent="0" algn="ctr">
              <a:buNone/>
              <a:defRPr sz="1200"/>
            </a:lvl6pPr>
            <a:lvl7pPr marL="2057253" indent="0" algn="ctr">
              <a:buNone/>
              <a:defRPr sz="1200"/>
            </a:lvl7pPr>
            <a:lvl8pPr marL="2400129" indent="0" algn="ctr">
              <a:buNone/>
              <a:defRPr sz="1200"/>
            </a:lvl8pPr>
            <a:lvl9pPr marL="2743005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583A977F-2504-E741-85B4-8F01994E1F25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11276"/>
      </p:ext>
    </p:extLst>
  </p:cSld>
  <p:clrMapOvr>
    <a:masterClrMapping/>
  </p:clrMapOvr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12B9A02F-357D-AF42-B110-A7740AFDCA1B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8F63A3B-78C7-47BE-AE5E-E10140E04643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99388"/>
      </p:ext>
    </p:extLst>
  </p:cSld>
  <p:clrMapOvr>
    <a:masterClrMapping/>
  </p:clrMapOvr>
  <p:hf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37318"/>
            <a:ext cx="7886700" cy="223134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89768"/>
            <a:ext cx="7886700" cy="1173411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ABB9B27-4D02-2940-AED5-BC8F2B3B1507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50493"/>
      </p:ext>
    </p:extLst>
  </p:cSld>
  <p:clrMapOvr>
    <a:masterClrMapping/>
  </p:clrMapOvr>
  <p:hf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27961"/>
            <a:ext cx="3886200" cy="3403512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4CF7878-2C98-7449-BB8F-764A5EA8E558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6886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7EADB90-FF7E-5041-AB9F-1BC0957AB829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51641"/>
      </p:ext>
    </p:extLst>
  </p:cSld>
  <p:clrMapOvr>
    <a:masterClrMapping/>
  </p:clrMapOvr>
  <p:hf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14967"/>
            <a:ext cx="3868340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59409"/>
            <a:ext cx="3868340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314967"/>
            <a:ext cx="3887391" cy="644444"/>
          </a:xfrm>
          <a:prstGeom prst="rect">
            <a:avLst/>
          </a:prstGeom>
        </p:spPr>
        <p:txBody>
          <a:bodyPr lIns="91433" tIns="45717" rIns="91433" bIns="45717" anchor="b"/>
          <a:lstStyle>
            <a:lvl1pPr marL="0" indent="0">
              <a:buNone/>
              <a:defRPr sz="1800" b="1"/>
            </a:lvl1pPr>
            <a:lvl2pPr marL="342876" indent="0">
              <a:buNone/>
              <a:defRPr sz="1500" b="1"/>
            </a:lvl2pPr>
            <a:lvl3pPr marL="685751" indent="0">
              <a:buNone/>
              <a:defRPr sz="1300" b="1"/>
            </a:lvl3pPr>
            <a:lvl4pPr marL="1028627" indent="0">
              <a:buNone/>
              <a:defRPr sz="1200" b="1"/>
            </a:lvl4pPr>
            <a:lvl5pPr marL="1371502" indent="0">
              <a:buNone/>
              <a:defRPr sz="1200" b="1"/>
            </a:lvl5pPr>
            <a:lvl6pPr marL="1714378" indent="0">
              <a:buNone/>
              <a:defRPr sz="1200" b="1"/>
            </a:lvl6pPr>
            <a:lvl7pPr marL="2057253" indent="0">
              <a:buNone/>
              <a:defRPr sz="1200" b="1"/>
            </a:lvl7pPr>
            <a:lvl8pPr marL="2400129" indent="0">
              <a:buNone/>
              <a:defRPr sz="1200" b="1"/>
            </a:lvl8pPr>
            <a:lvl9pPr marL="2743005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959409"/>
            <a:ext cx="3887391" cy="2881996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E6D2F403-9584-1749-B6AB-5E1C5F94527C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32515"/>
      </p:ext>
    </p:extLst>
  </p:cSld>
  <p:clrMapOvr>
    <a:masterClrMapping/>
  </p:clrMapOvr>
  <p:hf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58C0351-EB03-5444-BA93-B7E778374E24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22914"/>
      </p:ext>
    </p:extLst>
  </p:cSld>
  <p:clrMapOvr>
    <a:masterClrMapping/>
  </p:clrMapOvr>
  <p:hf hdr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A7EADB90-FF7E-5041-AB9F-1BC0957AB82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60900"/>
      </p:ext>
    </p:extLst>
  </p:cSld>
  <p:clrMapOvr>
    <a:masterClrMapping/>
  </p:clrMapOvr>
  <p:hf hdr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C1EB8CB6-48D8-4E47-B0D3-B56230F429D0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82526"/>
      </p:ext>
    </p:extLst>
  </p:cSld>
  <p:clrMapOvr>
    <a:masterClrMapping/>
  </p:clrMapOvr>
  <p:hf hdr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 anchor="t"/>
          <a:lstStyle>
            <a:lvl1pPr marL="0" indent="0">
              <a:buNone/>
              <a:defRPr sz="2400"/>
            </a:lvl1pPr>
            <a:lvl2pPr marL="342876" indent="0">
              <a:buNone/>
              <a:defRPr sz="2100"/>
            </a:lvl2pPr>
            <a:lvl3pPr marL="685751" indent="0">
              <a:buNone/>
              <a:defRPr sz="1800"/>
            </a:lvl3pPr>
            <a:lvl4pPr marL="1028627" indent="0">
              <a:buNone/>
              <a:defRPr sz="1500"/>
            </a:lvl4pPr>
            <a:lvl5pPr marL="1371502" indent="0">
              <a:buNone/>
              <a:defRPr sz="1500"/>
            </a:lvl5pPr>
            <a:lvl6pPr marL="1714378" indent="0">
              <a:buNone/>
              <a:defRPr sz="1500"/>
            </a:lvl6pPr>
            <a:lvl7pPr marL="2057253" indent="0">
              <a:buNone/>
              <a:defRPr sz="1500"/>
            </a:lvl7pPr>
            <a:lvl8pPr marL="2400129" indent="0">
              <a:buNone/>
              <a:defRPr sz="1500"/>
            </a:lvl8pPr>
            <a:lvl9pPr marL="2743005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EF716D3-DCE8-CC45-8106-AE5DFCD073F9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93297"/>
      </p:ext>
    </p:extLst>
  </p:cSld>
  <p:clrMapOvr>
    <a:masterClrMapping/>
  </p:clrMapOvr>
  <p:hf hdr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594"/>
            <a:ext cx="7886700" cy="1036823"/>
          </a:xfrm>
          <a:prstGeom prst="rect">
            <a:avLst/>
          </a:prstGeom>
        </p:spPr>
        <p:txBody>
          <a:bodyPr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427961"/>
            <a:ext cx="7886700" cy="3403512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E9A7C16-FAF2-2C41-B697-563997C522AD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07425"/>
      </p:ext>
    </p:extLst>
  </p:cSld>
  <p:clrMapOvr>
    <a:masterClrMapping/>
  </p:clrMapOvr>
  <p:hf hdr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85592"/>
            <a:ext cx="197167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85592"/>
            <a:ext cx="5800725" cy="4545880"/>
          </a:xfrm>
          <a:prstGeom prst="rect">
            <a:avLst/>
          </a:prstGeom>
        </p:spPr>
        <p:txBody>
          <a:bodyPr vert="eaVert" lIns="91433" tIns="45717" rIns="91433" bIns="45717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0A19D9EA-0687-604F-B97A-763B6765DF9F}" type="datetimeFigureOut">
              <a:rPr lang="en-US" smtClean="0">
                <a:solidFill>
                  <a:prstClr val="black"/>
                </a:solidFill>
              </a:rPr>
              <a:pPr/>
              <a:t>10/20/2022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09963"/>
      </p:ext>
    </p:extLst>
  </p:cSld>
  <p:clrMapOvr>
    <a:masterClrMapping/>
  </p:clrMapOvr>
  <p:hf hdr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6255685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588828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3923981" y="1664252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7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846535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9086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2984877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029203" y="1594545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et the 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830314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781517" y="1524836"/>
            <a:ext cx="1298420" cy="1466813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C1EB8CB6-48D8-4E47-B0D3-B56230F429D0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83543"/>
      </p:ext>
    </p:extLst>
  </p:cSld>
  <p:clrMapOvr>
    <a:masterClrMapping/>
  </p:clrMapOvr>
  <p:hf hdr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4840695" y="1306120"/>
            <a:ext cx="3441454" cy="3041850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8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9106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13"/>
          <p:cNvSpPr>
            <a:spLocks noGrp="1"/>
          </p:cNvSpPr>
          <p:nvPr>
            <p:ph type="pic" sz="quarter" idx="43"/>
          </p:nvPr>
        </p:nvSpPr>
        <p:spPr>
          <a:xfrm>
            <a:off x="1967850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44"/>
          </p:nvPr>
        </p:nvSpPr>
        <p:spPr>
          <a:xfrm>
            <a:off x="3105173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5"/>
          </p:nvPr>
        </p:nvSpPr>
        <p:spPr>
          <a:xfrm>
            <a:off x="830524" y="23961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46"/>
          </p:nvPr>
        </p:nvSpPr>
        <p:spPr>
          <a:xfrm>
            <a:off x="1967850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7"/>
          </p:nvPr>
        </p:nvSpPr>
        <p:spPr>
          <a:xfrm>
            <a:off x="3105173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48"/>
          </p:nvPr>
        </p:nvSpPr>
        <p:spPr>
          <a:xfrm>
            <a:off x="830524" y="3482780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3"/>
          <p:cNvSpPr>
            <a:spLocks noGrp="1"/>
          </p:cNvSpPr>
          <p:nvPr>
            <p:ph type="pic" sz="quarter" idx="49"/>
          </p:nvPr>
        </p:nvSpPr>
        <p:spPr>
          <a:xfrm>
            <a:off x="1967850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3105173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830524" y="1309575"/>
            <a:ext cx="1137325" cy="1086601"/>
          </a:xfrm>
          <a:prstGeom prst="rect">
            <a:avLst/>
          </a:prstGeom>
          <a:effectLst/>
        </p:spPr>
        <p:txBody>
          <a:bodyPr lIns="91433" tIns="45717" rIns="91433" bIns="45717">
            <a:normAutofit/>
          </a:bodyPr>
          <a:lstStyle>
            <a:lvl1pPr marL="0" indent="0">
              <a:buNone/>
              <a:defRPr sz="7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366595" y="44151"/>
            <a:ext cx="130068" cy="813805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844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7612"/>
            <a:ext cx="2949178" cy="1251639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72341"/>
            <a:ext cx="4629150" cy="3812032"/>
          </a:xfrm>
          <a:prstGeom prst="rect">
            <a:avLst/>
          </a:prstGeom>
        </p:spPr>
        <p:txBody>
          <a:bodyPr lIns="91433" tIns="45717" rIns="91433" bIns="45717" anchor="t"/>
          <a:lstStyle>
            <a:lvl1pPr marL="0" indent="0">
              <a:buNone/>
              <a:defRPr sz="2400"/>
            </a:lvl1pPr>
            <a:lvl2pPr marL="342876" indent="0">
              <a:buNone/>
              <a:defRPr sz="2100"/>
            </a:lvl2pPr>
            <a:lvl3pPr marL="685751" indent="0">
              <a:buNone/>
              <a:defRPr sz="1800"/>
            </a:lvl3pPr>
            <a:lvl4pPr marL="1028627" indent="0">
              <a:buNone/>
              <a:defRPr sz="1500"/>
            </a:lvl4pPr>
            <a:lvl5pPr marL="1371502" indent="0">
              <a:buNone/>
              <a:defRPr sz="1500"/>
            </a:lvl5pPr>
            <a:lvl6pPr marL="1714378" indent="0">
              <a:buNone/>
              <a:defRPr sz="1500"/>
            </a:lvl6pPr>
            <a:lvl7pPr marL="2057253" indent="0">
              <a:buNone/>
              <a:defRPr sz="1500"/>
            </a:lvl7pPr>
            <a:lvl8pPr marL="2400129" indent="0">
              <a:buNone/>
              <a:defRPr sz="1500"/>
            </a:lvl8pPr>
            <a:lvl9pPr marL="2743005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09249"/>
            <a:ext cx="2949178" cy="2981333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200"/>
            </a:lvl1pPr>
            <a:lvl2pPr marL="342876" indent="0">
              <a:buNone/>
              <a:defRPr sz="1100"/>
            </a:lvl2pPr>
            <a:lvl3pPr marL="685751" indent="0">
              <a:buNone/>
              <a:defRPr sz="900"/>
            </a:lvl3pPr>
            <a:lvl4pPr marL="1028627" indent="0">
              <a:buNone/>
              <a:defRPr sz="700"/>
            </a:lvl4pPr>
            <a:lvl5pPr marL="1371502" indent="0">
              <a:buNone/>
              <a:defRPr sz="700"/>
            </a:lvl5pPr>
            <a:lvl6pPr marL="1714378" indent="0">
              <a:buNone/>
              <a:defRPr sz="700"/>
            </a:lvl6pPr>
            <a:lvl7pPr marL="2057253" indent="0">
              <a:buNone/>
              <a:defRPr sz="700"/>
            </a:lvl7pPr>
            <a:lvl8pPr marL="2400129" indent="0">
              <a:buNone/>
              <a:defRPr sz="700"/>
            </a:lvl8pPr>
            <a:lvl9pPr marL="2743005" indent="0">
              <a:buNone/>
              <a:defRPr sz="7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4EF716D3-DCE8-CC45-8106-AE5DFCD073F9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971785"/>
            <a:ext cx="30861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971785"/>
            <a:ext cx="2057400" cy="285592"/>
          </a:xfrm>
          <a:prstGeom prst="rect">
            <a:avLst/>
          </a:prstGeom>
        </p:spPr>
        <p:txBody>
          <a:bodyPr lIns="91433" tIns="45717" rIns="91433" bIns="45717"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2353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366595" y="44150"/>
            <a:ext cx="130068" cy="681398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628650" y="725547"/>
            <a:ext cx="5080000" cy="0"/>
          </a:xfrm>
          <a:prstGeom prst="line">
            <a:avLst/>
          </a:prstGeom>
          <a:ln>
            <a:solidFill>
              <a:srgbClr val="85A6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ágrima 17"/>
          <p:cNvSpPr/>
          <p:nvPr/>
        </p:nvSpPr>
        <p:spPr>
          <a:xfrm rot="10800000">
            <a:off x="5626647" y="554556"/>
            <a:ext cx="164009" cy="170992"/>
          </a:xfrm>
          <a:prstGeom prst="teardrop">
            <a:avLst/>
          </a:prstGeom>
          <a:solidFill>
            <a:srgbClr val="85A61A"/>
          </a:solidFill>
          <a:ln>
            <a:solidFill>
              <a:srgbClr val="85A61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3" tIns="45717" rIns="91433" bIns="45717" rtlCol="0" anchor="ctr"/>
          <a:lstStyle/>
          <a:p>
            <a:pPr algn="ctr"/>
            <a:endParaRPr lang="es-CO" dirty="0"/>
          </a:p>
        </p:txBody>
      </p:sp>
      <p:pic>
        <p:nvPicPr>
          <p:cNvPr id="20" name="Picture 2" descr="Unidad de Gestion Pensional y Parafiscales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64" y="0"/>
            <a:ext cx="2272937" cy="10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02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  <p:sldLayoutId id="2147484165" r:id="rId13"/>
    <p:sldLayoutId id="2147484166" r:id="rId14"/>
    <p:sldLayoutId id="2147484167" r:id="rId15"/>
    <p:sldLayoutId id="2147484168" r:id="rId16"/>
    <p:sldLayoutId id="2147484169" r:id="rId17"/>
    <p:sldLayoutId id="2147484327" r:id="rId18"/>
  </p:sldLayoutIdLst>
  <p:txStyles>
    <p:titleStyle>
      <a:lvl1pPr algn="l" defTabSz="68575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4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9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5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40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6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1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7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43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6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1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7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2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8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3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9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5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13"/>
          <p:cNvSpPr/>
          <p:nvPr/>
        </p:nvSpPr>
        <p:spPr>
          <a:xfrm>
            <a:off x="366595" y="44150"/>
            <a:ext cx="130068" cy="681398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 defTabSz="914400"/>
            <a:endParaRPr lang="es-CO" sz="1800" dirty="0">
              <a:solidFill>
                <a:srgbClr val="829F26"/>
              </a:solidFill>
            </a:endParaRPr>
          </a:p>
        </p:txBody>
      </p:sp>
      <p:cxnSp>
        <p:nvCxnSpPr>
          <p:cNvPr id="8" name="Conector recto 15"/>
          <p:cNvCxnSpPr/>
          <p:nvPr/>
        </p:nvCxnSpPr>
        <p:spPr>
          <a:xfrm>
            <a:off x="628650" y="725547"/>
            <a:ext cx="5080000" cy="0"/>
          </a:xfrm>
          <a:prstGeom prst="line">
            <a:avLst/>
          </a:prstGeom>
          <a:ln>
            <a:solidFill>
              <a:srgbClr val="85A6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ágrima 17"/>
          <p:cNvSpPr/>
          <p:nvPr/>
        </p:nvSpPr>
        <p:spPr>
          <a:xfrm rot="10800000">
            <a:off x="5626647" y="554556"/>
            <a:ext cx="164009" cy="170992"/>
          </a:xfrm>
          <a:prstGeom prst="teardrop">
            <a:avLst/>
          </a:prstGeom>
          <a:solidFill>
            <a:srgbClr val="85A61A"/>
          </a:solidFill>
          <a:ln>
            <a:solidFill>
              <a:srgbClr val="85A61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3" tIns="45717" rIns="91433" bIns="45717" rtlCol="0" anchor="ctr"/>
          <a:lstStyle/>
          <a:p>
            <a:pPr algn="ctr" defTabSz="914400"/>
            <a:endParaRPr lang="es-CO" sz="1800" dirty="0">
              <a:solidFill>
                <a:prstClr val="black"/>
              </a:solidFill>
            </a:endParaRPr>
          </a:p>
        </p:txBody>
      </p:sp>
      <p:pic>
        <p:nvPicPr>
          <p:cNvPr id="10" name="Picture 2" descr="Unidad de Gestion Pensional y Parafiscales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64" y="0"/>
            <a:ext cx="2272937" cy="10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07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  <p:sldLayoutId id="2147484328" r:id="rId12"/>
    <p:sldLayoutId id="2147484329" r:id="rId13"/>
    <p:sldLayoutId id="214748433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366595" y="44150"/>
            <a:ext cx="130068" cy="681398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628650" y="725547"/>
            <a:ext cx="5080000" cy="0"/>
          </a:xfrm>
          <a:prstGeom prst="line">
            <a:avLst/>
          </a:prstGeom>
          <a:ln>
            <a:solidFill>
              <a:srgbClr val="85A6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ágrima 17"/>
          <p:cNvSpPr/>
          <p:nvPr/>
        </p:nvSpPr>
        <p:spPr>
          <a:xfrm rot="10800000">
            <a:off x="5626647" y="554556"/>
            <a:ext cx="164009" cy="170992"/>
          </a:xfrm>
          <a:prstGeom prst="teardrop">
            <a:avLst/>
          </a:prstGeom>
          <a:solidFill>
            <a:srgbClr val="85A61A"/>
          </a:solidFill>
          <a:ln>
            <a:solidFill>
              <a:srgbClr val="85A61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3" tIns="45717" rIns="91433" bIns="45717" rtlCol="0" anchor="ctr"/>
          <a:lstStyle/>
          <a:p>
            <a:pPr algn="ctr"/>
            <a:endParaRPr lang="es-CO" dirty="0">
              <a:solidFill>
                <a:prstClr val="black"/>
              </a:solidFill>
            </a:endParaRPr>
          </a:p>
        </p:txBody>
      </p:sp>
      <p:pic>
        <p:nvPicPr>
          <p:cNvPr id="20" name="Picture 2" descr="Unidad de Gestion Pensional y Parafiscales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64" y="0"/>
            <a:ext cx="2272937" cy="10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28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  <p:sldLayoutId id="2147484194" r:id="rId12"/>
    <p:sldLayoutId id="2147484195" r:id="rId13"/>
    <p:sldLayoutId id="2147484196" r:id="rId14"/>
    <p:sldLayoutId id="2147484197" r:id="rId15"/>
    <p:sldLayoutId id="2147484198" r:id="rId16"/>
  </p:sldLayoutIdLst>
  <p:txStyles>
    <p:titleStyle>
      <a:lvl1pPr algn="l" defTabSz="68575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4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9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5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40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6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1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7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43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6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1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7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2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8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3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9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5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366595" y="44150"/>
            <a:ext cx="130068" cy="681398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628650" y="725547"/>
            <a:ext cx="5080000" cy="0"/>
          </a:xfrm>
          <a:prstGeom prst="line">
            <a:avLst/>
          </a:prstGeom>
          <a:ln>
            <a:solidFill>
              <a:srgbClr val="85A6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ágrima 17"/>
          <p:cNvSpPr/>
          <p:nvPr/>
        </p:nvSpPr>
        <p:spPr>
          <a:xfrm rot="10800000">
            <a:off x="5626647" y="554556"/>
            <a:ext cx="164009" cy="170992"/>
          </a:xfrm>
          <a:prstGeom prst="teardrop">
            <a:avLst/>
          </a:prstGeom>
          <a:solidFill>
            <a:srgbClr val="85A61A"/>
          </a:solidFill>
          <a:ln>
            <a:solidFill>
              <a:srgbClr val="85A61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3" tIns="45717" rIns="91433" bIns="45717" rtlCol="0" anchor="ctr"/>
          <a:lstStyle/>
          <a:p>
            <a:pPr algn="ctr"/>
            <a:endParaRPr lang="es-CO" dirty="0">
              <a:solidFill>
                <a:prstClr val="black"/>
              </a:solidFill>
            </a:endParaRPr>
          </a:p>
        </p:txBody>
      </p:sp>
      <p:pic>
        <p:nvPicPr>
          <p:cNvPr id="20" name="Picture 2" descr="Unidad de Gestion Pensional y Parafiscales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64" y="0"/>
            <a:ext cx="2272937" cy="10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50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212" r:id="rId12"/>
    <p:sldLayoutId id="2147484213" r:id="rId13"/>
    <p:sldLayoutId id="2147484214" r:id="rId14"/>
    <p:sldLayoutId id="2147484215" r:id="rId15"/>
    <p:sldLayoutId id="2147484216" r:id="rId16"/>
    <p:sldLayoutId id="2147484217" r:id="rId17"/>
  </p:sldLayoutIdLst>
  <p:txStyles>
    <p:titleStyle>
      <a:lvl1pPr algn="l" defTabSz="68575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4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9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5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40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6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1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7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43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6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1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7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2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8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3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9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5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366595" y="44150"/>
            <a:ext cx="130068" cy="681398"/>
          </a:xfrm>
          <a:prstGeom prst="rect">
            <a:avLst/>
          </a:prstGeom>
          <a:solidFill>
            <a:srgbClr val="82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194" tIns="16097" rIns="32194" bIns="16097" rtlCol="0" anchor="ctr"/>
          <a:lstStyle/>
          <a:p>
            <a:pPr algn="ctr"/>
            <a:endParaRPr lang="es-CO" dirty="0">
              <a:solidFill>
                <a:srgbClr val="829F26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628650" y="725547"/>
            <a:ext cx="5080000" cy="0"/>
          </a:xfrm>
          <a:prstGeom prst="line">
            <a:avLst/>
          </a:prstGeom>
          <a:ln>
            <a:solidFill>
              <a:srgbClr val="85A6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ágrima 17"/>
          <p:cNvSpPr/>
          <p:nvPr/>
        </p:nvSpPr>
        <p:spPr>
          <a:xfrm rot="10800000">
            <a:off x="5626647" y="554556"/>
            <a:ext cx="164009" cy="170992"/>
          </a:xfrm>
          <a:prstGeom prst="teardrop">
            <a:avLst/>
          </a:prstGeom>
          <a:solidFill>
            <a:srgbClr val="85A61A"/>
          </a:solidFill>
          <a:ln>
            <a:solidFill>
              <a:srgbClr val="85A61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3" tIns="45717" rIns="91433" bIns="45717" rtlCol="0" anchor="ctr"/>
          <a:lstStyle/>
          <a:p>
            <a:pPr algn="ctr"/>
            <a:endParaRPr lang="es-CO" dirty="0">
              <a:solidFill>
                <a:prstClr val="black"/>
              </a:solidFill>
            </a:endParaRPr>
          </a:p>
        </p:txBody>
      </p:sp>
      <p:pic>
        <p:nvPicPr>
          <p:cNvPr id="20" name="Picture 2" descr="Unidad de Gestion Pensional y Parafiscales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64" y="0"/>
            <a:ext cx="2272937" cy="10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67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  <p:sldLayoutId id="2147484325" r:id="rId17"/>
  </p:sldLayoutIdLst>
  <p:txStyles>
    <p:titleStyle>
      <a:lvl1pPr algn="l" defTabSz="68575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4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9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5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40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6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1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7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43" indent="-171438" algn="l" defTabSz="68575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6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1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7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2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8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3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9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5" algn="l" defTabSz="68575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ugpp.gov.co/sites/default/files/tramites/Peticiones-Quejas-Reclamos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0"/>
          <a:stretch/>
        </p:blipFill>
        <p:spPr bwMode="auto">
          <a:xfrm>
            <a:off x="538629" y="1153062"/>
            <a:ext cx="8112769" cy="420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ugpp-formulario-escribanos.millenium.com.co/milleugpp/pages/images/logo-ugp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423" y="-83404"/>
            <a:ext cx="2550922" cy="118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5"/>
          <p:cNvSpPr/>
          <p:nvPr/>
        </p:nvSpPr>
        <p:spPr>
          <a:xfrm>
            <a:off x="0" y="-11884"/>
            <a:ext cx="9143999" cy="5376046"/>
          </a:xfrm>
          <a:prstGeom prst="rect">
            <a:avLst/>
          </a:prstGeom>
          <a:solidFill>
            <a:srgbClr val="041B31">
              <a:alpha val="76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0659" tIns="5329" rIns="10659" bIns="5329" rtlCol="0" anchor="ctr"/>
          <a:lstStyle/>
          <a:p>
            <a:pPr algn="ctr"/>
            <a:endParaRPr lang="es-CO" sz="464" dirty="0"/>
          </a:p>
        </p:txBody>
      </p:sp>
      <p:grpSp>
        <p:nvGrpSpPr>
          <p:cNvPr id="2" name="1 Grupo"/>
          <p:cNvGrpSpPr/>
          <p:nvPr/>
        </p:nvGrpSpPr>
        <p:grpSpPr>
          <a:xfrm>
            <a:off x="-55771" y="-8983"/>
            <a:ext cx="3271708" cy="4085096"/>
            <a:chOff x="446049" y="10778"/>
            <a:chExt cx="8769750" cy="12338706"/>
          </a:xfrm>
        </p:grpSpPr>
        <p:sp>
          <p:nvSpPr>
            <p:cNvPr id="4" name="Document 3"/>
            <p:cNvSpPr/>
            <p:nvPr/>
          </p:nvSpPr>
          <p:spPr>
            <a:xfrm>
              <a:off x="581294" y="10778"/>
              <a:ext cx="8424936" cy="12338706"/>
            </a:xfrm>
            <a:prstGeom prst="flowChartDocumen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96" dirty="0"/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2035697" y="9325148"/>
              <a:ext cx="5800988" cy="0"/>
            </a:xfrm>
            <a:prstGeom prst="line">
              <a:avLst/>
            </a:prstGeom>
            <a:noFill/>
            <a:ln w="25400" cap="flat" cmpd="sng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defRPr/>
              </a:pPr>
              <a:endParaRPr lang="es-ES" sz="1986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8" name="TextBox 19"/>
            <p:cNvSpPr txBox="1"/>
            <p:nvPr/>
          </p:nvSpPr>
          <p:spPr>
            <a:xfrm>
              <a:off x="446049" y="682205"/>
              <a:ext cx="8769750" cy="2799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lnSpc>
                  <a:spcPct val="90000"/>
                </a:lnSpc>
              </a:pPr>
              <a:r>
                <a:rPr lang="es-CO" sz="2648" b="1" dirty="0">
                  <a:solidFill>
                    <a:schemeClr val="bg1"/>
                  </a:solidFill>
                  <a:cs typeface="Helvetica"/>
                  <a:sym typeface="Calibri"/>
                </a:rPr>
                <a:t>EXPERIENCIA</a:t>
              </a:r>
              <a:endParaRPr lang="es-CO" sz="1589" b="1" dirty="0">
                <a:solidFill>
                  <a:schemeClr val="bg1"/>
                </a:solidFill>
                <a:cs typeface="Helvetica"/>
                <a:sym typeface="Calibri"/>
              </a:endParaRPr>
            </a:p>
            <a:p>
              <a:pPr lvl="0" algn="ctr">
                <a:lnSpc>
                  <a:spcPct val="90000"/>
                </a:lnSpc>
              </a:pPr>
              <a:endParaRPr lang="es-CO" sz="1589" b="1" dirty="0">
                <a:solidFill>
                  <a:schemeClr val="bg1"/>
                </a:solidFill>
                <a:latin typeface="Helvetica"/>
                <a:cs typeface="Helvetica"/>
                <a:sym typeface="Calibri"/>
              </a:endParaRPr>
            </a:p>
            <a:p>
              <a:pPr lvl="0" algn="ctr">
                <a:lnSpc>
                  <a:spcPct val="90000"/>
                </a:lnSpc>
              </a:pPr>
              <a:r>
                <a:rPr lang="es-CO" sz="1788" b="1" dirty="0">
                  <a:solidFill>
                    <a:schemeClr val="bg1"/>
                  </a:solidFill>
                  <a:latin typeface="Helvetica"/>
                  <a:cs typeface="Helvetica"/>
                  <a:sym typeface="Calibri"/>
                </a:rPr>
                <a:t>CANALES DE ATENCIÓN</a:t>
              </a:r>
              <a:endParaRPr lang="en-US" sz="2649" b="1" dirty="0">
                <a:solidFill>
                  <a:schemeClr val="bg1"/>
                </a:solidFill>
                <a:latin typeface="Helvetica"/>
                <a:cs typeface="Helvetica"/>
              </a:endParaRP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1085352" y="4382008"/>
              <a:ext cx="7416826" cy="2790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SzPct val="25000"/>
              </a:pPr>
              <a:r>
                <a:rPr lang="es-CO" sz="2152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RESULTADOS  </a:t>
              </a:r>
            </a:p>
            <a:p>
              <a:pPr lvl="0" algn="ctr">
                <a:buSzPct val="25000"/>
              </a:pPr>
              <a:r>
                <a:rPr lang="es-CO" sz="2152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 III Trimestre 2022</a:t>
              </a:r>
            </a:p>
            <a:p>
              <a:pPr lvl="0" algn="ctr">
                <a:buSzPct val="25000"/>
              </a:pPr>
              <a:r>
                <a:rPr lang="es-CO" sz="1050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Julio-Agosto- Septiembre</a:t>
              </a:r>
            </a:p>
          </p:txBody>
        </p:sp>
        <p:sp>
          <p:nvSpPr>
            <p:cNvPr id="21" name="AutoShape 2"/>
            <p:cNvSpPr>
              <a:spLocks/>
            </p:cNvSpPr>
            <p:nvPr/>
          </p:nvSpPr>
          <p:spPr bwMode="auto">
            <a:xfrm>
              <a:off x="2659313" y="7236780"/>
              <a:ext cx="4668334" cy="176483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6815" tIns="16815" rIns="16815" bIns="16815" anchor="ctr">
              <a:spAutoFit/>
            </a:bodyPr>
            <a:lstStyle/>
            <a:p>
              <a:pPr lvl="0" algn="ctr">
                <a:buSzPct val="25000"/>
              </a:pPr>
              <a:r>
                <a:rPr lang="es-CO" sz="1192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Dirección de Servicios </a:t>
              </a:r>
            </a:p>
            <a:p>
              <a:pPr lvl="0" algn="ctr">
                <a:buSzPct val="25000"/>
              </a:pPr>
              <a:r>
                <a:rPr lang="es-CO" sz="1192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Integrados de Atención </a:t>
              </a:r>
            </a:p>
            <a:p>
              <a:pPr lvl="0" algn="ctr">
                <a:buSzPct val="25000"/>
              </a:pPr>
              <a:r>
                <a:rPr lang="es-CO" sz="1192" b="1" dirty="0">
                  <a:solidFill>
                    <a:schemeClr val="bg1"/>
                  </a:solidFill>
                  <a:ea typeface="Calibri"/>
                  <a:cs typeface="Calibri"/>
                  <a:sym typeface="Calibri"/>
                </a:rPr>
                <a:t>al Ciudadano</a:t>
              </a:r>
            </a:p>
          </p:txBody>
        </p: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D560EFC9-6511-2AB0-B31A-2DA4B5E0EA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4061" y="4675907"/>
            <a:ext cx="4096775" cy="689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67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651925" y="299232"/>
            <a:ext cx="4912447" cy="273996"/>
          </a:xfrm>
          <a:prstGeom prst="rect">
            <a:avLst/>
          </a:prstGeom>
          <a:noFill/>
          <a:ln>
            <a:noFill/>
          </a:ln>
        </p:spPr>
        <p:txBody>
          <a:bodyPr lIns="30269" tIns="15130" rIns="30269" bIns="15130" anchor="t" anchorCtr="0">
            <a:noAutofit/>
          </a:bodyPr>
          <a:lstStyle/>
          <a:p>
            <a:pPr>
              <a:buSzPct val="25000"/>
            </a:pPr>
            <a:r>
              <a:rPr lang="es-CO" sz="1589" b="1" dirty="0">
                <a:latin typeface="Calibri"/>
                <a:ea typeface="Calibri"/>
                <a:cs typeface="Calibri"/>
                <a:sym typeface="Calibri"/>
              </a:rPr>
              <a:t>CANALES DE ATENCIÓN – 2022 - VOZ DEL CIUDADANO</a:t>
            </a:r>
          </a:p>
        </p:txBody>
      </p:sp>
      <p:sp>
        <p:nvSpPr>
          <p:cNvPr id="7" name="Shape 574">
            <a:extLst>
              <a:ext uri="{FF2B5EF4-FFF2-40B4-BE49-F238E27FC236}">
                <a16:creationId xmlns:a16="http://schemas.microsoft.com/office/drawing/2014/main" id="{E5E42A22-AFD4-4CA7-A28E-2A59C5E7F5BC}"/>
              </a:ext>
            </a:extLst>
          </p:cNvPr>
          <p:cNvSpPr/>
          <p:nvPr/>
        </p:nvSpPr>
        <p:spPr>
          <a:xfrm>
            <a:off x="805218" y="1025174"/>
            <a:ext cx="7261349" cy="347594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0269" tIns="15130" rIns="30269" bIns="15130" anchor="t" anchorCtr="0">
            <a:noAutofit/>
          </a:bodyPr>
          <a:lstStyle/>
          <a:p>
            <a:pPr algn="just">
              <a:buSzPct val="25000"/>
            </a:pPr>
            <a:r>
              <a:rPr lang="es-CO" sz="105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Los ciudadanos manifestaron su experiencia positiva en los canales de atención así:</a:t>
            </a:r>
          </a:p>
          <a:p>
            <a:pPr algn="just">
              <a:buSzPct val="25000"/>
            </a:pPr>
            <a:endParaRPr lang="es-CO" sz="105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personas que me atendieron en la unidad son muy claros y atentos.</a:t>
            </a:r>
            <a:endParaRPr lang="es-CO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atención fue buena y los tiempos fueron acorde a la ley.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parece que los tramites de la unidad son muy fáciles.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unidad es muy clara en su información y el trámite es correcto.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Considero que brindan un muy buen servicio.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siento conforme con el proceso que se está adelantando.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 Unidad no he tenido inconvenientes, todo ha sido excelente la atención y todo.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mí tienen un buen concepto, son muy diligentes, realmente no tengo ningún aqueja.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que me brindaron para mí fue muy buena la experiencia.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 parece que deben continuar así porque son oportunos, claros y el trámite es muy ágil.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verdad ninguna queja, antes quiero felicitarlos por ser tan oportunos.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 fue claro y se realizó el trámite de manera correcta, el servicio es muy bueno.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 hice el trámite por oficina virtual y todo fue claro.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 me pareció muy satisfactorio, la oficina virtual fue muy entendible, todo me pareció chévere.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atención que tuvieron fue excelente me asesoraron bien y todo salió bien.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Unidad tiene una sede en Multiplaza que es cómoda los funcionarios atienden bien a mí en lo personal me fue muy bien.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C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se pueda continuar con los programas de gobierno ya que ayuda mucho a las empresas pequeñas.</a:t>
            </a:r>
          </a:p>
          <a:p>
            <a:pPr>
              <a:lnSpc>
                <a:spcPct val="107000"/>
              </a:lnSpc>
              <a:spcAft>
                <a:spcPts val="265"/>
              </a:spcAft>
            </a:pPr>
            <a:endParaRPr lang="es-CO" sz="9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3C9D3A8-8829-4A8F-9D22-FBC221DD718A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3276583B-E69C-4A99-88EA-60A80C5E0545}"/>
              </a:ext>
            </a:extLst>
          </p:cNvPr>
          <p:cNvSpPr txBox="1"/>
          <p:nvPr/>
        </p:nvSpPr>
        <p:spPr>
          <a:xfrm>
            <a:off x="282217" y="4948764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Año 2022 / III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383530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651925" y="185510"/>
            <a:ext cx="5826847" cy="273996"/>
          </a:xfrm>
          <a:prstGeom prst="rect">
            <a:avLst/>
          </a:prstGeom>
          <a:noFill/>
          <a:ln>
            <a:noFill/>
          </a:ln>
        </p:spPr>
        <p:txBody>
          <a:bodyPr lIns="30269" tIns="15130" rIns="30269" bIns="15130" anchor="t" anchorCtr="0">
            <a:noAutofit/>
          </a:bodyPr>
          <a:lstStyle/>
          <a:p>
            <a:pPr>
              <a:buSzPct val="25000"/>
            </a:pPr>
            <a:r>
              <a:rPr lang="es-CO" sz="1589" b="1" dirty="0">
                <a:latin typeface="Calibri"/>
                <a:ea typeface="Calibri"/>
                <a:cs typeface="Calibri"/>
                <a:sym typeface="Calibri"/>
              </a:rPr>
              <a:t>CANALES DE ATENCIÓN – 2022 - VOZ DEL CIUDADANO</a:t>
            </a:r>
          </a:p>
        </p:txBody>
      </p:sp>
      <p:sp>
        <p:nvSpPr>
          <p:cNvPr id="8" name="Shape 574">
            <a:extLst>
              <a:ext uri="{FF2B5EF4-FFF2-40B4-BE49-F238E27FC236}">
                <a16:creationId xmlns:a16="http://schemas.microsoft.com/office/drawing/2014/main" id="{AD11FA2A-BB0A-4C0A-9C29-5ED4C255FF60}"/>
              </a:ext>
            </a:extLst>
          </p:cNvPr>
          <p:cNvSpPr/>
          <p:nvPr/>
        </p:nvSpPr>
        <p:spPr>
          <a:xfrm>
            <a:off x="651924" y="1140644"/>
            <a:ext cx="8094921" cy="343135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0269" tIns="15130" rIns="30269" bIns="15130" anchor="t" anchorCtr="0">
            <a:noAutofit/>
          </a:bodyPr>
          <a:lstStyle/>
          <a:p>
            <a:pPr algn="just">
              <a:buSzPct val="25000"/>
            </a:pPr>
            <a:r>
              <a:rPr lang="es-CO" sz="9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Los siguientes son los aspectos que los Ciudadanos </a:t>
            </a:r>
            <a:r>
              <a:rPr lang="es-ES" sz="9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consideran se deben tener en cuenta por La Unidad para brindarle una mejor experiencia:</a:t>
            </a:r>
          </a:p>
          <a:p>
            <a:pPr algn="just">
              <a:buSzPct val="25000"/>
            </a:pPr>
            <a:endParaRPr lang="es-CO" sz="9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Considero que la unidad, debería estar en constante comunicación con el ciudadano.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Brindar respuestas más rápidas a los ciudadanos.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Recomiendo tener más oficinas en el territorio nacional, para tener mayor acceso a la información.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la documentación que se allega en el momento de recibirla y decir si está completa o no para evitar que se alargue el proceso.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 el mismo año que se presenta la conducta que pueda dar origen a la fiscalización.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Darle más publicidad a la entidad, ya que hay muchas personas que no saben que existe.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Ampliar el tiempo para allegar los documentos, teniendo en cuenta la dificultad para recopilar algunos de ellos.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Hacer más sencillos los tramites y la documentación exigida para los tramites, en especial la factura de gastos funerarios.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 accesibilidad para las personas que están en los municipios, ya que no tenemos la facilidad para llegar hasta las oficinas y no entendemos mucho de los sistemas.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los formularios sean más sencillos.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 términos más familiares, no utilizar conceptos jurídicos.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de respuesta en los tramites es muy largo.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Darle más información al ciudadano sobre las etapas en la que se encuentra el proceso.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los formularios en línea sean más precisos y claros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Considero que deberían ser más explícitos en la respuesta que se le da al ciudadano.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 más claros con sus comentarios y debería haber una cita presencial donde le informen a uno al detalle todo.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 más claros en las causales por rechazo de solicitud a los programas de gobierno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divulgación del programa en cuanto a las fechas de postulación.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Brindarle un mejor asesoramiento a los ciudadanos para que ellos puedan realizar los pagos a la seguridad social.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CO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Avisar con más tiempo y más rápido que se está moroso, con motivo de no dejar que se aumenten los intereses.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265"/>
              </a:spcAft>
            </a:pPr>
            <a:endParaRPr lang="es-CO" sz="9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3C9D3A8-8829-4A8F-9D22-FBC221DD718A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3276583B-E69C-4A99-88EA-60A80C5E0545}"/>
              </a:ext>
            </a:extLst>
          </p:cNvPr>
          <p:cNvSpPr txBox="1"/>
          <p:nvPr/>
        </p:nvSpPr>
        <p:spPr>
          <a:xfrm>
            <a:off x="282217" y="4948764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Año 2022 / III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151023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/>
        </p:nvSpPr>
        <p:spPr>
          <a:xfrm>
            <a:off x="589140" y="167878"/>
            <a:ext cx="5124092" cy="525397"/>
          </a:xfrm>
          <a:prstGeom prst="rect">
            <a:avLst/>
          </a:prstGeom>
          <a:noFill/>
          <a:ln>
            <a:noFill/>
          </a:ln>
        </p:spPr>
        <p:txBody>
          <a:bodyPr lIns="30269" tIns="15130" rIns="30269" bIns="15130" anchor="t" anchorCtr="0">
            <a:noAutofit/>
          </a:bodyPr>
          <a:lstStyle/>
          <a:p>
            <a:pPr>
              <a:buSzPct val="25000"/>
            </a:pPr>
            <a:r>
              <a:rPr lang="es-ES" sz="1589" b="1" dirty="0">
                <a:latin typeface="Calibri"/>
                <a:cs typeface="Calibri"/>
              </a:rPr>
              <a:t>ACCIONES DE MEJORAMIENTO QUE ESTAMOS REALIZANDO EN LA ENTIDAD.</a:t>
            </a:r>
            <a:endParaRPr lang="es-CO" sz="1589" b="1" dirty="0">
              <a:latin typeface="Calibri"/>
              <a:cs typeface="Calibri"/>
              <a:sym typeface="Calibri"/>
            </a:endParaRPr>
          </a:p>
        </p:txBody>
      </p:sp>
      <p:sp>
        <p:nvSpPr>
          <p:cNvPr id="7" name="Shape 574">
            <a:extLst>
              <a:ext uri="{FF2B5EF4-FFF2-40B4-BE49-F238E27FC236}">
                <a16:creationId xmlns:a16="http://schemas.microsoft.com/office/drawing/2014/main" id="{E5E42A22-AFD4-4CA7-A28E-2A59C5E7F5BC}"/>
              </a:ext>
            </a:extLst>
          </p:cNvPr>
          <p:cNvSpPr/>
          <p:nvPr/>
        </p:nvSpPr>
        <p:spPr>
          <a:xfrm>
            <a:off x="589140" y="1409720"/>
            <a:ext cx="8059479" cy="25447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0269" tIns="15130" rIns="30269" bIns="15130" anchor="t" anchorCtr="0">
            <a:noAutofit/>
          </a:bodyPr>
          <a:lstStyle/>
          <a:p>
            <a:pPr algn="just">
              <a:buSzPct val="25000"/>
            </a:pPr>
            <a:endParaRPr lang="es-E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25000"/>
            </a:pPr>
            <a:endParaRPr lang="es-ES" sz="900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es-ES" sz="1200" dirty="0">
                <a:solidFill>
                  <a:srgbClr val="000000"/>
                </a:solidFill>
                <a:cs typeface="Calibri" panose="020F0502020204030204" pitchFamily="34" charset="0"/>
              </a:rPr>
              <a:t>Acciones de mejoramiento que estamos realizando en la entidad:</a:t>
            </a:r>
          </a:p>
          <a:p>
            <a:endParaRPr lang="es-ES" sz="12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408940" algn="l"/>
                <a:tab pos="457200" algn="l"/>
              </a:tabLst>
            </a:pPr>
            <a:r>
              <a:rPr lang="es-CO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Mejoramiento de los comunicados utilizando un lenguaje de acuerdo con lo que los ciudadanos nos informan a través de documentos presentados para revisión en los puntos de atención.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408940" algn="l"/>
                <a:tab pos="457200" algn="l"/>
              </a:tabLst>
            </a:pPr>
            <a:r>
              <a:rPr lang="es-CO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Capacitación a todos </a:t>
            </a:r>
            <a:r>
              <a:rPr lang="es-CO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asesores que realizan la atención a los ciudadanos para mejorar sus habilidades en comunicación y atención.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408940" algn="l"/>
                <a:tab pos="457200" algn="l"/>
              </a:tabLst>
            </a:pPr>
            <a:r>
              <a:rPr lang="es-CO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Realizar llamadas a aquellos ciudadanos que nos califican negativamente en la pregunta de satisfacción y resolutividad para prestarles una atención adicional buscando resolver la situación.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408940" algn="l"/>
                <a:tab pos="457200" algn="l"/>
              </a:tabLst>
            </a:pPr>
            <a:r>
              <a:rPr lang="es-CO" sz="1200" dirty="0">
                <a:ea typeface="Calibri" panose="020F0502020204030204" pitchFamily="34" charset="0"/>
                <a:cs typeface="Times New Roman" panose="02020603050405020304" pitchFamily="18" charset="0"/>
              </a:rPr>
              <a:t>Brindar atención especial para los casos en que se requiera atender una situación de mínimo vital que afecte a los ciudadanos que califican la encuesta.</a:t>
            </a:r>
            <a:endParaRPr lang="es-CO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0A079B5A-71E3-4D9A-8400-B7586D96A86D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87ECF041-41FD-42EA-940B-50C9C7CA444E}"/>
              </a:ext>
            </a:extLst>
          </p:cNvPr>
          <p:cNvSpPr txBox="1"/>
          <p:nvPr/>
        </p:nvSpPr>
        <p:spPr>
          <a:xfrm>
            <a:off x="294743" y="4948764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–UGPP/DSIAC7 – Año 2022 / III Trimestre 2022</a:t>
            </a:r>
          </a:p>
        </p:txBody>
      </p:sp>
    </p:spTree>
    <p:extLst>
      <p:ext uri="{BB962C8B-B14F-4D97-AF65-F5344CB8AC3E}">
        <p14:creationId xmlns:p14="http://schemas.microsoft.com/office/powerpoint/2010/main" val="301981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73" y="0"/>
            <a:ext cx="8070947" cy="536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2 Grupo"/>
          <p:cNvGrpSpPr/>
          <p:nvPr/>
        </p:nvGrpSpPr>
        <p:grpSpPr>
          <a:xfrm>
            <a:off x="0" y="0"/>
            <a:ext cx="9144000" cy="5364163"/>
            <a:chOff x="-52536" y="0"/>
            <a:chExt cx="24510323" cy="16237917"/>
          </a:xfrm>
        </p:grpSpPr>
        <p:sp>
          <p:nvSpPr>
            <p:cNvPr id="20" name="Rectángulo 5"/>
            <p:cNvSpPr/>
            <p:nvPr/>
          </p:nvSpPr>
          <p:spPr>
            <a:xfrm>
              <a:off x="-52536" y="0"/>
              <a:ext cx="24510323" cy="16237917"/>
            </a:xfrm>
            <a:prstGeom prst="rect">
              <a:avLst/>
            </a:prstGeom>
            <a:solidFill>
              <a:srgbClr val="041B31">
                <a:alpha val="76000"/>
              </a:srgb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0659" tIns="5329" rIns="10659" bIns="5329" rtlCol="0" anchor="ctr"/>
            <a:lstStyle/>
            <a:p>
              <a:pPr algn="ctr"/>
              <a:endParaRPr lang="es-CO" sz="464" dirty="0"/>
            </a:p>
          </p:txBody>
        </p:sp>
        <p:sp>
          <p:nvSpPr>
            <p:cNvPr id="16" name="TextBox 9"/>
            <p:cNvSpPr txBox="1"/>
            <p:nvPr/>
          </p:nvSpPr>
          <p:spPr>
            <a:xfrm>
              <a:off x="7718687" y="8274235"/>
              <a:ext cx="8967879" cy="224599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4702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Helvetica"/>
                  <a:cs typeface="Helvetica"/>
                </a:rPr>
                <a:t>GRACIAS</a:t>
              </a:r>
            </a:p>
          </p:txBody>
        </p:sp>
        <p:cxnSp>
          <p:nvCxnSpPr>
            <p:cNvPr id="17" name="Straight Connector 11"/>
            <p:cNvCxnSpPr/>
            <p:nvPr/>
          </p:nvCxnSpPr>
          <p:spPr>
            <a:xfrm>
              <a:off x="7084077" y="7740248"/>
              <a:ext cx="10237098" cy="0"/>
            </a:xfrm>
            <a:prstGeom prst="line">
              <a:avLst/>
            </a:prstGeom>
            <a:ln w="7620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1"/>
            <p:cNvCxnSpPr/>
            <p:nvPr/>
          </p:nvCxnSpPr>
          <p:spPr>
            <a:xfrm>
              <a:off x="7084077" y="10981332"/>
              <a:ext cx="10237098" cy="0"/>
            </a:xfrm>
            <a:prstGeom prst="line">
              <a:avLst/>
            </a:prstGeom>
            <a:ln w="76200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319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90561" y="158717"/>
            <a:ext cx="5687642" cy="637267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800" b="1" dirty="0"/>
              <a:t>Metodología Medición Indicadores de Calidad Percibida</a:t>
            </a:r>
          </a:p>
          <a:p>
            <a:r>
              <a:rPr lang="es-CO" sz="1800" b="1" dirty="0"/>
              <a:t>Canales de Atención 2022</a:t>
            </a:r>
            <a:endParaRPr lang="es-CO" sz="2400" b="1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648608" y="1207239"/>
            <a:ext cx="3549581" cy="287305"/>
          </a:xfrm>
        </p:spPr>
        <p:txBody>
          <a:bodyPr lIns="82464" tIns="41232" rIns="82464" bIns="41232">
            <a:noAutofit/>
          </a:bodyPr>
          <a:lstStyle/>
          <a:p>
            <a:pPr algn="l"/>
            <a:r>
              <a:rPr lang="es-CO" sz="1429" b="1" dirty="0">
                <a:solidFill>
                  <a:srgbClr val="00B050"/>
                </a:solidFill>
              </a:rPr>
              <a:t>Índice Neto de Satisfacción – INS – Canales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70188" y="1499035"/>
            <a:ext cx="2042309" cy="278707"/>
          </a:xfrm>
          <a:prstGeom prst="rect">
            <a:avLst/>
          </a:prstGeom>
        </p:spPr>
        <p:txBody>
          <a:bodyPr wrap="none" lIns="82464" tIns="41232" rIns="82464" bIns="41232">
            <a:spAutoFit/>
          </a:bodyPr>
          <a:lstStyle/>
          <a:p>
            <a:r>
              <a:rPr lang="es-ES" sz="1270" dirty="0">
                <a:solidFill>
                  <a:schemeClr val="tx1">
                    <a:lumMod val="65000"/>
                    <a:lumOff val="35000"/>
                  </a:schemeClr>
                </a:solidFill>
                <a:latin typeface="Aller " charset="0"/>
              </a:rPr>
              <a:t>¿Cómo es el cálculo del INS</a:t>
            </a:r>
            <a:r>
              <a:rPr lang="es-ES" sz="1270" dirty="0">
                <a:solidFill>
                  <a:schemeClr val="tx2"/>
                </a:solidFill>
                <a:latin typeface="Aller " charset="0"/>
              </a:rPr>
              <a:t>?</a:t>
            </a:r>
            <a:endParaRPr lang="es-CO" sz="127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093" y="1525819"/>
            <a:ext cx="2111111" cy="31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709569" y="2477130"/>
            <a:ext cx="3348320" cy="324000"/>
          </a:xfrm>
          <a:prstGeom prst="rect">
            <a:avLst/>
          </a:prstGeom>
        </p:spPr>
        <p:txBody>
          <a:bodyPr lIns="82464" tIns="41232" rIns="82464" bIns="41232">
            <a:noAutofit/>
          </a:bodyPr>
          <a:lstStyle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29" dirty="0"/>
              <a:t>Claridad de la información suministrada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14904" y="2840627"/>
            <a:ext cx="2326041" cy="278707"/>
          </a:xfrm>
          <a:prstGeom prst="rect">
            <a:avLst/>
          </a:prstGeom>
        </p:spPr>
        <p:txBody>
          <a:bodyPr wrap="none" lIns="82464" tIns="41232" rIns="82464" bIns="41232">
            <a:spAutoFit/>
          </a:bodyPr>
          <a:lstStyle/>
          <a:p>
            <a:r>
              <a:rPr lang="es-ES" sz="1270" dirty="0">
                <a:solidFill>
                  <a:schemeClr val="tx1">
                    <a:lumMod val="65000"/>
                    <a:lumOff val="35000"/>
                  </a:schemeClr>
                </a:solidFill>
                <a:latin typeface="Aller " charset="0"/>
              </a:rPr>
              <a:t>¿Cómo es el cálculo de Claridad?</a:t>
            </a:r>
            <a:endParaRPr lang="es-CO" sz="127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694234" y="3615106"/>
            <a:ext cx="2543918" cy="324000"/>
          </a:xfrm>
          <a:prstGeom prst="rect">
            <a:avLst/>
          </a:prstGeom>
        </p:spPr>
        <p:txBody>
          <a:bodyPr lIns="82464" tIns="41232" rIns="82464" bIns="41232">
            <a:noAutofit/>
          </a:bodyPr>
          <a:lstStyle>
            <a:defPPr>
              <a:defRPr lang="en-US"/>
            </a:defPPr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1429" dirty="0"/>
              <a:t>Resolución por parte del Asesor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87562" y="4357990"/>
            <a:ext cx="4930336" cy="254406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112" dirty="0"/>
              <a:t>Es la capacidad del asesor en resolver la inquietud o requerimiento del ciudadano</a:t>
            </a:r>
          </a:p>
        </p:txBody>
      </p:sp>
      <p:cxnSp>
        <p:nvCxnSpPr>
          <p:cNvPr id="16" name="15 Conector recto"/>
          <p:cNvCxnSpPr/>
          <p:nvPr/>
        </p:nvCxnSpPr>
        <p:spPr>
          <a:xfrm>
            <a:off x="694234" y="2380093"/>
            <a:ext cx="6897928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709569" y="3593924"/>
            <a:ext cx="6897928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913473" y="4577433"/>
            <a:ext cx="5794412" cy="464528"/>
          </a:xfrm>
          <a:prstGeom prst="rect">
            <a:avLst/>
          </a:prstGeom>
          <a:noFill/>
        </p:spPr>
        <p:txBody>
          <a:bodyPr wrap="square" lIns="82464" tIns="41232" rIns="82464" bIns="41232" rtlCol="0">
            <a:spAutoFit/>
          </a:bodyPr>
          <a:lstStyle/>
          <a:p>
            <a:r>
              <a:rPr lang="es-CO" sz="826" dirty="0">
                <a:solidFill>
                  <a:schemeClr val="bg1"/>
                </a:solidFill>
              </a:rPr>
              <a:t>Fuentes: Lineamientos para el diseño e implementación de mediciones  de percepción  y expectativas ciudadanas – DNP – 2015</a:t>
            </a:r>
          </a:p>
          <a:p>
            <a:pPr marL="397302" indent="-397302"/>
            <a:r>
              <a:rPr lang="es-CO" sz="826" dirty="0">
                <a:solidFill>
                  <a:schemeClr val="bg1"/>
                </a:solidFill>
              </a:rPr>
              <a:t>	Metodología para el mejoramiento de sistemas de servicio al ciudadano en entidades públicas – DNP . PNSC – 2016</a:t>
            </a:r>
          </a:p>
          <a:p>
            <a:pPr marL="397302" indent="-397302"/>
            <a:r>
              <a:rPr lang="es-CO" sz="826" dirty="0">
                <a:solidFill>
                  <a:schemeClr val="bg1"/>
                </a:solidFill>
              </a:rPr>
              <a:t>	https://www.wowcx.com/como-medir-la-experiencia-de-cliente/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91297" y="2141924"/>
            <a:ext cx="5731056" cy="263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1112" dirty="0"/>
              <a:t>Representa el grado de satisfacción con la atención recibida a través de los canales de atención.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623837" y="3221116"/>
            <a:ext cx="7637027" cy="263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O" sz="1112" dirty="0"/>
              <a:t>Representa el grado de entendimiento que tiene el ciudadano con respecto a la información brindada en los canales de atención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897" y="1494543"/>
            <a:ext cx="1790534" cy="756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515" y="2490385"/>
            <a:ext cx="1871634" cy="69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22 Rectángulo"/>
          <p:cNvSpPr/>
          <p:nvPr/>
        </p:nvSpPr>
        <p:spPr>
          <a:xfrm>
            <a:off x="745624" y="3939107"/>
            <a:ext cx="2499485" cy="278707"/>
          </a:xfrm>
          <a:prstGeom prst="rect">
            <a:avLst/>
          </a:prstGeom>
        </p:spPr>
        <p:txBody>
          <a:bodyPr wrap="none" lIns="82464" tIns="41232" rIns="82464" bIns="41232">
            <a:spAutoFit/>
          </a:bodyPr>
          <a:lstStyle/>
          <a:p>
            <a:r>
              <a:rPr lang="es-ES" sz="1270" dirty="0">
                <a:solidFill>
                  <a:schemeClr val="tx1">
                    <a:lumMod val="65000"/>
                    <a:lumOff val="35000"/>
                  </a:schemeClr>
                </a:solidFill>
                <a:latin typeface="Aller " charset="0"/>
              </a:rPr>
              <a:t>¿Cómo es el cálculo de Resolución?</a:t>
            </a:r>
            <a:endParaRPr lang="es-CO" sz="127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56 Grupo"/>
          <p:cNvGrpSpPr/>
          <p:nvPr/>
        </p:nvGrpSpPr>
        <p:grpSpPr>
          <a:xfrm>
            <a:off x="6551531" y="3786442"/>
            <a:ext cx="616259" cy="825857"/>
            <a:chOff x="0" y="0"/>
            <a:chExt cx="1390651" cy="1453705"/>
          </a:xfrm>
        </p:grpSpPr>
        <p:grpSp>
          <p:nvGrpSpPr>
            <p:cNvPr id="28" name="59 Grupo"/>
            <p:cNvGrpSpPr/>
            <p:nvPr/>
          </p:nvGrpSpPr>
          <p:grpSpPr>
            <a:xfrm>
              <a:off x="0" y="0"/>
              <a:ext cx="1362074" cy="703199"/>
              <a:chOff x="0" y="0"/>
              <a:chExt cx="1564551" cy="69367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2" name="63 Rectángulo redondeado"/>
              <p:cNvSpPr/>
              <p:nvPr/>
            </p:nvSpPr>
            <p:spPr>
              <a:xfrm>
                <a:off x="0" y="0"/>
                <a:ext cx="1564551" cy="693674"/>
              </a:xfrm>
              <a:prstGeom prst="roundRect">
                <a:avLst>
                  <a:gd name="adj" fmla="val 10000"/>
                </a:avLst>
              </a:prstGeom>
              <a:solidFill>
                <a:schemeClr val="accent6">
                  <a:lumMod val="7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s-CO" sz="445" dirty="0"/>
              </a:p>
            </p:txBody>
          </p:sp>
          <p:sp>
            <p:nvSpPr>
              <p:cNvPr id="33" name="66 Rectángulo"/>
              <p:cNvSpPr/>
              <p:nvPr/>
            </p:nvSpPr>
            <p:spPr>
              <a:xfrm>
                <a:off x="0" y="120177"/>
                <a:ext cx="1564551" cy="46244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3237" tIns="63237" rIns="63237" bIns="33877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39528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1270" b="1" dirty="0">
                    <a:ln w="18000">
                      <a:noFill/>
                      <a:prstDash val="solid"/>
                      <a:miter lim="800000"/>
                    </a:ln>
                    <a:solidFill>
                      <a:schemeClr val="bg1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rPr>
                  <a:t>SI</a:t>
                </a:r>
              </a:p>
            </p:txBody>
          </p:sp>
        </p:grpSp>
        <p:grpSp>
          <p:nvGrpSpPr>
            <p:cNvPr id="29" name="60 Grupo"/>
            <p:cNvGrpSpPr/>
            <p:nvPr/>
          </p:nvGrpSpPr>
          <p:grpSpPr>
            <a:xfrm>
              <a:off x="1" y="723901"/>
              <a:ext cx="1390650" cy="729804"/>
              <a:chOff x="1" y="723901"/>
              <a:chExt cx="1592281" cy="682179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0" name="61 Rectángulo redondeado"/>
              <p:cNvSpPr/>
              <p:nvPr/>
            </p:nvSpPr>
            <p:spPr>
              <a:xfrm>
                <a:off x="1" y="723901"/>
                <a:ext cx="1592281" cy="682179"/>
              </a:xfrm>
              <a:prstGeom prst="roundRect">
                <a:avLst>
                  <a:gd name="adj" fmla="val 10000"/>
                </a:avLst>
              </a:prstGeom>
              <a:solidFill>
                <a:srgbClr val="C00000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s-CO" sz="445" dirty="0"/>
              </a:p>
            </p:txBody>
          </p:sp>
          <p:sp>
            <p:nvSpPr>
              <p:cNvPr id="31" name="62 Rectángulo"/>
              <p:cNvSpPr/>
              <p:nvPr/>
            </p:nvSpPr>
            <p:spPr>
              <a:xfrm>
                <a:off x="1" y="837597"/>
                <a:ext cx="1592281" cy="45478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4203" tIns="54203" rIns="54203" bIns="29038" numCol="1" spcCol="1270" anchor="ctr" anchorCtr="0">
                <a:no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33881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1270" b="1" dirty="0">
                    <a:ln w="11430"/>
                    <a:solidFill>
                      <a:schemeClr val="bg1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NO</a:t>
                </a:r>
                <a:endParaRPr lang="es-CO" sz="1270" dirty="0">
                  <a:solidFill>
                    <a:schemeClr val="bg1"/>
                  </a:solidFill>
                </a:endParaRPr>
              </a:p>
            </p:txBody>
          </p:sp>
        </p:grp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73" y="2845261"/>
            <a:ext cx="2410584" cy="27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257325" y="1314098"/>
            <a:ext cx="966034" cy="825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53" dirty="0"/>
              <a:t>5 – Excelente</a:t>
            </a:r>
          </a:p>
          <a:p>
            <a:r>
              <a:rPr lang="es-CO" sz="953" dirty="0"/>
              <a:t>4 – Muy bueno</a:t>
            </a:r>
          </a:p>
          <a:p>
            <a:r>
              <a:rPr lang="es-CO" sz="953" dirty="0"/>
              <a:t>3 – Bueno</a:t>
            </a:r>
          </a:p>
          <a:p>
            <a:r>
              <a:rPr lang="es-CO" sz="953" dirty="0"/>
              <a:t>2 – Regular</a:t>
            </a:r>
          </a:p>
          <a:p>
            <a:r>
              <a:rPr lang="es-CO" sz="953" dirty="0"/>
              <a:t>1 - Malo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D5F6E8D-7E3F-E6C4-E3A9-EEF7A63AA3FF}"/>
              </a:ext>
            </a:extLst>
          </p:cNvPr>
          <p:cNvCxnSpPr/>
          <p:nvPr/>
        </p:nvCxnSpPr>
        <p:spPr>
          <a:xfrm>
            <a:off x="214488" y="4724033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A918CA1-D2C3-AA4D-7CE8-7C340F9AE3ED}"/>
              </a:ext>
            </a:extLst>
          </p:cNvPr>
          <p:cNvSpPr txBox="1"/>
          <p:nvPr/>
        </p:nvSpPr>
        <p:spPr>
          <a:xfrm>
            <a:off x="507996" y="4723699"/>
            <a:ext cx="838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latin typeface="Calibri" charset="0"/>
                <a:ea typeface="Calibri" charset="0"/>
                <a:cs typeface="Calibri" charset="0"/>
              </a:rPr>
              <a:t>Fuentes: Lineamientos para el diseño e implementación de mediciones  de percepción  y expectativas ciudadanas – DNP – 2015</a:t>
            </a:r>
          </a:p>
          <a:p>
            <a:pPr marL="1250950" indent="-1250950"/>
            <a:r>
              <a:rPr lang="es-CO" sz="1200" dirty="0">
                <a:latin typeface="Calibri" charset="0"/>
                <a:ea typeface="Calibri" charset="0"/>
                <a:cs typeface="Calibri" charset="0"/>
              </a:rPr>
              <a:t>Metodología para el mejoramiento de sistemas de servicio al ciudadano en entidades públicas – DNP . PNSC – 2016</a:t>
            </a:r>
          </a:p>
          <a:p>
            <a:pPr marL="1250950" indent="-1250950"/>
            <a:r>
              <a:rPr lang="es-CO" sz="1200" dirty="0">
                <a:latin typeface="Calibri" charset="0"/>
                <a:ea typeface="Calibri" charset="0"/>
                <a:cs typeface="Calibri" charset="0"/>
              </a:rPr>
              <a:t>https://www.wowcx.com/como-medir-la-experiencia-de-cliente/</a:t>
            </a:r>
          </a:p>
        </p:txBody>
      </p:sp>
    </p:spTree>
    <p:extLst>
      <p:ext uri="{BB962C8B-B14F-4D97-AF65-F5344CB8AC3E}">
        <p14:creationId xmlns:p14="http://schemas.microsoft.com/office/powerpoint/2010/main" val="271098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561583" y="1098120"/>
            <a:ext cx="4120832" cy="3623734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EXPERIENCIA</a:t>
            </a:r>
          </a:p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DIRECCIÓN DE SERVICIOS INTEGRADOS DE ATENCIÓN   </a:t>
            </a:r>
            <a:endParaRPr lang="es-CO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3947194" y="1590768"/>
            <a:ext cx="773706" cy="735911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92%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230429" y="2445790"/>
            <a:ext cx="773706" cy="735911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93%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4133589" y="3294344"/>
            <a:ext cx="775160" cy="738507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92%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  <a:endCxn id="17" idx="1"/>
          </p:cNvCxnSpPr>
          <p:nvPr/>
        </p:nvCxnSpPr>
        <p:spPr>
          <a:xfrm>
            <a:off x="4720900" y="1958724"/>
            <a:ext cx="1651678" cy="225597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</p:cNvCxnSpPr>
          <p:nvPr/>
        </p:nvCxnSpPr>
        <p:spPr>
          <a:xfrm flipV="1">
            <a:off x="4875452" y="3637856"/>
            <a:ext cx="1734434" cy="145334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4969019" y="2876727"/>
            <a:ext cx="1391033" cy="2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372578" y="1957472"/>
            <a:ext cx="2144823" cy="453697"/>
          </a:xfrm>
          <a:prstGeom prst="flowChartTermina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443084" y="3382045"/>
            <a:ext cx="2049265" cy="477546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RESOLUCIÓN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360052" y="2649878"/>
            <a:ext cx="2144823" cy="453697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SATISFACCIÓN OFICINA VIRTUAL 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905120E-4BE8-4CB3-8F67-B46CF3F1CD4E}"/>
              </a:ext>
            </a:extLst>
          </p:cNvPr>
          <p:cNvCxnSpPr/>
          <p:nvPr/>
        </p:nvCxnSpPr>
        <p:spPr>
          <a:xfrm>
            <a:off x="214488" y="4915946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E999A8-021F-4813-9D36-293C4EBA1D3D}"/>
              </a:ext>
            </a:extLst>
          </p:cNvPr>
          <p:cNvSpPr txBox="1"/>
          <p:nvPr/>
        </p:nvSpPr>
        <p:spPr>
          <a:xfrm>
            <a:off x="259638" y="4972057"/>
            <a:ext cx="7337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i="1" dirty="0"/>
              <a:t>Fuente: Gestor de contacto- Informe calidad percibida –UGPP/DSIAC – III  Trimestre 2022</a:t>
            </a:r>
          </a:p>
          <a:p>
            <a:r>
              <a:rPr lang="es-CO" sz="1100" i="1" dirty="0"/>
              <a:t>* </a:t>
            </a:r>
            <a:r>
              <a:rPr lang="es-CO" sz="1100" b="1" i="1" dirty="0"/>
              <a:t>DSIAC: </a:t>
            </a:r>
            <a:r>
              <a:rPr lang="es-CO" sz="1100" i="1" dirty="0"/>
              <a:t>Dirección de servicios integrados de atención al ciudadano </a:t>
            </a:r>
          </a:p>
        </p:txBody>
      </p:sp>
      <p:sp>
        <p:nvSpPr>
          <p:cNvPr id="35" name="Cerrar corchete 34">
            <a:extLst>
              <a:ext uri="{FF2B5EF4-FFF2-40B4-BE49-F238E27FC236}">
                <a16:creationId xmlns:a16="http://schemas.microsoft.com/office/drawing/2014/main" id="{01FAC520-B66A-47DC-8113-60080474BF7B}"/>
              </a:ext>
            </a:extLst>
          </p:cNvPr>
          <p:cNvSpPr/>
          <p:nvPr/>
        </p:nvSpPr>
        <p:spPr>
          <a:xfrm>
            <a:off x="8511822" y="1515030"/>
            <a:ext cx="138580" cy="3025423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200" dirty="0"/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3FBFAE9-ED56-47B8-8DF2-1E1AD5188AD2}"/>
              </a:ext>
            </a:extLst>
          </p:cNvPr>
          <p:cNvCxnSpPr>
            <a:cxnSpLocks/>
          </p:cNvCxnSpPr>
          <p:nvPr/>
        </p:nvCxnSpPr>
        <p:spPr>
          <a:xfrm>
            <a:off x="8500544" y="2864971"/>
            <a:ext cx="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iagrama de flujo: conector 20">
            <a:extLst>
              <a:ext uri="{FF2B5EF4-FFF2-40B4-BE49-F238E27FC236}">
                <a16:creationId xmlns:a16="http://schemas.microsoft.com/office/drawing/2014/main" id="{24526F93-8AA2-4EC3-9F5E-F5907CA580F0}"/>
              </a:ext>
            </a:extLst>
          </p:cNvPr>
          <p:cNvSpPr/>
          <p:nvPr/>
        </p:nvSpPr>
        <p:spPr>
          <a:xfrm>
            <a:off x="3447339" y="916895"/>
            <a:ext cx="773706" cy="735911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91%</a:t>
            </a:r>
          </a:p>
        </p:txBody>
      </p: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B0FA9D1E-50AF-4447-8B46-5D5109DF3351}"/>
              </a:ext>
            </a:extLst>
          </p:cNvPr>
          <p:cNvCxnSpPr>
            <a:cxnSpLocks/>
            <a:stCxn id="21" idx="6"/>
            <a:endCxn id="23" idx="1"/>
          </p:cNvCxnSpPr>
          <p:nvPr/>
        </p:nvCxnSpPr>
        <p:spPr>
          <a:xfrm>
            <a:off x="4221045" y="1284851"/>
            <a:ext cx="2123309" cy="227789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terminador 22">
            <a:extLst>
              <a:ext uri="{FF2B5EF4-FFF2-40B4-BE49-F238E27FC236}">
                <a16:creationId xmlns:a16="http://schemas.microsoft.com/office/drawing/2014/main" id="{4E6926BF-5ACE-4747-9BA1-550667F19674}"/>
              </a:ext>
            </a:extLst>
          </p:cNvPr>
          <p:cNvSpPr/>
          <p:nvPr/>
        </p:nvSpPr>
        <p:spPr>
          <a:xfrm>
            <a:off x="6344354" y="1285791"/>
            <a:ext cx="2144823" cy="453697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SATISFACCIÓN CANALES</a:t>
            </a:r>
          </a:p>
        </p:txBody>
      </p:sp>
      <p:sp>
        <p:nvSpPr>
          <p:cNvPr id="24" name="Diagrama de flujo: conector 23">
            <a:extLst>
              <a:ext uri="{FF2B5EF4-FFF2-40B4-BE49-F238E27FC236}">
                <a16:creationId xmlns:a16="http://schemas.microsoft.com/office/drawing/2014/main" id="{D448EF85-0891-4438-AB3F-538F8EE57F62}"/>
              </a:ext>
            </a:extLst>
          </p:cNvPr>
          <p:cNvSpPr/>
          <p:nvPr/>
        </p:nvSpPr>
        <p:spPr>
          <a:xfrm>
            <a:off x="3615394" y="4033423"/>
            <a:ext cx="773706" cy="735911"/>
          </a:xfrm>
          <a:prstGeom prst="flowChartConnector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57%</a:t>
            </a:r>
          </a:p>
        </p:txBody>
      </p:sp>
      <p:sp>
        <p:nvSpPr>
          <p:cNvPr id="26" name="Diagrama de flujo: terminador 25">
            <a:extLst>
              <a:ext uri="{FF2B5EF4-FFF2-40B4-BE49-F238E27FC236}">
                <a16:creationId xmlns:a16="http://schemas.microsoft.com/office/drawing/2014/main" id="{CA614A75-6502-48FC-87FB-F3C4BB3A263D}"/>
              </a:ext>
            </a:extLst>
          </p:cNvPr>
          <p:cNvSpPr/>
          <p:nvPr/>
        </p:nvSpPr>
        <p:spPr>
          <a:xfrm>
            <a:off x="6355721" y="4253874"/>
            <a:ext cx="2144823" cy="453697"/>
          </a:xfrm>
          <a:prstGeom prst="flowChartTerminato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SATISFACCIÓN DERECHOS DE PETICIÓN</a:t>
            </a:r>
          </a:p>
        </p:txBody>
      </p: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8E2AB371-139F-4445-A0F9-DB73C402EB35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4334047" y="4480723"/>
            <a:ext cx="2021674" cy="86409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FD6D4E48-C11A-42EE-A8E0-9E5A13C2BAF7}"/>
              </a:ext>
            </a:extLst>
          </p:cNvPr>
          <p:cNvCxnSpPr>
            <a:cxnSpLocks/>
            <a:endCxn id="18" idx="3"/>
          </p:cNvCxnSpPr>
          <p:nvPr/>
        </p:nvCxnSpPr>
        <p:spPr>
          <a:xfrm flipH="1">
            <a:off x="8492349" y="3620818"/>
            <a:ext cx="1605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B769C4C8-B66D-4F6C-A997-3F151E90BCF9}"/>
              </a:ext>
            </a:extLst>
          </p:cNvPr>
          <p:cNvCxnSpPr>
            <a:cxnSpLocks/>
          </p:cNvCxnSpPr>
          <p:nvPr/>
        </p:nvCxnSpPr>
        <p:spPr>
          <a:xfrm flipH="1">
            <a:off x="8494437" y="2194942"/>
            <a:ext cx="1605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8C68998D-63A2-4627-91AA-8E4A0D72ABFB}"/>
              </a:ext>
            </a:extLst>
          </p:cNvPr>
          <p:cNvCxnSpPr>
            <a:cxnSpLocks/>
          </p:cNvCxnSpPr>
          <p:nvPr/>
        </p:nvCxnSpPr>
        <p:spPr>
          <a:xfrm flipH="1">
            <a:off x="8496525" y="2885960"/>
            <a:ext cx="1605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3 Rectángulo">
            <a:extLst>
              <a:ext uri="{FF2B5EF4-FFF2-40B4-BE49-F238E27FC236}">
                <a16:creationId xmlns:a16="http://schemas.microsoft.com/office/drawing/2014/main" id="{B506B6BA-2D0D-4572-A925-F995880E979D}"/>
              </a:ext>
            </a:extLst>
          </p:cNvPr>
          <p:cNvSpPr/>
          <p:nvPr/>
        </p:nvSpPr>
        <p:spPr>
          <a:xfrm>
            <a:off x="506993" y="120690"/>
            <a:ext cx="5441133" cy="914266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800" b="1" dirty="0"/>
              <a:t>III Trimestre 2022</a:t>
            </a:r>
          </a:p>
          <a:p>
            <a:r>
              <a:rPr lang="es-ES" sz="1200" b="1" dirty="0"/>
              <a:t> (Julio - Agosto - Septiembre)  </a:t>
            </a:r>
            <a:endParaRPr lang="es-CO" sz="1200" b="1" dirty="0">
              <a:solidFill>
                <a:srgbClr val="C00000"/>
              </a:solidFill>
            </a:endParaRPr>
          </a:p>
          <a:p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3724549520"/>
      </p:ext>
    </p:extLst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hape 282"/>
          <p:cNvGraphicFramePr/>
          <p:nvPr>
            <p:extLst>
              <p:ext uri="{D42A27DB-BD31-4B8C-83A1-F6EECF244321}">
                <p14:modId xmlns:p14="http://schemas.microsoft.com/office/powerpoint/2010/main" val="2271228857"/>
              </p:ext>
            </p:extLst>
          </p:nvPr>
        </p:nvGraphicFramePr>
        <p:xfrm>
          <a:off x="248356" y="914400"/>
          <a:ext cx="8681154" cy="410809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0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6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Objetivo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Conocer la experiencia de los ciudadanos respecto del servicio prestado por La Unidad cuando realizan trámites de Pensiones o procesos de Parafiscales; para así establecer planes de acción que permitan la mejora continua y la innovación en los procesos, en la prestación del servicio y la imagen de la Entidad 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9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Período Evaluado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 de julio al 30 de septiembre de 2022</a:t>
                      </a:r>
                      <a:endParaRPr lang="es-CO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9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Gestión de Relaciones con el Ciudadano y Grupos de Interés.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9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Subproceso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Evaluar el servicio al ciudadano de pensiones, parafiscales y grupos de interés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9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Canales de Atención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Canales: Telefónico, Videollamada, Click to Call, Chat, Presencial, WhatsApp, Casos Especiales y Derechos de Petición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750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Técnica de recolección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Aplicación de cuestionario estructurado</a:t>
                      </a:r>
                      <a:b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Se ofrece la encuesta  a los ciudadanos inmediatamente después de la atención a través de los siguientes medios: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Telefónico - IVR</a:t>
                      </a:r>
                    </a:p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Click to Call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Videollamada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Chat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WhatsApp - Pagina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Presencial - Correo electrónico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Casos Especiales - IVR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Derechos de Petición - Correo electrónico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78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Grupo objetivo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Ciudadanos que se contactaron a través de los canales de atención, con trámites, solicitudes o cualquier otro interés en los procesos misionales de pensiones y parafiscales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94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Cantidad de interacciones (Universo)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E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78.816</a:t>
                      </a: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 interacciones con los ciudadanos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9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Encuestas realizadas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Los ciudadanos realizaron 7.287 encuestas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837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Porcentaje de encuestas respecto a la cantidad de operaciones (Universo)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9%</a:t>
                      </a:r>
                    </a:p>
                  </a:txBody>
                  <a:tcPr marL="3154" marR="3154" marT="31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517808" y="146920"/>
            <a:ext cx="5748313" cy="56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25000"/>
            </a:pPr>
            <a:r>
              <a:rPr lang="es-CO" sz="1523" b="1" dirty="0">
                <a:latin typeface="Calibri"/>
                <a:ea typeface="Calibri"/>
                <a:cs typeface="Calibri"/>
                <a:sym typeface="Calibri"/>
              </a:rPr>
              <a:t>EVALUACIÓN DE LA EXPERIENCIA DE LOS CIUDADANOS EN LOS CANALES DE ATENCIÓN FICHA TÉCNICA ENCUESTAS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B9E0727-70BB-4E49-8ED1-DCFEA90C5C3C}"/>
              </a:ext>
            </a:extLst>
          </p:cNvPr>
          <p:cNvSpPr txBox="1"/>
          <p:nvPr/>
        </p:nvSpPr>
        <p:spPr>
          <a:xfrm>
            <a:off x="342669" y="5074330"/>
            <a:ext cx="60847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i="1" dirty="0"/>
              <a:t>Fuente: Gestor de contacto e Informe calidad percibida –UGPP/DSIAC – III Trimestre 2022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ED0D4C1-A517-974E-282E-1EBAB725B72A}"/>
              </a:ext>
            </a:extLst>
          </p:cNvPr>
          <p:cNvCxnSpPr/>
          <p:nvPr/>
        </p:nvCxnSpPr>
        <p:spPr>
          <a:xfrm>
            <a:off x="214488" y="5096570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77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23766" y="164826"/>
            <a:ext cx="4883611" cy="57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25000"/>
            </a:pPr>
            <a:r>
              <a:rPr lang="es-CO" sz="1523" b="1" dirty="0">
                <a:latin typeface="Calibri"/>
                <a:ea typeface="Calibri"/>
                <a:cs typeface="Calibri"/>
                <a:sym typeface="Calibri"/>
              </a:rPr>
              <a:t>UNIVERSOS Y CANTIDAD DE ENCUESTAS REALIZADAS</a:t>
            </a:r>
          </a:p>
          <a:p>
            <a:r>
              <a:rPr lang="es-ES" sz="1600" b="1" dirty="0"/>
              <a:t> </a:t>
            </a:r>
            <a:r>
              <a:rPr lang="es-ES" sz="1200" b="1" dirty="0"/>
              <a:t>(Julio - Agosto – Septiembre)  </a:t>
            </a:r>
            <a:endParaRPr lang="es-CO" sz="1200" b="1" dirty="0">
              <a:solidFill>
                <a:srgbClr val="C0000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DD18679-E963-42D2-9D21-8ABE52BAEE2A}"/>
              </a:ext>
            </a:extLst>
          </p:cNvPr>
          <p:cNvSpPr txBox="1"/>
          <p:nvPr/>
        </p:nvSpPr>
        <p:spPr>
          <a:xfrm>
            <a:off x="399587" y="4953346"/>
            <a:ext cx="6454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Gestor de contacto – UGPP/DSIAC – III Trimestre 2022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BDD80B4-68DA-48EA-AE50-53C28F97BEFF}"/>
              </a:ext>
            </a:extLst>
          </p:cNvPr>
          <p:cNvCxnSpPr/>
          <p:nvPr/>
        </p:nvCxnSpPr>
        <p:spPr>
          <a:xfrm>
            <a:off x="214488" y="49427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2B47BDFB-D79A-73F2-C2CB-07CB000EFE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25630"/>
              </p:ext>
            </p:extLst>
          </p:nvPr>
        </p:nvGraphicFramePr>
        <p:xfrm>
          <a:off x="399587" y="1697248"/>
          <a:ext cx="832735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0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5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10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39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400" b="1" dirty="0"/>
                        <a:t>Interacciones 2022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400" b="1" dirty="0"/>
                        <a:t>Cantidad Encuestas 2022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b="1" dirty="0"/>
                        <a:t>Participación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85">
                <a:tc>
                  <a:txBody>
                    <a:bodyPr/>
                    <a:lstStyle/>
                    <a:p>
                      <a:r>
                        <a:rPr lang="es-CO" sz="1100" b="1" dirty="0"/>
                        <a:t>Canal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Julio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Agosto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Septiembre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Total </a:t>
                      </a:r>
                    </a:p>
                    <a:p>
                      <a:pPr algn="ctr"/>
                      <a:r>
                        <a:rPr lang="es-CO" sz="1100" b="1" dirty="0" err="1"/>
                        <a:t>Trim</a:t>
                      </a:r>
                      <a:r>
                        <a:rPr lang="es-CO" sz="1100" b="1" dirty="0"/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Julio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Agosto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Septiembre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/>
                        <a:t>Total </a:t>
                      </a:r>
                    </a:p>
                    <a:p>
                      <a:pPr algn="ctr"/>
                      <a:r>
                        <a:rPr lang="es-CO" sz="1100" b="1" dirty="0" err="1"/>
                        <a:t>Trim</a:t>
                      </a:r>
                      <a:r>
                        <a:rPr lang="es-CO" sz="1100" b="1" dirty="0"/>
                        <a:t>.</a:t>
                      </a:r>
                      <a:r>
                        <a:rPr lang="es-CO" sz="1100" b="1" baseline="0" dirty="0"/>
                        <a:t> 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1" dirty="0"/>
                        <a:t>Participación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b="1" dirty="0"/>
                        <a:t>Chat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2.863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3.098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/>
                        <a:t>3.225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9.186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644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805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785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2.234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24%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b="1" dirty="0"/>
                        <a:t>Telefónico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15.089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15.444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16.269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46.802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/>
                        <a:t>1.202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1.248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1.230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3.680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8%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b="1" dirty="0"/>
                        <a:t>Presencial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3.131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3.789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4.252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11.172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347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453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403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1.203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11%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b="1" dirty="0"/>
                        <a:t>Casos Especiales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106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128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105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339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27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46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37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110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32%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54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100" b="1" dirty="0"/>
                        <a:t>DP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3.451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3.588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4.278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11.317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18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20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22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60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1%</a:t>
                      </a:r>
                      <a:endParaRPr lang="es-CO" sz="1100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88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b="1" dirty="0"/>
                        <a:t>TOTAL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24.640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26.047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28.129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78.816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2.238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2.572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2.477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7.287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/>
                        <a:t>9%</a:t>
                      </a:r>
                      <a:endParaRPr lang="es-CO" sz="1100" b="1" dirty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553154" y="1061153"/>
            <a:ext cx="4120832" cy="3623734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EXPERIENCIA CANALES DE ATENCIÓN</a:t>
            </a:r>
          </a:p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TEMAS:  </a:t>
            </a:r>
            <a:r>
              <a:rPr lang="es-CO" sz="18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PENSIONALES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3676147" y="1265583"/>
            <a:ext cx="1005132" cy="85515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76%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009912" y="2244111"/>
            <a:ext cx="1005132" cy="85515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59%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3699987" y="3299943"/>
            <a:ext cx="1005132" cy="85515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100%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681279" y="1693159"/>
            <a:ext cx="1588137" cy="30553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  <a:stCxn id="8" idx="6"/>
            <a:endCxn id="19" idx="1"/>
          </p:cNvCxnSpPr>
          <p:nvPr/>
        </p:nvCxnSpPr>
        <p:spPr>
          <a:xfrm flipV="1">
            <a:off x="4705119" y="3464043"/>
            <a:ext cx="1344778" cy="263476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015044" y="2700960"/>
            <a:ext cx="1034853" cy="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059924" y="1746174"/>
            <a:ext cx="2457477" cy="527210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049897" y="2437545"/>
            <a:ext cx="2457477" cy="527210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NO ESFUERZO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049897" y="3200438"/>
            <a:ext cx="2457477" cy="527210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TRANSPARENCIA</a:t>
            </a:r>
          </a:p>
        </p:txBody>
      </p:sp>
      <p:pic>
        <p:nvPicPr>
          <p:cNvPr id="29" name="Gráfico 16" descr="Grupo de personas con relleno sólido">
            <a:extLst>
              <a:ext uri="{FF2B5EF4-FFF2-40B4-BE49-F238E27FC236}">
                <a16:creationId xmlns:a16="http://schemas.microsoft.com/office/drawing/2014/main" id="{6FD58648-CA7F-4E5D-92AB-295C315702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0633" y="4251245"/>
            <a:ext cx="619546" cy="619546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905120E-4BE8-4CB3-8F67-B46CF3F1CD4E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E999A8-021F-4813-9D36-293C4EBA1D3D}"/>
              </a:ext>
            </a:extLst>
          </p:cNvPr>
          <p:cNvSpPr txBox="1"/>
          <p:nvPr/>
        </p:nvSpPr>
        <p:spPr>
          <a:xfrm>
            <a:off x="259639" y="4947000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III Trimestre 2022</a:t>
            </a:r>
          </a:p>
        </p:txBody>
      </p:sp>
      <p:sp>
        <p:nvSpPr>
          <p:cNvPr id="35" name="Cerrar corchete 34">
            <a:extLst>
              <a:ext uri="{FF2B5EF4-FFF2-40B4-BE49-F238E27FC236}">
                <a16:creationId xmlns:a16="http://schemas.microsoft.com/office/drawing/2014/main" id="{01FAC520-B66A-47DC-8113-60080474BF7B}"/>
              </a:ext>
            </a:extLst>
          </p:cNvPr>
          <p:cNvSpPr/>
          <p:nvPr/>
        </p:nvSpPr>
        <p:spPr>
          <a:xfrm>
            <a:off x="8507374" y="1941696"/>
            <a:ext cx="94762" cy="1614295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3FBFAE9-ED56-47B8-8DF2-1E1AD5188AD2}"/>
              </a:ext>
            </a:extLst>
          </p:cNvPr>
          <p:cNvCxnSpPr>
            <a:cxnSpLocks/>
          </p:cNvCxnSpPr>
          <p:nvPr/>
        </p:nvCxnSpPr>
        <p:spPr>
          <a:xfrm flipH="1">
            <a:off x="8500543" y="2727185"/>
            <a:ext cx="1128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3 Rectángulo">
            <a:extLst>
              <a:ext uri="{FF2B5EF4-FFF2-40B4-BE49-F238E27FC236}">
                <a16:creationId xmlns:a16="http://schemas.microsoft.com/office/drawing/2014/main" id="{5D4C7998-81C2-4AD1-96E1-8E7025EE5C90}"/>
              </a:ext>
            </a:extLst>
          </p:cNvPr>
          <p:cNvSpPr/>
          <p:nvPr/>
        </p:nvSpPr>
        <p:spPr>
          <a:xfrm>
            <a:off x="416119" y="169570"/>
            <a:ext cx="5687642" cy="544934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800" b="1" dirty="0"/>
              <a:t> III Trimestre 2022</a:t>
            </a:r>
          </a:p>
          <a:p>
            <a:r>
              <a:rPr lang="es-ES" sz="1200" b="1" dirty="0"/>
              <a:t> (Julio - Agosto – Septiembre)  </a:t>
            </a:r>
            <a:endParaRPr lang="es-CO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3077"/>
      </p:ext>
    </p:extLst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BA0E5E1C-ABB6-4F6F-A401-53F8C82C3D56}"/>
              </a:ext>
            </a:extLst>
          </p:cNvPr>
          <p:cNvSpPr/>
          <p:nvPr/>
        </p:nvSpPr>
        <p:spPr>
          <a:xfrm>
            <a:off x="553154" y="1083731"/>
            <a:ext cx="4120832" cy="3623734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INDICADORES EXPERIENCIA CANALES DE ATENCIÓN</a:t>
            </a:r>
          </a:p>
          <a:p>
            <a:pPr>
              <a:buSzPct val="25000"/>
            </a:pPr>
            <a:r>
              <a:rPr lang="es-CO" sz="1800" b="1" dirty="0">
                <a:solidFill>
                  <a:srgbClr val="44546A">
                    <a:lumMod val="50000"/>
                  </a:srgbClr>
                </a:solidFill>
                <a:latin typeface="Calibri"/>
                <a:ea typeface="Calibri"/>
                <a:cs typeface="Calibri"/>
                <a:sym typeface="Calibri"/>
              </a:rPr>
              <a:t>TEMAS: </a:t>
            </a:r>
            <a:r>
              <a:rPr lang="es-CO" sz="1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PARAFISCALES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30763301-3A20-4E21-BBAA-0270AA1C3160}"/>
              </a:ext>
            </a:extLst>
          </p:cNvPr>
          <p:cNvSpPr/>
          <p:nvPr/>
        </p:nvSpPr>
        <p:spPr>
          <a:xfrm>
            <a:off x="3676147" y="1276872"/>
            <a:ext cx="1005132" cy="85515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72%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3B326780-3837-432D-A690-9A6D4D978084}"/>
              </a:ext>
            </a:extLst>
          </p:cNvPr>
          <p:cNvSpPr/>
          <p:nvPr/>
        </p:nvSpPr>
        <p:spPr>
          <a:xfrm>
            <a:off x="4009912" y="2266689"/>
            <a:ext cx="1005132" cy="85515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67%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926207D4-DA13-4CCF-9AD9-BFE7036646BE}"/>
              </a:ext>
            </a:extLst>
          </p:cNvPr>
          <p:cNvSpPr/>
          <p:nvPr/>
        </p:nvSpPr>
        <p:spPr>
          <a:xfrm>
            <a:off x="3699987" y="3322521"/>
            <a:ext cx="1005132" cy="85515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100%</a:t>
            </a:r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9D09C52-7EC4-4148-953E-7753FF9908D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4681279" y="1704448"/>
            <a:ext cx="1588137" cy="30553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id="{49A7919D-A8CF-4AED-BD4D-2CEDFF84E519}"/>
              </a:ext>
            </a:extLst>
          </p:cNvPr>
          <p:cNvCxnSpPr>
            <a:cxnSpLocks/>
            <a:stCxn id="8" idx="6"/>
            <a:endCxn id="19" idx="1"/>
          </p:cNvCxnSpPr>
          <p:nvPr/>
        </p:nvCxnSpPr>
        <p:spPr>
          <a:xfrm flipV="1">
            <a:off x="4705119" y="3486621"/>
            <a:ext cx="1344778" cy="263476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E67135EB-FB67-471C-B6AC-02D7E5597E50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015044" y="2723538"/>
            <a:ext cx="1034853" cy="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grama de flujo: terminador 16">
            <a:extLst>
              <a:ext uri="{FF2B5EF4-FFF2-40B4-BE49-F238E27FC236}">
                <a16:creationId xmlns:a16="http://schemas.microsoft.com/office/drawing/2014/main" id="{9CC987A7-BC88-475D-8294-870FFA215464}"/>
              </a:ext>
            </a:extLst>
          </p:cNvPr>
          <p:cNvSpPr/>
          <p:nvPr/>
        </p:nvSpPr>
        <p:spPr>
          <a:xfrm>
            <a:off x="6071213" y="1768752"/>
            <a:ext cx="2457477" cy="527210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CLARIDAD</a:t>
            </a:r>
          </a:p>
        </p:txBody>
      </p:sp>
      <p:sp>
        <p:nvSpPr>
          <p:cNvPr id="18" name="Diagrama de flujo: terminador 17">
            <a:extLst>
              <a:ext uri="{FF2B5EF4-FFF2-40B4-BE49-F238E27FC236}">
                <a16:creationId xmlns:a16="http://schemas.microsoft.com/office/drawing/2014/main" id="{34DB56E0-CFD8-4776-9D4A-831E848D5C53}"/>
              </a:ext>
            </a:extLst>
          </p:cNvPr>
          <p:cNvSpPr/>
          <p:nvPr/>
        </p:nvSpPr>
        <p:spPr>
          <a:xfrm>
            <a:off x="6049897" y="2460123"/>
            <a:ext cx="2457477" cy="527210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NO ESFUERZO</a:t>
            </a:r>
          </a:p>
        </p:txBody>
      </p:sp>
      <p:sp>
        <p:nvSpPr>
          <p:cNvPr id="19" name="Diagrama de flujo: terminador 18">
            <a:extLst>
              <a:ext uri="{FF2B5EF4-FFF2-40B4-BE49-F238E27FC236}">
                <a16:creationId xmlns:a16="http://schemas.microsoft.com/office/drawing/2014/main" id="{B693F53A-10A2-4889-87F4-02F67215EE00}"/>
              </a:ext>
            </a:extLst>
          </p:cNvPr>
          <p:cNvSpPr/>
          <p:nvPr/>
        </p:nvSpPr>
        <p:spPr>
          <a:xfrm>
            <a:off x="6049897" y="3223016"/>
            <a:ext cx="2457477" cy="527210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TRANSPARENCIA</a:t>
            </a:r>
          </a:p>
        </p:txBody>
      </p:sp>
      <p:pic>
        <p:nvPicPr>
          <p:cNvPr id="14" name="Gráfico 16" descr="Grupo de personas con relleno sólido">
            <a:extLst>
              <a:ext uri="{FF2B5EF4-FFF2-40B4-BE49-F238E27FC236}">
                <a16:creationId xmlns:a16="http://schemas.microsoft.com/office/drawing/2014/main" id="{CF2CD000-042F-4061-8945-15876A3991E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9333" y="4239942"/>
            <a:ext cx="630847" cy="630847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A8E5F68-7187-4164-AB92-323B6AB85C72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164D73-269C-42D3-ADDE-557A2C9687D3}"/>
              </a:ext>
            </a:extLst>
          </p:cNvPr>
          <p:cNvSpPr txBox="1"/>
          <p:nvPr/>
        </p:nvSpPr>
        <p:spPr>
          <a:xfrm>
            <a:off x="282217" y="4948764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III Trimestre 2022</a:t>
            </a:r>
          </a:p>
        </p:txBody>
      </p:sp>
      <p:sp>
        <p:nvSpPr>
          <p:cNvPr id="20" name="Cerrar corchete 19">
            <a:extLst>
              <a:ext uri="{FF2B5EF4-FFF2-40B4-BE49-F238E27FC236}">
                <a16:creationId xmlns:a16="http://schemas.microsoft.com/office/drawing/2014/main" id="{E0101520-ACBA-4508-ABDB-9E5DAAC57A9A}"/>
              </a:ext>
            </a:extLst>
          </p:cNvPr>
          <p:cNvSpPr/>
          <p:nvPr/>
        </p:nvSpPr>
        <p:spPr>
          <a:xfrm>
            <a:off x="8507374" y="1941696"/>
            <a:ext cx="94762" cy="1614295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76204E30-6FF7-4459-9195-1D07C588FD74}"/>
              </a:ext>
            </a:extLst>
          </p:cNvPr>
          <p:cNvCxnSpPr>
            <a:cxnSpLocks/>
          </p:cNvCxnSpPr>
          <p:nvPr/>
        </p:nvCxnSpPr>
        <p:spPr>
          <a:xfrm flipH="1">
            <a:off x="8500543" y="2727185"/>
            <a:ext cx="1128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3 Rectángulo">
            <a:extLst>
              <a:ext uri="{FF2B5EF4-FFF2-40B4-BE49-F238E27FC236}">
                <a16:creationId xmlns:a16="http://schemas.microsoft.com/office/drawing/2014/main" id="{FD7C91E9-865D-4793-9A45-B640718EB95F}"/>
              </a:ext>
            </a:extLst>
          </p:cNvPr>
          <p:cNvSpPr/>
          <p:nvPr/>
        </p:nvSpPr>
        <p:spPr>
          <a:xfrm>
            <a:off x="480753" y="180153"/>
            <a:ext cx="5687642" cy="544934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800" b="1" dirty="0"/>
              <a:t> Indicadores de Calidad Percibida III Trimestre 2022</a:t>
            </a:r>
          </a:p>
          <a:p>
            <a:r>
              <a:rPr lang="es-ES" sz="1200" b="1" dirty="0"/>
              <a:t> (Julio - Agosto – Septiembre)  </a:t>
            </a:r>
            <a:endParaRPr lang="es-CO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2297"/>
      </p:ext>
    </p:extLst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Rectángulo">
            <a:extLst>
              <a:ext uri="{FF2B5EF4-FFF2-40B4-BE49-F238E27FC236}">
                <a16:creationId xmlns:a16="http://schemas.microsoft.com/office/drawing/2014/main" id="{E9D2B579-0B75-45E5-B31B-6FDB5C89A616}"/>
              </a:ext>
            </a:extLst>
          </p:cNvPr>
          <p:cNvSpPr/>
          <p:nvPr/>
        </p:nvSpPr>
        <p:spPr>
          <a:xfrm>
            <a:off x="490561" y="113561"/>
            <a:ext cx="5825179" cy="391046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2000" b="1" u="sng" dirty="0"/>
              <a:t>Promedio</a:t>
            </a:r>
            <a:r>
              <a:rPr lang="es-CO" sz="2000" b="1" dirty="0"/>
              <a:t> indicadores</a:t>
            </a:r>
            <a:r>
              <a:rPr lang="es-CO" sz="2000" b="1" dirty="0">
                <a:solidFill>
                  <a:schemeClr val="accent1"/>
                </a:solidFill>
              </a:rPr>
              <a:t> Pensiones </a:t>
            </a:r>
            <a:r>
              <a:rPr lang="es-CO" sz="2000" b="1" dirty="0"/>
              <a:t>y </a:t>
            </a:r>
            <a:r>
              <a:rPr lang="es-CO" sz="2000" b="1" dirty="0">
                <a:solidFill>
                  <a:schemeClr val="accent6">
                    <a:lumMod val="75000"/>
                  </a:schemeClr>
                </a:solidFill>
              </a:rPr>
              <a:t>Parafiscales </a:t>
            </a:r>
            <a:r>
              <a:rPr lang="es-CO" sz="2000" b="1" dirty="0"/>
              <a:t>- 2022</a:t>
            </a:r>
            <a:endParaRPr lang="es-CO" sz="28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FC1E7B4-E323-46D8-A021-8DDCFE080894}"/>
              </a:ext>
            </a:extLst>
          </p:cNvPr>
          <p:cNvSpPr txBox="1"/>
          <p:nvPr/>
        </p:nvSpPr>
        <p:spPr>
          <a:xfrm>
            <a:off x="459016" y="4967814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III Trimestre 2022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578CDF5-6713-4C85-9F81-6E7FDBC30007}"/>
              </a:ext>
            </a:extLst>
          </p:cNvPr>
          <p:cNvCxnSpPr/>
          <p:nvPr/>
        </p:nvCxnSpPr>
        <p:spPr>
          <a:xfrm>
            <a:off x="227014" y="4929709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C710CE4-0287-4CD6-B8BD-3ADC3CF1A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602093"/>
              </p:ext>
            </p:extLst>
          </p:nvPr>
        </p:nvGraphicFramePr>
        <p:xfrm>
          <a:off x="796705" y="1176951"/>
          <a:ext cx="7215612" cy="344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140663"/>
      </p:ext>
    </p:extLst>
  </p:cSld>
  <p:clrMapOvr>
    <a:masterClrMapping/>
  </p:clrMapOvr>
  <p:transition advClick="0" advTm="3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>
            <a:extLst>
              <a:ext uri="{FF2B5EF4-FFF2-40B4-BE49-F238E27FC236}">
                <a16:creationId xmlns:a16="http://schemas.microsoft.com/office/drawing/2014/main" id="{2D447B56-8515-4388-A1F2-25B08F8CEE53}"/>
              </a:ext>
            </a:extLst>
          </p:cNvPr>
          <p:cNvSpPr/>
          <p:nvPr/>
        </p:nvSpPr>
        <p:spPr>
          <a:xfrm>
            <a:off x="416814" y="249911"/>
            <a:ext cx="6124728" cy="360268"/>
          </a:xfrm>
          <a:prstGeom prst="rect">
            <a:avLst/>
          </a:prstGeom>
        </p:spPr>
        <p:txBody>
          <a:bodyPr wrap="square" lIns="82464" tIns="41232" rIns="82464" bIns="41232">
            <a:spAutoFit/>
          </a:bodyPr>
          <a:lstStyle/>
          <a:p>
            <a:r>
              <a:rPr lang="es-CO" sz="1800" b="1" dirty="0"/>
              <a:t> Histórico indicadores 2021-2022 </a:t>
            </a:r>
            <a:endParaRPr lang="es-CO" sz="2400" b="1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787DEB5-4E00-4852-AAF4-B80011F02F58}"/>
              </a:ext>
            </a:extLst>
          </p:cNvPr>
          <p:cNvCxnSpPr>
            <a:cxnSpLocks/>
          </p:cNvCxnSpPr>
          <p:nvPr/>
        </p:nvCxnSpPr>
        <p:spPr>
          <a:xfrm>
            <a:off x="4425246" y="1001000"/>
            <a:ext cx="0" cy="3578577"/>
          </a:xfrm>
          <a:prstGeom prst="line">
            <a:avLst/>
          </a:prstGeom>
          <a:ln w="1905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160CB50-B7DD-4A6A-A7E5-1C08896D9AFA}"/>
              </a:ext>
            </a:extLst>
          </p:cNvPr>
          <p:cNvSpPr/>
          <p:nvPr/>
        </p:nvSpPr>
        <p:spPr>
          <a:xfrm>
            <a:off x="1715911" y="1140178"/>
            <a:ext cx="1840077" cy="36026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PENSIONES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8D72332-878F-4902-B5D3-D8E2B6356709}"/>
              </a:ext>
            </a:extLst>
          </p:cNvPr>
          <p:cNvSpPr/>
          <p:nvPr/>
        </p:nvSpPr>
        <p:spPr>
          <a:xfrm>
            <a:off x="5897664" y="1145562"/>
            <a:ext cx="1840077" cy="36026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PARAFISCALES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FDD0364-E7E0-4C60-BF9C-785D56030DAA}"/>
              </a:ext>
            </a:extLst>
          </p:cNvPr>
          <p:cNvSpPr txBox="1"/>
          <p:nvPr/>
        </p:nvSpPr>
        <p:spPr>
          <a:xfrm>
            <a:off x="282217" y="4958289"/>
            <a:ext cx="608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i="1" dirty="0"/>
              <a:t>Fuente: Informe calidad percibida –UGPP/DSIAC – Año 2021 / III Trimestre 2022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7713F16-81CA-412C-9205-C65D852B1B0B}"/>
              </a:ext>
            </a:extLst>
          </p:cNvPr>
          <p:cNvCxnSpPr/>
          <p:nvPr/>
        </p:nvCxnSpPr>
        <p:spPr>
          <a:xfrm>
            <a:off x="214488" y="4904657"/>
            <a:ext cx="87150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18852B8-716C-4014-9E15-0A79C4A7E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015264"/>
              </p:ext>
            </p:extLst>
          </p:nvPr>
        </p:nvGraphicFramePr>
        <p:xfrm>
          <a:off x="0" y="1759748"/>
          <a:ext cx="4504262" cy="3205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64854A3-17E6-4B3B-AAA6-212EAA56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297033"/>
              </p:ext>
            </p:extLst>
          </p:nvPr>
        </p:nvGraphicFramePr>
        <p:xfrm>
          <a:off x="4363765" y="1842333"/>
          <a:ext cx="4744021" cy="295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1968580"/>
      </p:ext>
    </p:extLst>
  </p:cSld>
  <p:clrMapOvr>
    <a:masterClrMapping/>
  </p:clrMapOvr>
  <p:transition advClick="0" advTm="3000"/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123389</TotalTime>
  <Words>1634</Words>
  <Application>Microsoft Office PowerPoint</Application>
  <PresentationFormat>Personalizado</PresentationFormat>
  <Paragraphs>248</Paragraphs>
  <Slides>13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13</vt:i4>
      </vt:variant>
    </vt:vector>
  </HeadingPairs>
  <TitlesOfParts>
    <vt:vector size="28" baseType="lpstr">
      <vt:lpstr>Aller </vt:lpstr>
      <vt:lpstr>Arial</vt:lpstr>
      <vt:lpstr>Calibri</vt:lpstr>
      <vt:lpstr>Calibri Light</vt:lpstr>
      <vt:lpstr>Gill Sans</vt:lpstr>
      <vt:lpstr>Helvetica</vt:lpstr>
      <vt:lpstr>Lato Light</vt:lpstr>
      <vt:lpstr>Raleway Light</vt:lpstr>
      <vt:lpstr>Symbol</vt:lpstr>
      <vt:lpstr>Wingdings</vt:lpstr>
      <vt:lpstr>1_Tema de Office</vt:lpstr>
      <vt:lpstr>2_Tema de Office</vt:lpstr>
      <vt:lpstr>3_Tema de Office</vt:lpstr>
      <vt:lpstr>4_Tema de Office</vt:lpstr>
      <vt:lpstr>10_Tema de Office</vt:lpstr>
      <vt:lpstr>Presentación de PowerPoint</vt:lpstr>
      <vt:lpstr>Índice Neto de Satisfacción – INS – Canales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Barcena</dc:title>
  <dc:creator>SlidePro</dc:creator>
  <cp:lastModifiedBy>EDGAR COBOS PARRA</cp:lastModifiedBy>
  <cp:revision>9830</cp:revision>
  <dcterms:created xsi:type="dcterms:W3CDTF">2014-11-12T21:47:38Z</dcterms:created>
  <dcterms:modified xsi:type="dcterms:W3CDTF">2022-10-20T11:50:50Z</dcterms:modified>
</cp:coreProperties>
</file>