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57" r:id="rId4"/>
    <p:sldId id="264" r:id="rId5"/>
    <p:sldId id="265" r:id="rId6"/>
    <p:sldId id="266" r:id="rId7"/>
    <p:sldId id="267" r:id="rId8"/>
    <p:sldId id="270" r:id="rId9"/>
    <p:sldId id="269" r:id="rId10"/>
    <p:sldId id="268" r:id="rId11"/>
    <p:sldId id="271" r:id="rId12"/>
    <p:sldId id="272" r:id="rId13"/>
    <p:sldId id="273" r:id="rId14"/>
    <p:sldId id="261" r:id="rId1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0"/>
    <p:restoredTop sz="96327"/>
  </p:normalViewPr>
  <p:slideViewPr>
    <p:cSldViewPr snapToGrid="0">
      <p:cViewPr varScale="1">
        <p:scale>
          <a:sx n="79" d="100"/>
          <a:sy n="79" d="100"/>
        </p:scale>
        <p:origin x="120"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172.20.0.65\Direccion_de_Servicios_Integrados\68.%20Datos%20Estad&#237;stica\Grupo%20Datos\Calidad\Presentaci&#243;n%20web\2023\Consolidado%20Calidad%20Percibid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Tivsvfsdg03\Direccion_de_Servicios_Integrados\68.%20Datos%20Estad&#237;stica\Grupo%20Datos\Calidad\Presentaci&#243;n%20web\2023\Consolidado%20Calidad%20Percibid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Tivsvfsdg03\Direccion_de_Servicios_Integrados\68.%20Datos%20Estad&#237;stica\Grupo%20Datos\Calidad\Presentaci&#243;n%20web\2023\Consolidado%20Calidad%20Percibida.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[Consolidado Calidad Percibida.xlsx]Graficas todos los indicadores!TablaDinámica5</c:name>
    <c:fmtId val="-1"/>
  </c:pivotSource>
  <c:chart>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'Graficas todos los indicadores'!$W$4:$W$6</c:f>
              <c:strCache>
                <c:ptCount val="1"/>
                <c:pt idx="0">
                  <c:v>2023 - Parafiscales</c:v>
                </c:pt>
              </c:strCache>
            </c:strRef>
          </c:tx>
          <c:spPr>
            <a:solidFill>
              <a:schemeClr val="accent1"/>
            </a:solidFill>
            <a:ln>
              <a:noFill/>
            </a:ln>
            <a:effectLst/>
          </c:spPr>
          <c:invertIfNegative val="0"/>
          <c:dLbls>
            <c:dLbl>
              <c:idx val="2"/>
              <c:tx>
                <c:rich>
                  <a:bodyPr/>
                  <a:lstStyle/>
                  <a:p>
                    <a:r>
                      <a:rPr lang="en-US"/>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431-4004-8B3C-D90E72AA663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 todos los indicadores'!$V$7:$V$10</c:f>
              <c:strCache>
                <c:ptCount val="3"/>
                <c:pt idx="0">
                  <c:v>Claridad</c:v>
                </c:pt>
                <c:pt idx="1">
                  <c:v>No Esfuerzo</c:v>
                </c:pt>
                <c:pt idx="2">
                  <c:v>Transparencia</c:v>
                </c:pt>
              </c:strCache>
            </c:strRef>
          </c:cat>
          <c:val>
            <c:numRef>
              <c:f>'Graficas todos los indicadores'!$W$7:$W$10</c:f>
              <c:numCache>
                <c:formatCode>0%</c:formatCode>
                <c:ptCount val="3"/>
                <c:pt idx="0">
                  <c:v>0.72</c:v>
                </c:pt>
                <c:pt idx="1">
                  <c:v>0.64</c:v>
                </c:pt>
                <c:pt idx="2">
                  <c:v>0.99</c:v>
                </c:pt>
              </c:numCache>
            </c:numRef>
          </c:val>
          <c:extLst>
            <c:ext xmlns:c16="http://schemas.microsoft.com/office/drawing/2014/chart" uri="{C3380CC4-5D6E-409C-BE32-E72D297353CC}">
              <c16:uniqueId val="{00000000-593C-4D46-9A78-9655B9750828}"/>
            </c:ext>
          </c:extLst>
        </c:ser>
        <c:ser>
          <c:idx val="1"/>
          <c:order val="1"/>
          <c:tx>
            <c:strRef>
              <c:f>'Graficas todos los indicadores'!$X$4:$X$6</c:f>
              <c:strCache>
                <c:ptCount val="1"/>
                <c:pt idx="0">
                  <c:v>2023 - Pensiones</c:v>
                </c:pt>
              </c:strCache>
            </c:strRef>
          </c:tx>
          <c:spPr>
            <a:solidFill>
              <a:schemeClr val="accent3"/>
            </a:solidFill>
            <a:ln>
              <a:noFill/>
            </a:ln>
            <a:effectLst/>
          </c:spPr>
          <c:invertIfNegative val="0"/>
          <c:dLbls>
            <c:dLbl>
              <c:idx val="2"/>
              <c:tx>
                <c:rich>
                  <a:bodyPr/>
                  <a:lstStyle/>
                  <a:p>
                    <a:r>
                      <a:rPr lang="en-US"/>
                      <a:t>100%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431-4004-8B3C-D90E72AA6630}"/>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'Graficas todos los indicadores'!$V$7:$V$10</c:f>
              <c:strCache>
                <c:ptCount val="3"/>
                <c:pt idx="0">
                  <c:v>Claridad</c:v>
                </c:pt>
                <c:pt idx="1">
                  <c:v>No Esfuerzo</c:v>
                </c:pt>
                <c:pt idx="2">
                  <c:v>Transparencia</c:v>
                </c:pt>
              </c:strCache>
            </c:strRef>
          </c:cat>
          <c:val>
            <c:numRef>
              <c:f>'Graficas todos los indicadores'!$X$7:$X$10</c:f>
              <c:numCache>
                <c:formatCode>0%</c:formatCode>
                <c:ptCount val="3"/>
                <c:pt idx="0">
                  <c:v>0.76</c:v>
                </c:pt>
                <c:pt idx="1">
                  <c:v>0.62</c:v>
                </c:pt>
                <c:pt idx="2">
                  <c:v>0.99</c:v>
                </c:pt>
              </c:numCache>
            </c:numRef>
          </c:val>
          <c:extLst>
            <c:ext xmlns:c16="http://schemas.microsoft.com/office/drawing/2014/chart" uri="{C3380CC4-5D6E-409C-BE32-E72D297353CC}">
              <c16:uniqueId val="{00000001-593C-4D46-9A78-9655B9750828}"/>
            </c:ext>
          </c:extLst>
        </c:ser>
        <c:dLbls>
          <c:dLblPos val="outEnd"/>
          <c:showLegendKey val="0"/>
          <c:showVal val="1"/>
          <c:showCatName val="0"/>
          <c:showSerName val="0"/>
          <c:showPercent val="0"/>
          <c:showBubbleSize val="0"/>
        </c:dLbls>
        <c:gapWidth val="219"/>
        <c:overlap val="-27"/>
        <c:axId val="1507970687"/>
        <c:axId val="99085184"/>
      </c:barChart>
      <c:catAx>
        <c:axId val="1507970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ES"/>
          </a:p>
        </c:txPr>
        <c:crossAx val="99085184"/>
        <c:crosses val="autoZero"/>
        <c:auto val="1"/>
        <c:lblAlgn val="ctr"/>
        <c:lblOffset val="100"/>
        <c:noMultiLvlLbl val="0"/>
      </c:catAx>
      <c:valAx>
        <c:axId val="99085184"/>
        <c:scaling>
          <c:orientation val="minMax"/>
        </c:scaling>
        <c:delete val="1"/>
        <c:axPos val="l"/>
        <c:numFmt formatCode="0%" sourceLinked="1"/>
        <c:majorTickMark val="none"/>
        <c:minorTickMark val="none"/>
        <c:tickLblPos val="nextTo"/>
        <c:crossAx val="15079706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[Consolidado Calidad Percibida.xlsx]Graficas todos los indicadores!TablaDinámica4</c:name>
    <c:fmtId val="47"/>
  </c:pivotSource>
  <c:chart>
    <c:autoTitleDeleted val="0"/>
    <c:pivotFmts>
      <c:pivotFmt>
        <c:idx val="0"/>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'Graficas todos los indicadores'!$J$4:$J$5</c:f>
              <c:strCache>
                <c:ptCount val="1"/>
                <c:pt idx="0">
                  <c:v>Claridad</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indicadores'!$I$6:$I$17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indicadores'!$J$6:$J$17</c:f>
              <c:numCache>
                <c:formatCode>0%</c:formatCode>
                <c:ptCount val="8"/>
                <c:pt idx="0">
                  <c:v>0.75</c:v>
                </c:pt>
                <c:pt idx="1">
                  <c:v>0.86</c:v>
                </c:pt>
                <c:pt idx="2">
                  <c:v>0.8</c:v>
                </c:pt>
                <c:pt idx="3">
                  <c:v>0.79</c:v>
                </c:pt>
                <c:pt idx="4">
                  <c:v>0.78</c:v>
                </c:pt>
                <c:pt idx="5">
                  <c:v>0.76</c:v>
                </c:pt>
                <c:pt idx="6">
                  <c:v>0.78</c:v>
                </c:pt>
                <c:pt idx="7">
                  <c:v>0.76</c:v>
                </c:pt>
              </c:numCache>
            </c:numRef>
          </c:val>
          <c:smooth val="1"/>
          <c:extLst>
            <c:ext xmlns:c16="http://schemas.microsoft.com/office/drawing/2014/chart" uri="{C3380CC4-5D6E-409C-BE32-E72D297353CC}">
              <c16:uniqueId val="{00000000-4B17-4829-AA91-2003CBBA9098}"/>
            </c:ext>
          </c:extLst>
        </c:ser>
        <c:ser>
          <c:idx val="1"/>
          <c:order val="1"/>
          <c:tx>
            <c:strRef>
              <c:f>'Graficas todos los indicadores'!$K$4:$K$5</c:f>
              <c:strCache>
                <c:ptCount val="1"/>
                <c:pt idx="0">
                  <c:v>No Esfuerzo</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indicadores'!$I$6:$I$17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indicadores'!$K$6:$K$17</c:f>
              <c:numCache>
                <c:formatCode>0%</c:formatCode>
                <c:ptCount val="8"/>
                <c:pt idx="0">
                  <c:v>0.48</c:v>
                </c:pt>
                <c:pt idx="1">
                  <c:v>0.64</c:v>
                </c:pt>
                <c:pt idx="2">
                  <c:v>0.62</c:v>
                </c:pt>
                <c:pt idx="3">
                  <c:v>0.63</c:v>
                </c:pt>
                <c:pt idx="4">
                  <c:v>0.61</c:v>
                </c:pt>
                <c:pt idx="5">
                  <c:v>0.59</c:v>
                </c:pt>
                <c:pt idx="6">
                  <c:v>0.65</c:v>
                </c:pt>
                <c:pt idx="7">
                  <c:v>0.62</c:v>
                </c:pt>
              </c:numCache>
            </c:numRef>
          </c:val>
          <c:smooth val="1"/>
          <c:extLst>
            <c:ext xmlns:c16="http://schemas.microsoft.com/office/drawing/2014/chart" uri="{C3380CC4-5D6E-409C-BE32-E72D297353CC}">
              <c16:uniqueId val="{00000001-4B17-4829-AA91-2003CBBA9098}"/>
            </c:ext>
          </c:extLst>
        </c:ser>
        <c:ser>
          <c:idx val="2"/>
          <c:order val="2"/>
          <c:tx>
            <c:strRef>
              <c:f>'Graficas todos los indicadores'!$L$4:$L$5</c:f>
              <c:strCache>
                <c:ptCount val="1"/>
                <c:pt idx="0">
                  <c:v>Transparencia</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indicadores'!$I$6:$I$17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indicadores'!$L$6:$L$17</c:f>
              <c:numCache>
                <c:formatCode>0%</c:formatCode>
                <c:ptCount val="8"/>
                <c:pt idx="0">
                  <c:v>0.74</c:v>
                </c:pt>
                <c:pt idx="1">
                  <c:v>1</c:v>
                </c:pt>
                <c:pt idx="2">
                  <c:v>1</c:v>
                </c:pt>
                <c:pt idx="3">
                  <c:v>1</c:v>
                </c:pt>
                <c:pt idx="4">
                  <c:v>1</c:v>
                </c:pt>
                <c:pt idx="5">
                  <c:v>1</c:v>
                </c:pt>
                <c:pt idx="6">
                  <c:v>1</c:v>
                </c:pt>
                <c:pt idx="7">
                  <c:v>1</c:v>
                </c:pt>
              </c:numCache>
            </c:numRef>
          </c:val>
          <c:smooth val="1"/>
          <c:extLst>
            <c:ext xmlns:c16="http://schemas.microsoft.com/office/drawing/2014/chart" uri="{C3380CC4-5D6E-409C-BE32-E72D297353CC}">
              <c16:uniqueId val="{00000002-4B17-4829-AA91-2003CBBA9098}"/>
            </c:ext>
          </c:extLst>
        </c:ser>
        <c:dLbls>
          <c:showLegendKey val="0"/>
          <c:showVal val="1"/>
          <c:showCatName val="0"/>
          <c:showSerName val="0"/>
          <c:showPercent val="0"/>
          <c:showBubbleSize val="0"/>
        </c:dLbls>
        <c:marker val="1"/>
        <c:smooth val="0"/>
        <c:axId val="814227344"/>
        <c:axId val="871364224"/>
      </c:lineChart>
      <c:catAx>
        <c:axId val="814227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871364224"/>
        <c:crosses val="autoZero"/>
        <c:auto val="1"/>
        <c:lblAlgn val="ctr"/>
        <c:lblOffset val="100"/>
        <c:noMultiLvlLbl val="0"/>
      </c:catAx>
      <c:valAx>
        <c:axId val="871364224"/>
        <c:scaling>
          <c:orientation val="minMax"/>
        </c:scaling>
        <c:delete val="1"/>
        <c:axPos val="l"/>
        <c:numFmt formatCode="0%" sourceLinked="1"/>
        <c:majorTickMark val="out"/>
        <c:minorTickMark val="none"/>
        <c:tickLblPos val="nextTo"/>
        <c:crossAx val="814227344"/>
        <c:crosses val="autoZero"/>
        <c:crossBetween val="between"/>
      </c:valAx>
      <c:spPr>
        <a:noFill/>
        <a:ln>
          <a:solidFill>
            <a:schemeClr val="bg1">
              <a:alpha val="94000"/>
            </a:schemeClr>
          </a:solid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pivotSource>
    <c:name>[Consolidado Calidad Percibida.xlsx]Graficas todos los indicadores!TablaDinámica1</c:name>
    <c:fmtId val="29"/>
  </c:pivotSource>
  <c:chart>
    <c:autoTitleDeleted val="0"/>
    <c:pivotFmts>
      <c:pivotFmt>
        <c:idx val="0"/>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5.4492173343588156E-2"/>
              <c:y val="-1.998178513660290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6926E-2"/>
              <c:y val="2.718374100612551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5"/>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2.2155878594102778E-2"/>
              <c:y val="-2.72380199277919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7086E-2"/>
              <c:y val="-2.360990253219739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7"/>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8"/>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5.4492173343588156E-2"/>
              <c:y val="-1.998178513660290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9"/>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6926E-2"/>
              <c:y val="2.718374100612551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0"/>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2.2155878594102778E-2"/>
              <c:y val="-2.72380199277919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1"/>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7086E-2"/>
              <c:y val="-2.360990253219739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13"/>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
        <c:idx val="14"/>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5.4492173343588156E-2"/>
              <c:y val="-1.9981785136602905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6"/>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6926E-2"/>
              <c:y val="2.7183741006125518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7"/>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2.2155878594102778E-2"/>
              <c:y val="-2.723801992779196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6"/>
          </a:solidFill>
          <a:ln w="28575" cap="rnd">
            <a:solidFill>
              <a:schemeClr val="accent6"/>
            </a:solidFill>
            <a:round/>
          </a:ln>
          <a:effectLst/>
        </c:spPr>
        <c:marker>
          <c:symbol val="circle"/>
          <c:size val="5"/>
          <c:spPr>
            <a:solidFill>
              <a:schemeClr val="accent6"/>
            </a:solidFill>
            <a:ln w="9525">
              <a:solidFill>
                <a:schemeClr val="accent6"/>
              </a:solidFill>
            </a:ln>
            <a:effectLst/>
          </c:spPr>
        </c:marker>
        <c:dLbl>
          <c:idx val="0"/>
          <c:layout>
            <c:manualLayout>
              <c:x val="-3.5090396493897086E-2"/>
              <c:y val="-2.3609902532197399E-2"/>
            </c:manualLayout>
          </c:layout>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r"/>
          <c:showLegendKey val="0"/>
          <c:showVal val="1"/>
          <c:showCatName val="0"/>
          <c:showSerName val="0"/>
          <c:showPercent val="0"/>
          <c:showBubbleSize val="0"/>
          <c:extLst>
            <c:ext xmlns:c15="http://schemas.microsoft.com/office/drawing/2012/chart" uri="{CE6537A1-D6FC-4f65-9D91-7224C49458BB}"/>
          </c:extLst>
        </c:dLbl>
      </c:pivotFmt>
      <c:pivotFmt>
        <c:idx val="19"/>
        <c:spPr>
          <a:solidFill>
            <a:schemeClr val="accent6"/>
          </a:solidFill>
          <a:ln w="28575" cap="rnd">
            <a:solidFill>
              <a:schemeClr val="accent6"/>
            </a:solidFill>
            <a:round/>
          </a:ln>
          <a:effectLst/>
        </c:spPr>
        <c:marker>
          <c:symbol val="circle"/>
          <c:size val="5"/>
          <c:spPr>
            <a:solidFill>
              <a:schemeClr val="accent5"/>
            </a:solidFill>
            <a:ln w="9525">
              <a:solidFill>
                <a:schemeClr val="accent5"/>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extLst>
            <c:ext xmlns:c15="http://schemas.microsoft.com/office/drawing/2012/chart" uri="{CE6537A1-D6FC-4f65-9D91-7224C49458BB}"/>
          </c:extLst>
        </c:dLbl>
      </c:pivotFmt>
      <c:pivotFmt>
        <c:idx val="20"/>
        <c:spPr>
          <a:solidFill>
            <a:schemeClr val="accent6"/>
          </a:solidFill>
          <a:ln w="28575" cap="rnd">
            <a:solidFill>
              <a:schemeClr val="accent6"/>
            </a:solidFill>
            <a:round/>
          </a:ln>
          <a:effectLst/>
        </c:spPr>
        <c:marker>
          <c:symbol val="circle"/>
          <c:size val="5"/>
          <c:spPr>
            <a:solidFill>
              <a:schemeClr val="accent4"/>
            </a:solidFill>
            <a:ln w="9525">
              <a:solidFill>
                <a:schemeClr val="accent4"/>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'Graficas todos los indicadores'!$P$4:$P$5</c:f>
              <c:strCache>
                <c:ptCount val="1"/>
                <c:pt idx="0">
                  <c:v>Claridad</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0"/>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1-7DA6-45E3-8379-5AB6E1D93180}"/>
              </c:ext>
            </c:extLst>
          </c:dPt>
          <c:dPt>
            <c:idx val="2"/>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3-7DA6-45E3-8379-5AB6E1D93180}"/>
              </c:ext>
            </c:extLst>
          </c:dPt>
          <c:dPt>
            <c:idx val="4"/>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5-7DA6-45E3-8379-5AB6E1D93180}"/>
              </c:ext>
            </c:extLst>
          </c:dPt>
          <c:dPt>
            <c:idx val="5"/>
            <c:marker>
              <c:symbol val="circle"/>
              <c:size val="5"/>
              <c:spPr>
                <a:solidFill>
                  <a:schemeClr val="accent6"/>
                </a:solidFill>
                <a:ln w="9525">
                  <a:solidFill>
                    <a:schemeClr val="accent6"/>
                  </a:solidFill>
                </a:ln>
                <a:effectLst/>
              </c:spPr>
            </c:marker>
            <c:bubble3D val="0"/>
            <c:spPr>
              <a:ln w="28575" cap="rnd">
                <a:solidFill>
                  <a:schemeClr val="accent6"/>
                </a:solidFill>
                <a:round/>
              </a:ln>
              <a:effectLst/>
            </c:spPr>
            <c:extLst>
              <c:ext xmlns:c16="http://schemas.microsoft.com/office/drawing/2014/chart" uri="{C3380CC4-5D6E-409C-BE32-E72D297353CC}">
                <c16:uniqueId val="{00000007-7DA6-45E3-8379-5AB6E1D93180}"/>
              </c:ext>
            </c:extLst>
          </c:dPt>
          <c:dLbls>
            <c:dLbl>
              <c:idx val="0"/>
              <c:layout>
                <c:manualLayout>
                  <c:x val="-5.4492173343588156E-2"/>
                  <c:y val="-1.99817851366029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A6-45E3-8379-5AB6E1D93180}"/>
                </c:ext>
              </c:extLst>
            </c:dLbl>
            <c:dLbl>
              <c:idx val="2"/>
              <c:layout>
                <c:manualLayout>
                  <c:x val="-3.5090396493896926E-2"/>
                  <c:y val="2.71837410061255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A6-45E3-8379-5AB6E1D93180}"/>
                </c:ext>
              </c:extLst>
            </c:dLbl>
            <c:dLbl>
              <c:idx val="4"/>
              <c:layout>
                <c:manualLayout>
                  <c:x val="-2.2155878594102778E-2"/>
                  <c:y val="-2.7238019927791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DA6-45E3-8379-5AB6E1D93180}"/>
                </c:ext>
              </c:extLst>
            </c:dLbl>
            <c:dLbl>
              <c:idx val="5"/>
              <c:layout>
                <c:manualLayout>
                  <c:x val="-3.5090396493897086E-2"/>
                  <c:y val="-2.36099025321973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DA6-45E3-8379-5AB6E1D9318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indicadores'!$O$6:$O$17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indicadores'!$P$6:$P$17</c:f>
              <c:numCache>
                <c:formatCode>0%</c:formatCode>
                <c:ptCount val="8"/>
                <c:pt idx="0">
                  <c:v>0.86</c:v>
                </c:pt>
                <c:pt idx="1">
                  <c:v>0.73</c:v>
                </c:pt>
                <c:pt idx="2">
                  <c:v>0.81</c:v>
                </c:pt>
                <c:pt idx="3">
                  <c:v>0.86</c:v>
                </c:pt>
                <c:pt idx="4">
                  <c:v>0.52</c:v>
                </c:pt>
                <c:pt idx="5">
                  <c:v>0.72</c:v>
                </c:pt>
                <c:pt idx="6">
                  <c:v>0.85</c:v>
                </c:pt>
                <c:pt idx="7">
                  <c:v>0.72</c:v>
                </c:pt>
              </c:numCache>
            </c:numRef>
          </c:val>
          <c:smooth val="1"/>
          <c:extLst>
            <c:ext xmlns:c16="http://schemas.microsoft.com/office/drawing/2014/chart" uri="{C3380CC4-5D6E-409C-BE32-E72D297353CC}">
              <c16:uniqueId val="{00000008-7DA6-45E3-8379-5AB6E1D93180}"/>
            </c:ext>
          </c:extLst>
        </c:ser>
        <c:ser>
          <c:idx val="1"/>
          <c:order val="1"/>
          <c:tx>
            <c:strRef>
              <c:f>'Graficas todos los indicadores'!$Q$4:$Q$5</c:f>
              <c:strCache>
                <c:ptCount val="1"/>
                <c:pt idx="0">
                  <c:v>No Esfuerzo</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indicadores'!$O$6:$O$17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indicadores'!$Q$6:$Q$17</c:f>
              <c:numCache>
                <c:formatCode>0%</c:formatCode>
                <c:ptCount val="8"/>
                <c:pt idx="0">
                  <c:v>0.56999999999999995</c:v>
                </c:pt>
                <c:pt idx="1">
                  <c:v>0.54</c:v>
                </c:pt>
                <c:pt idx="2">
                  <c:v>0.71</c:v>
                </c:pt>
                <c:pt idx="3">
                  <c:v>0.71</c:v>
                </c:pt>
                <c:pt idx="4">
                  <c:v>0.46</c:v>
                </c:pt>
                <c:pt idx="5">
                  <c:v>0.67</c:v>
                </c:pt>
                <c:pt idx="6">
                  <c:v>0.72</c:v>
                </c:pt>
                <c:pt idx="7">
                  <c:v>0.64</c:v>
                </c:pt>
              </c:numCache>
            </c:numRef>
          </c:val>
          <c:smooth val="1"/>
          <c:extLst>
            <c:ext xmlns:c16="http://schemas.microsoft.com/office/drawing/2014/chart" uri="{C3380CC4-5D6E-409C-BE32-E72D297353CC}">
              <c16:uniqueId val="{00000009-7DA6-45E3-8379-5AB6E1D93180}"/>
            </c:ext>
          </c:extLst>
        </c:ser>
        <c:ser>
          <c:idx val="2"/>
          <c:order val="2"/>
          <c:tx>
            <c:strRef>
              <c:f>'Graficas todos los indicadores'!$R$4:$R$5</c:f>
              <c:strCache>
                <c:ptCount val="1"/>
                <c:pt idx="0">
                  <c:v>Transparencia</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'Graficas todos los indicadores'!$O$6:$O$17</c:f>
              <c:multiLvlStrCache>
                <c:ptCount val="8"/>
                <c:lvl>
                  <c:pt idx="0">
                    <c:v>Trim. 2</c:v>
                  </c:pt>
                  <c:pt idx="1">
                    <c:v>Trim. 3</c:v>
                  </c:pt>
                  <c:pt idx="2">
                    <c:v>Trim. 4</c:v>
                  </c:pt>
                  <c:pt idx="3">
                    <c:v>Trim. 1</c:v>
                  </c:pt>
                  <c:pt idx="4">
                    <c:v>Trim. 2</c:v>
                  </c:pt>
                  <c:pt idx="5">
                    <c:v>Trim. 3</c:v>
                  </c:pt>
                  <c:pt idx="6">
                    <c:v>Trim. 4</c:v>
                  </c:pt>
                  <c:pt idx="7">
                    <c:v>Trim. 1</c:v>
                  </c:pt>
                </c:lvl>
                <c:lvl>
                  <c:pt idx="0">
                    <c:v>2021</c:v>
                  </c:pt>
                  <c:pt idx="3">
                    <c:v>2022</c:v>
                  </c:pt>
                  <c:pt idx="7">
                    <c:v>2023</c:v>
                  </c:pt>
                </c:lvl>
              </c:multiLvlStrCache>
            </c:multiLvlStrRef>
          </c:cat>
          <c:val>
            <c:numRef>
              <c:f>'Graficas todos los indicadores'!$R$6:$R$17</c:f>
              <c:numCache>
                <c:formatCode>0%</c:formatCode>
                <c:ptCount val="8"/>
                <c:pt idx="0">
                  <c:v>0.57999999999999996</c:v>
                </c:pt>
                <c:pt idx="1">
                  <c:v>1</c:v>
                </c:pt>
                <c:pt idx="2">
                  <c:v>1</c:v>
                </c:pt>
                <c:pt idx="3">
                  <c:v>1</c:v>
                </c:pt>
                <c:pt idx="4">
                  <c:v>1</c:v>
                </c:pt>
                <c:pt idx="5">
                  <c:v>1</c:v>
                </c:pt>
                <c:pt idx="6">
                  <c:v>1</c:v>
                </c:pt>
                <c:pt idx="7">
                  <c:v>1</c:v>
                </c:pt>
              </c:numCache>
            </c:numRef>
          </c:val>
          <c:smooth val="1"/>
          <c:extLst>
            <c:ext xmlns:c16="http://schemas.microsoft.com/office/drawing/2014/chart" uri="{C3380CC4-5D6E-409C-BE32-E72D297353CC}">
              <c16:uniqueId val="{0000000A-7DA6-45E3-8379-5AB6E1D93180}"/>
            </c:ext>
          </c:extLst>
        </c:ser>
        <c:dLbls>
          <c:showLegendKey val="0"/>
          <c:showVal val="1"/>
          <c:showCatName val="0"/>
          <c:showSerName val="0"/>
          <c:showPercent val="0"/>
          <c:showBubbleSize val="0"/>
        </c:dLbls>
        <c:marker val="1"/>
        <c:smooth val="0"/>
        <c:axId val="539246640"/>
        <c:axId val="403640976"/>
      </c:lineChart>
      <c:catAx>
        <c:axId val="53924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crossAx val="403640976"/>
        <c:crosses val="autoZero"/>
        <c:auto val="1"/>
        <c:lblAlgn val="ctr"/>
        <c:lblOffset val="100"/>
        <c:noMultiLvlLbl val="0"/>
      </c:catAx>
      <c:valAx>
        <c:axId val="403640976"/>
        <c:scaling>
          <c:orientation val="minMax"/>
        </c:scaling>
        <c:delete val="1"/>
        <c:axPos val="l"/>
        <c:numFmt formatCode="0%" sourceLinked="1"/>
        <c:majorTickMark val="none"/>
        <c:minorTickMark val="none"/>
        <c:tickLblPos val="nextTo"/>
        <c:crossAx val="539246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E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E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80A24-77BF-4D79-3851-5BE55757CC89}"/>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O"/>
          </a:p>
        </p:txBody>
      </p:sp>
      <p:sp>
        <p:nvSpPr>
          <p:cNvPr id="3" name="Subtítulo 2">
            <a:extLst>
              <a:ext uri="{FF2B5EF4-FFF2-40B4-BE49-F238E27FC236}">
                <a16:creationId xmlns:a16="http://schemas.microsoft.com/office/drawing/2014/main" id="{580E0724-EBA3-F129-7D9F-412C4512DA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O"/>
          </a:p>
        </p:txBody>
      </p:sp>
      <p:sp>
        <p:nvSpPr>
          <p:cNvPr id="4" name="Marcador de fecha 3">
            <a:extLst>
              <a:ext uri="{FF2B5EF4-FFF2-40B4-BE49-F238E27FC236}">
                <a16:creationId xmlns:a16="http://schemas.microsoft.com/office/drawing/2014/main" id="{D4EBAAF9-4D7F-B26D-4124-F47A9DBD8670}"/>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B6F554E2-61C7-4BA4-F83E-25524860415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2D7FDC5-B11C-AB67-5846-119492047C7D}"/>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364575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DD8F86-1DAA-B19B-FF9F-5A4D6CB528FD}"/>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C32F32F8-EC7D-5C54-211E-063F0230166B}"/>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E9792E07-396E-0734-A14C-106A65D3CE9C}"/>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18618CFB-845F-BEA8-C605-306B80BCA86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86F03CE-5353-D49B-5232-D08851E98B54}"/>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3862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C2115E3-BDB7-FEE7-227A-8201AD2F1F1F}"/>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endParaRPr lang="es-CO"/>
          </a:p>
        </p:txBody>
      </p:sp>
      <p:sp>
        <p:nvSpPr>
          <p:cNvPr id="3" name="Marcador de texto vertical 2">
            <a:extLst>
              <a:ext uri="{FF2B5EF4-FFF2-40B4-BE49-F238E27FC236}">
                <a16:creationId xmlns:a16="http://schemas.microsoft.com/office/drawing/2014/main" id="{84747FA3-5ADE-335F-535B-7009952E3F59}"/>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9A2CB776-C74B-02C3-A1B1-616BC1C06137}"/>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E290114B-EB65-F838-EACC-69FD611E3E5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3E42FDF-ABC5-C25B-54F6-00643AD9ED8D}"/>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3534213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95499C-6919-CDCB-8DA2-269CCA738D7B}"/>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DCD5FE20-B04D-A9FE-8F15-6976EEDBA77D}"/>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1973A5F1-8084-2313-4743-7F26128F1A66}"/>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6E7B46AD-DCB8-71D8-5577-0C0EF8F342B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6F5C720-9FEF-498A-2A5D-3EDBF3BDD465}"/>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402169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276CF8-32E0-A5A2-1002-913AF1C81FE4}"/>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7AEEDBB4-40CA-D86A-8E48-74C7811A2C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38EFA6D1-D5AD-781F-A23D-AF0C6E087FEA}"/>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21078F09-EA06-2078-3120-A8C7B44D049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FC99C86-4576-F4A7-F436-BC824C6E90C4}"/>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1779339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A0D920-1E42-51A4-E30D-16A2CB189F25}"/>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4B310AB0-9D7C-0EAB-A68E-24957B98BCF6}"/>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contenido 3">
            <a:extLst>
              <a:ext uri="{FF2B5EF4-FFF2-40B4-BE49-F238E27FC236}">
                <a16:creationId xmlns:a16="http://schemas.microsoft.com/office/drawing/2014/main" id="{B5987350-A938-C918-446D-EF305DD1BC1F}"/>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fecha 4">
            <a:extLst>
              <a:ext uri="{FF2B5EF4-FFF2-40B4-BE49-F238E27FC236}">
                <a16:creationId xmlns:a16="http://schemas.microsoft.com/office/drawing/2014/main" id="{8AE8777E-D4E4-50E1-F4B7-3B92BC4A170E}"/>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6" name="Marcador de pie de página 5">
            <a:extLst>
              <a:ext uri="{FF2B5EF4-FFF2-40B4-BE49-F238E27FC236}">
                <a16:creationId xmlns:a16="http://schemas.microsoft.com/office/drawing/2014/main" id="{643ECEDA-DA2A-52B8-6074-842D2EDEE4F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A8A078BB-27DF-0344-2DC5-3A65FF9BB073}"/>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924448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04555-6938-94A3-99ED-4ED6D817E10F}"/>
              </a:ext>
            </a:extLst>
          </p:cNvPr>
          <p:cNvSpPr>
            <a:spLocks noGrp="1"/>
          </p:cNvSpPr>
          <p:nvPr>
            <p:ph type="title"/>
          </p:nvPr>
        </p:nvSpPr>
        <p:spPr>
          <a:xfrm>
            <a:off x="839788" y="365125"/>
            <a:ext cx="10515600" cy="1325563"/>
          </a:xfrm>
        </p:spPr>
        <p:txBody>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F681BA4F-85E3-3055-0738-98CE31262E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BCE7CDEC-68AA-EA8F-39E4-BC82632128F3}"/>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5" name="Marcador de texto 4">
            <a:extLst>
              <a:ext uri="{FF2B5EF4-FFF2-40B4-BE49-F238E27FC236}">
                <a16:creationId xmlns:a16="http://schemas.microsoft.com/office/drawing/2014/main" id="{59E7612B-311A-84FD-5719-57A6C23CDA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BAE01871-1DE9-42E8-F64E-A1C85F9B2ACA}"/>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7" name="Marcador de fecha 6">
            <a:extLst>
              <a:ext uri="{FF2B5EF4-FFF2-40B4-BE49-F238E27FC236}">
                <a16:creationId xmlns:a16="http://schemas.microsoft.com/office/drawing/2014/main" id="{F0BFB2F9-25E7-FA47-9C02-0824E26BAE7A}"/>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8" name="Marcador de pie de página 7">
            <a:extLst>
              <a:ext uri="{FF2B5EF4-FFF2-40B4-BE49-F238E27FC236}">
                <a16:creationId xmlns:a16="http://schemas.microsoft.com/office/drawing/2014/main" id="{8CFB2B40-13FE-0272-F534-47D3B93A621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052385E4-9761-6CDE-8080-F09A29B39097}"/>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2094775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6CB967-088C-FCFB-3B42-4FBE24739845}"/>
              </a:ext>
            </a:extLst>
          </p:cNvPr>
          <p:cNvSpPr>
            <a:spLocks noGrp="1"/>
          </p:cNvSpPr>
          <p:nvPr>
            <p:ph type="title"/>
          </p:nvPr>
        </p:nvSpPr>
        <p:spPr/>
        <p:txBody>
          <a:bodyPr/>
          <a:lstStyle/>
          <a:p>
            <a:r>
              <a:rPr lang="es-MX"/>
              <a:t>Haz clic para modificar el estilo de título del patrón</a:t>
            </a:r>
            <a:endParaRPr lang="es-CO"/>
          </a:p>
        </p:txBody>
      </p:sp>
      <p:sp>
        <p:nvSpPr>
          <p:cNvPr id="3" name="Marcador de fecha 2">
            <a:extLst>
              <a:ext uri="{FF2B5EF4-FFF2-40B4-BE49-F238E27FC236}">
                <a16:creationId xmlns:a16="http://schemas.microsoft.com/office/drawing/2014/main" id="{012B9FA8-8FF2-D3BA-28E6-254175B72D2D}"/>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4" name="Marcador de pie de página 3">
            <a:extLst>
              <a:ext uri="{FF2B5EF4-FFF2-40B4-BE49-F238E27FC236}">
                <a16:creationId xmlns:a16="http://schemas.microsoft.com/office/drawing/2014/main" id="{4FCC1042-C481-B46C-86AC-22BA89488ECE}"/>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82FDC00E-4656-7A66-2130-6C6D4ED6F10C}"/>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3830524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4800640-5DA7-9C41-15C6-D295E4F28350}"/>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3" name="Marcador de pie de página 2">
            <a:extLst>
              <a:ext uri="{FF2B5EF4-FFF2-40B4-BE49-F238E27FC236}">
                <a16:creationId xmlns:a16="http://schemas.microsoft.com/office/drawing/2014/main" id="{172BCD24-D4CB-69C7-2335-4C92800593CB}"/>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71EA834-038B-C324-6C95-73E59FA9C0DD}"/>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18381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21AEEE-15B9-595D-BB97-B5E635785A76}"/>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contenido 2">
            <a:extLst>
              <a:ext uri="{FF2B5EF4-FFF2-40B4-BE49-F238E27FC236}">
                <a16:creationId xmlns:a16="http://schemas.microsoft.com/office/drawing/2014/main" id="{82BFAC9C-DC26-FD33-EE04-4323294E06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texto 3">
            <a:extLst>
              <a:ext uri="{FF2B5EF4-FFF2-40B4-BE49-F238E27FC236}">
                <a16:creationId xmlns:a16="http://schemas.microsoft.com/office/drawing/2014/main" id="{E20EFCD5-BC33-AF71-91D1-83C8B7B4CB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DFE477E8-8E19-0778-A1B5-D94BC14DFEF9}"/>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6" name="Marcador de pie de página 5">
            <a:extLst>
              <a:ext uri="{FF2B5EF4-FFF2-40B4-BE49-F238E27FC236}">
                <a16:creationId xmlns:a16="http://schemas.microsoft.com/office/drawing/2014/main" id="{E7ECF6C0-CB61-B755-FE76-21A9890E1CE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4DCEC5D-B9D2-5B94-C8B4-845661ED70FA}"/>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201392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EF3917-8565-58A8-B741-18F9F75E7843}"/>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endParaRPr lang="es-CO"/>
          </a:p>
        </p:txBody>
      </p:sp>
      <p:sp>
        <p:nvSpPr>
          <p:cNvPr id="3" name="Marcador de posición de imagen 2">
            <a:extLst>
              <a:ext uri="{FF2B5EF4-FFF2-40B4-BE49-F238E27FC236}">
                <a16:creationId xmlns:a16="http://schemas.microsoft.com/office/drawing/2014/main" id="{47FF5FF8-3743-8BA3-785C-C95A20C0F1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71A61ADB-8339-4464-816D-8CD02B6EA2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562BA414-5033-D95F-D08F-57BEB39BFF49}"/>
              </a:ext>
            </a:extLst>
          </p:cNvPr>
          <p:cNvSpPr>
            <a:spLocks noGrp="1"/>
          </p:cNvSpPr>
          <p:nvPr>
            <p:ph type="dt" sz="half" idx="10"/>
          </p:nvPr>
        </p:nvSpPr>
        <p:spPr/>
        <p:txBody>
          <a:bodyPr/>
          <a:lstStyle/>
          <a:p>
            <a:fld id="{1F9E2D4F-215A-9F44-A6F5-1E80028E446D}" type="datetimeFigureOut">
              <a:rPr lang="es-CO" smtClean="0"/>
              <a:t>26/07/2023</a:t>
            </a:fld>
            <a:endParaRPr lang="es-CO"/>
          </a:p>
        </p:txBody>
      </p:sp>
      <p:sp>
        <p:nvSpPr>
          <p:cNvPr id="6" name="Marcador de pie de página 5">
            <a:extLst>
              <a:ext uri="{FF2B5EF4-FFF2-40B4-BE49-F238E27FC236}">
                <a16:creationId xmlns:a16="http://schemas.microsoft.com/office/drawing/2014/main" id="{20C5D2B1-3BBD-8C56-4952-35BA12D3463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58F1F42-FEAC-B6D1-C839-18DDC45624A1}"/>
              </a:ext>
            </a:extLst>
          </p:cNvPr>
          <p:cNvSpPr>
            <a:spLocks noGrp="1"/>
          </p:cNvSpPr>
          <p:nvPr>
            <p:ph type="sldNum" sz="quarter" idx="12"/>
          </p:nvPr>
        </p:nvSpPr>
        <p:spPr/>
        <p:txBody>
          <a:bodyPr/>
          <a:lstStyle/>
          <a:p>
            <a:fld id="{BF08E7B5-D4F1-EA40-A663-B0F4A06DCB78}" type="slidenum">
              <a:rPr lang="es-CO" smtClean="0"/>
              <a:t>‹Nº›</a:t>
            </a:fld>
            <a:endParaRPr lang="es-CO"/>
          </a:p>
        </p:txBody>
      </p:sp>
    </p:spTree>
    <p:extLst>
      <p:ext uri="{BB962C8B-B14F-4D97-AF65-F5344CB8AC3E}">
        <p14:creationId xmlns:p14="http://schemas.microsoft.com/office/powerpoint/2010/main" val="4273947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E197E8B-7B95-308F-44A6-253D25D4B1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endParaRPr lang="es-CO"/>
          </a:p>
        </p:txBody>
      </p:sp>
      <p:sp>
        <p:nvSpPr>
          <p:cNvPr id="3" name="Marcador de texto 2">
            <a:extLst>
              <a:ext uri="{FF2B5EF4-FFF2-40B4-BE49-F238E27FC236}">
                <a16:creationId xmlns:a16="http://schemas.microsoft.com/office/drawing/2014/main" id="{7558B6A6-43C8-8E30-4DCE-F5E5B8AA0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s-CO"/>
          </a:p>
        </p:txBody>
      </p:sp>
      <p:sp>
        <p:nvSpPr>
          <p:cNvPr id="4" name="Marcador de fecha 3">
            <a:extLst>
              <a:ext uri="{FF2B5EF4-FFF2-40B4-BE49-F238E27FC236}">
                <a16:creationId xmlns:a16="http://schemas.microsoft.com/office/drawing/2014/main" id="{4E7B2AD7-7EFA-C926-A16E-2DC9C2751F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E2D4F-215A-9F44-A6F5-1E80028E446D}" type="datetimeFigureOut">
              <a:rPr lang="es-CO" smtClean="0"/>
              <a:t>26/07/2023</a:t>
            </a:fld>
            <a:endParaRPr lang="es-CO"/>
          </a:p>
        </p:txBody>
      </p:sp>
      <p:sp>
        <p:nvSpPr>
          <p:cNvPr id="5" name="Marcador de pie de página 4">
            <a:extLst>
              <a:ext uri="{FF2B5EF4-FFF2-40B4-BE49-F238E27FC236}">
                <a16:creationId xmlns:a16="http://schemas.microsoft.com/office/drawing/2014/main" id="{C2194EE4-68CD-8142-C06C-0E53C0B08E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844386AE-AA0C-8994-7D19-D276F2F219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8E7B5-D4F1-EA40-A663-B0F4A06DCB78}" type="slidenum">
              <a:rPr lang="es-CO" smtClean="0"/>
              <a:t>‹Nº›</a:t>
            </a:fld>
            <a:endParaRPr lang="es-CO"/>
          </a:p>
        </p:txBody>
      </p:sp>
    </p:spTree>
    <p:extLst>
      <p:ext uri="{BB962C8B-B14F-4D97-AF65-F5344CB8AC3E}">
        <p14:creationId xmlns:p14="http://schemas.microsoft.com/office/powerpoint/2010/main" val="1100000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1993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181986" y="1166890"/>
            <a:ext cx="9828028"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Histórico indicadores de Calidad Percibida 2021- 2023 </a:t>
            </a:r>
          </a:p>
          <a:p>
            <a:r>
              <a:rPr lang="es-CO" sz="1400" b="1" dirty="0">
                <a:latin typeface="Verdana" panose="020B0604030504040204" pitchFamily="34" charset="0"/>
                <a:ea typeface="Verdana" panose="020B0604030504040204" pitchFamily="34" charset="0"/>
              </a:rPr>
              <a:t>(Enero-Febrero-Marzo)</a:t>
            </a:r>
            <a:endParaRPr lang="es-ES" sz="1400" b="1" dirty="0">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2" name="Rectángulo 1">
            <a:extLst>
              <a:ext uri="{FF2B5EF4-FFF2-40B4-BE49-F238E27FC236}">
                <a16:creationId xmlns:a16="http://schemas.microsoft.com/office/drawing/2014/main" id="{0971A1FD-B663-AAB8-5160-03BEB4D69E48}"/>
              </a:ext>
            </a:extLst>
          </p:cNvPr>
          <p:cNvSpPr/>
          <p:nvPr/>
        </p:nvSpPr>
        <p:spPr>
          <a:xfrm>
            <a:off x="2154291" y="2328451"/>
            <a:ext cx="1848612" cy="350566"/>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latin typeface="Montserrat Regular" pitchFamily="2" charset="0"/>
              </a:rPr>
              <a:t>PENSIONES</a:t>
            </a:r>
          </a:p>
        </p:txBody>
      </p:sp>
      <p:sp>
        <p:nvSpPr>
          <p:cNvPr id="5" name="Rectángulo 4">
            <a:extLst>
              <a:ext uri="{FF2B5EF4-FFF2-40B4-BE49-F238E27FC236}">
                <a16:creationId xmlns:a16="http://schemas.microsoft.com/office/drawing/2014/main" id="{1A0CEA8A-9E8C-A5DD-972F-19B1DF65AEB7}"/>
              </a:ext>
            </a:extLst>
          </p:cNvPr>
          <p:cNvSpPr/>
          <p:nvPr/>
        </p:nvSpPr>
        <p:spPr>
          <a:xfrm>
            <a:off x="7764508" y="2345106"/>
            <a:ext cx="1848612" cy="350566"/>
          </a:xfrm>
          <a:prstGeom prst="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path path="circle">
              <a:fillToRect l="100000" t="100000"/>
            </a:path>
            <a:tileRect r="-100000" b="-100000"/>
          </a:gra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latin typeface="Montserrat Regular" pitchFamily="2" charset="0"/>
              </a:rPr>
              <a:t>PARAFISCALES</a:t>
            </a:r>
          </a:p>
        </p:txBody>
      </p:sp>
      <p:cxnSp>
        <p:nvCxnSpPr>
          <p:cNvPr id="7" name="Conector recto 6">
            <a:extLst>
              <a:ext uri="{FF2B5EF4-FFF2-40B4-BE49-F238E27FC236}">
                <a16:creationId xmlns:a16="http://schemas.microsoft.com/office/drawing/2014/main" id="{774148C5-9313-209F-FF0C-076CEA1C9A52}"/>
              </a:ext>
            </a:extLst>
          </p:cNvPr>
          <p:cNvCxnSpPr>
            <a:cxnSpLocks/>
          </p:cNvCxnSpPr>
          <p:nvPr/>
        </p:nvCxnSpPr>
        <p:spPr>
          <a:xfrm>
            <a:off x="5769491" y="2311875"/>
            <a:ext cx="0" cy="3482202"/>
          </a:xfrm>
          <a:prstGeom prst="line">
            <a:avLst/>
          </a:prstGeom>
          <a:ln w="19050">
            <a:solidFill>
              <a:schemeClr val="accent3"/>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4" name="Gráfico 3">
            <a:extLst>
              <a:ext uri="{FF2B5EF4-FFF2-40B4-BE49-F238E27FC236}">
                <a16:creationId xmlns:a16="http://schemas.microsoft.com/office/drawing/2014/main" id="{318852B8-716C-4014-9E15-0A79C4A7E38F}"/>
              </a:ext>
            </a:extLst>
          </p:cNvPr>
          <p:cNvGraphicFramePr>
            <a:graphicFrameLocks/>
          </p:cNvGraphicFramePr>
          <p:nvPr>
            <p:extLst>
              <p:ext uri="{D42A27DB-BD31-4B8C-83A1-F6EECF244321}">
                <p14:modId xmlns:p14="http://schemas.microsoft.com/office/powerpoint/2010/main" val="80946097"/>
              </p:ext>
            </p:extLst>
          </p:nvPr>
        </p:nvGraphicFramePr>
        <p:xfrm>
          <a:off x="370733" y="2695672"/>
          <a:ext cx="5307054" cy="31651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áfico 7">
            <a:extLst>
              <a:ext uri="{FF2B5EF4-FFF2-40B4-BE49-F238E27FC236}">
                <a16:creationId xmlns:a16="http://schemas.microsoft.com/office/drawing/2014/main" id="{E64854A3-17E6-4B3B-AAA6-212EAA56F834}"/>
              </a:ext>
            </a:extLst>
          </p:cNvPr>
          <p:cNvGraphicFramePr>
            <a:graphicFrameLocks/>
          </p:cNvGraphicFramePr>
          <p:nvPr>
            <p:extLst>
              <p:ext uri="{D42A27DB-BD31-4B8C-83A1-F6EECF244321}">
                <p14:modId xmlns:p14="http://schemas.microsoft.com/office/powerpoint/2010/main" val="1991631759"/>
              </p:ext>
            </p:extLst>
          </p:nvPr>
        </p:nvGraphicFramePr>
        <p:xfrm>
          <a:off x="5687010" y="2754753"/>
          <a:ext cx="5543187" cy="31061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98580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392866" y="1027891"/>
            <a:ext cx="9235786"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Medición de experiencia en los canales de atención - 2023</a:t>
            </a:r>
          </a:p>
          <a:p>
            <a:r>
              <a:rPr lang="es-ES" sz="1400" b="1" dirty="0">
                <a:latin typeface="Verdana" panose="020B0604030504040204" pitchFamily="34" charset="0"/>
                <a:ea typeface="Verdana" panose="020B0604030504040204" pitchFamily="34" charset="0"/>
              </a:rPr>
              <a:t>Voz del ciudadano</a:t>
            </a: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4" name="Shape 574">
            <a:extLst>
              <a:ext uri="{FF2B5EF4-FFF2-40B4-BE49-F238E27FC236}">
                <a16:creationId xmlns:a16="http://schemas.microsoft.com/office/drawing/2014/main" id="{0F6CEFF3-3D08-2CB6-A126-ACFF564ED4CF}"/>
              </a:ext>
            </a:extLst>
          </p:cNvPr>
          <p:cNvSpPr/>
          <p:nvPr/>
        </p:nvSpPr>
        <p:spPr>
          <a:xfrm>
            <a:off x="1392865" y="1920307"/>
            <a:ext cx="9235786" cy="4247566"/>
          </a:xfrm>
          <a:prstGeom prst="rect">
            <a:avLst/>
          </a:prstGeom>
          <a:ln w="28575"/>
        </p:spPr>
        <p:style>
          <a:lnRef idx="2">
            <a:schemeClr val="accent1"/>
          </a:lnRef>
          <a:fillRef idx="1">
            <a:schemeClr val="lt1"/>
          </a:fillRef>
          <a:effectRef idx="0">
            <a:schemeClr val="accent1"/>
          </a:effectRef>
          <a:fontRef idx="minor">
            <a:schemeClr val="dk1"/>
          </a:fontRef>
        </p:style>
        <p:txBody>
          <a:bodyPr lIns="29454" tIns="14723" rIns="29454" bIns="14723" anchor="t" anchorCtr="0">
            <a:noAutofit/>
          </a:bodyPr>
          <a:lstStyle/>
          <a:p>
            <a:pPr algn="just">
              <a:buSzPct val="25000"/>
            </a:pPr>
            <a:r>
              <a:rPr lang="es-CO" sz="1400" b="1" dirty="0">
                <a:solidFill>
                  <a:schemeClr val="tx1"/>
                </a:solidFill>
                <a:latin typeface="Verdana" panose="020B0604030504040204" pitchFamily="34" charset="0"/>
                <a:ea typeface="Verdana" panose="020B0604030504040204" pitchFamily="34" charset="0"/>
                <a:cs typeface="Calibri"/>
                <a:sym typeface="Calibri"/>
              </a:rPr>
              <a:t>Los ciudadanos manifestaron su experiencia positiva en los canales de atención así:</a:t>
            </a:r>
          </a:p>
          <a:p>
            <a:pPr algn="just">
              <a:buSzPct val="25000"/>
            </a:pPr>
            <a:endParaRPr lang="es-CO" sz="1200" b="1" dirty="0">
              <a:solidFill>
                <a:schemeClr val="tx1"/>
              </a:solidFill>
              <a:latin typeface="Verdana" panose="020B0604030504040204" pitchFamily="34" charset="0"/>
              <a:ea typeface="Verdana" panose="020B0604030504040204" pitchFamily="34" charset="0"/>
              <a:cs typeface="Calibri"/>
              <a:sym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rPr>
              <a:t>Ustedes fueron muy diligentes, me llamaron en 3 oportunidades para informarme como estaba el proceso y el servicio fue excelente y rápido</a:t>
            </a:r>
          </a:p>
          <a:p>
            <a:pPr algn="just">
              <a:buSzPct val="100000"/>
            </a:pPr>
            <a:endParaRPr lang="es-ES" sz="120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rPr>
              <a:t>Muy buen servicio. Todo muy claro</a:t>
            </a:r>
          </a:p>
          <a:p>
            <a:pPr marL="171450" indent="-171450" algn="just">
              <a:buSzPct val="100000"/>
              <a:buFont typeface="Wingdings" panose="05000000000000000000" pitchFamily="2" charset="2"/>
              <a:buChar char="ü"/>
            </a:pPr>
            <a:endParaRPr lang="es-ES" sz="120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CO" sz="1200" dirty="0">
                <a:solidFill>
                  <a:schemeClr val="tx1"/>
                </a:solidFill>
                <a:latin typeface="Verdana" panose="020B0604030504040204" pitchFamily="34" charset="0"/>
                <a:ea typeface="Verdana" panose="020B0604030504040204" pitchFamily="34" charset="0"/>
                <a:cs typeface="Calibri"/>
              </a:rPr>
              <a:t>Todo está bien especificado.</a:t>
            </a:r>
            <a:r>
              <a:rPr lang="es-ES" sz="1200" dirty="0">
                <a:solidFill>
                  <a:schemeClr val="tx1"/>
                </a:solidFill>
                <a:latin typeface="Verdana" panose="020B0604030504040204" pitchFamily="34" charset="0"/>
                <a:ea typeface="Verdana" panose="020B0604030504040204" pitchFamily="34" charset="0"/>
                <a:cs typeface="Calibri"/>
              </a:rPr>
              <a:t> La respuesta fue en tiempo estimado</a:t>
            </a:r>
          </a:p>
          <a:p>
            <a:pPr marL="171450" indent="-171450" algn="just">
              <a:buSzPct val="100000"/>
              <a:buFont typeface="Wingdings" panose="05000000000000000000" pitchFamily="2" charset="2"/>
              <a:buChar char="ü"/>
            </a:pPr>
            <a:endParaRPr lang="es-ES" sz="120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rPr>
              <a:t>El mensaje estuvo bien. Me parece bien el objetivo de "persuasivo". Y saber que lo invitan a uno a dar soluciones a partir de la fecha de recibido.</a:t>
            </a:r>
          </a:p>
          <a:p>
            <a:pPr marL="171450" indent="-171450" algn="just">
              <a:buSzPct val="100000"/>
              <a:buFont typeface="Wingdings" panose="05000000000000000000" pitchFamily="2" charset="2"/>
              <a:buChar char="ü"/>
            </a:pPr>
            <a:endParaRPr lang="es-ES" sz="1200" dirty="0">
              <a:solidFill>
                <a:srgbClr val="000000"/>
              </a:solidFill>
              <a:latin typeface="Verdana" panose="020B0604030504040204" pitchFamily="34" charset="0"/>
              <a:ea typeface="Verdana" panose="020B0604030504040204" pitchFamily="34" charset="0"/>
              <a:cs typeface="+mj-cs"/>
            </a:endParaRPr>
          </a:p>
          <a:p>
            <a:pPr marL="171450" indent="-171450" algn="just">
              <a:buSzPct val="100000"/>
              <a:buFont typeface="Wingdings" panose="05000000000000000000" pitchFamily="2" charset="2"/>
              <a:buChar char="ü"/>
            </a:pPr>
            <a:r>
              <a:rPr lang="es-CO" sz="1200" dirty="0">
                <a:solidFill>
                  <a:schemeClr val="tx1"/>
                </a:solidFill>
                <a:latin typeface="Verdana" panose="020B0604030504040204" pitchFamily="34" charset="0"/>
                <a:ea typeface="Verdana" panose="020B0604030504040204" pitchFamily="34" charset="0"/>
                <a:cs typeface="Calibri"/>
              </a:rPr>
              <a:t>La información fue completa y precisa. Excelente atención </a:t>
            </a:r>
          </a:p>
          <a:p>
            <a:pPr algn="just">
              <a:buSzPct val="100000"/>
            </a:pPr>
            <a:endParaRPr lang="es-CO" sz="120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rPr>
              <a:t>El trato y la claridad fueron óptimos. Me solucionó una situación que me tenía muy preocupado, realmente percibí las intenciones de ayudar</a:t>
            </a:r>
          </a:p>
          <a:p>
            <a:pPr algn="just">
              <a:buSzPct val="100000"/>
            </a:pPr>
            <a:endParaRPr lang="es-ES" sz="120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sym typeface="Calibri"/>
              </a:rPr>
              <a:t>Son diligentes y cordiales. La explicación fue clara</a:t>
            </a:r>
          </a:p>
          <a:p>
            <a:pPr marL="171450" indent="-171450" algn="just">
              <a:buSzPct val="100000"/>
              <a:buFont typeface="Wingdings" panose="05000000000000000000" pitchFamily="2" charset="2"/>
              <a:buChar char="ü"/>
            </a:pPr>
            <a:endParaRPr lang="es-ES" sz="1200" dirty="0">
              <a:solidFill>
                <a:schemeClr val="tx1"/>
              </a:solidFill>
              <a:latin typeface="Verdana" panose="020B0604030504040204" pitchFamily="34" charset="0"/>
              <a:ea typeface="Verdana" panose="020B0604030504040204" pitchFamily="34" charset="0"/>
              <a:cs typeface="Calibri"/>
              <a:sym typeface="Calibri"/>
            </a:endParaRPr>
          </a:p>
          <a:p>
            <a:pPr marL="171450" indent="-171450" algn="just">
              <a:buSzPct val="100000"/>
              <a:buFont typeface="Wingdings" panose="05000000000000000000" pitchFamily="2" charset="2"/>
              <a:buChar char="ü"/>
            </a:pPr>
            <a:r>
              <a:rPr lang="es-ES" sz="1200" dirty="0">
                <a:solidFill>
                  <a:schemeClr val="tx1"/>
                </a:solidFill>
                <a:latin typeface="Verdana" panose="020B0604030504040204" pitchFamily="34" charset="0"/>
                <a:ea typeface="Verdana" panose="020B0604030504040204" pitchFamily="34" charset="0"/>
                <a:cs typeface="Calibri"/>
                <a:sym typeface="Calibri"/>
              </a:rPr>
              <a:t>Tienen el don de la paciencia, me pareció que explican muy bien y dan solución a las dudas con buen criterio</a:t>
            </a:r>
            <a:endParaRPr lang="es-CO" sz="1200" dirty="0">
              <a:solidFill>
                <a:schemeClr val="tx1"/>
              </a:solidFill>
              <a:latin typeface="Verdana" panose="020B0604030504040204" pitchFamily="34" charset="0"/>
              <a:ea typeface="Verdana" panose="020B0604030504040204" pitchFamily="34" charset="0"/>
              <a:cs typeface="Calibri"/>
              <a:sym typeface="Calibri"/>
            </a:endParaRPr>
          </a:p>
          <a:p>
            <a:pPr algn="just">
              <a:buSzPct val="25000"/>
            </a:pPr>
            <a:endParaRPr lang="es-CO" sz="1200" dirty="0">
              <a:solidFill>
                <a:schemeClr val="tx1"/>
              </a:solidFill>
              <a:latin typeface="Verdana" panose="020B0604030504040204" pitchFamily="34" charset="0"/>
              <a:ea typeface="Verdana" panose="020B0604030504040204" pitchFamily="34" charset="0"/>
              <a:cs typeface="Calibri"/>
              <a:sym typeface="Calibri"/>
            </a:endParaRPr>
          </a:p>
          <a:p>
            <a:pPr algn="just">
              <a:buSzPct val="25000"/>
            </a:pPr>
            <a:endParaRPr lang="es-CO" sz="1200" dirty="0">
              <a:solidFill>
                <a:schemeClr val="tx1"/>
              </a:solidFill>
              <a:latin typeface="Verdana" panose="020B0604030504040204" pitchFamily="34" charset="0"/>
              <a:ea typeface="Verdana" panose="020B0604030504040204" pitchFamily="34" charset="0"/>
              <a:cs typeface="Calibri"/>
              <a:sym typeface="Calibri"/>
            </a:endParaRPr>
          </a:p>
          <a:p>
            <a:pPr>
              <a:lnSpc>
                <a:spcPct val="107000"/>
              </a:lnSpc>
              <a:spcAft>
                <a:spcPts val="258"/>
              </a:spcAft>
            </a:pPr>
            <a:endParaRPr lang="es-CO" sz="1200" dirty="0">
              <a:solidFill>
                <a:schemeClr val="tx1"/>
              </a:solidFill>
              <a:latin typeface="Verdana" panose="020B0604030504040204" pitchFamily="34" charset="0"/>
              <a:ea typeface="Verdana" panose="020B0604030504040204" pitchFamily="34" charset="0"/>
              <a:cs typeface="Calibri"/>
              <a:sym typeface="Calibri"/>
            </a:endParaRPr>
          </a:p>
        </p:txBody>
      </p:sp>
    </p:spTree>
    <p:extLst>
      <p:ext uri="{BB962C8B-B14F-4D97-AF65-F5344CB8AC3E}">
        <p14:creationId xmlns:p14="http://schemas.microsoft.com/office/powerpoint/2010/main" val="695727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318437" y="1033290"/>
            <a:ext cx="9310214"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Medición de experiencia en los canales de atención - 2023</a:t>
            </a:r>
          </a:p>
          <a:p>
            <a:r>
              <a:rPr lang="es-ES" sz="1400" b="1" dirty="0">
                <a:latin typeface="Verdana" panose="020B0604030504040204" pitchFamily="34" charset="0"/>
                <a:ea typeface="Verdana" panose="020B0604030504040204" pitchFamily="34" charset="0"/>
              </a:rPr>
              <a:t>Voz del ciudadano</a:t>
            </a: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3" name="Shape 574">
            <a:extLst>
              <a:ext uri="{FF2B5EF4-FFF2-40B4-BE49-F238E27FC236}">
                <a16:creationId xmlns:a16="http://schemas.microsoft.com/office/drawing/2014/main" id="{4BFDE317-A490-F667-B03D-A635232910AF}"/>
              </a:ext>
            </a:extLst>
          </p:cNvPr>
          <p:cNvSpPr/>
          <p:nvPr/>
        </p:nvSpPr>
        <p:spPr>
          <a:xfrm>
            <a:off x="1318437" y="1933658"/>
            <a:ext cx="9310214" cy="4062570"/>
          </a:xfrm>
          <a:prstGeom prst="rect">
            <a:avLst/>
          </a:prstGeom>
          <a:ln w="19050"/>
        </p:spPr>
        <p:style>
          <a:lnRef idx="2">
            <a:schemeClr val="accent4"/>
          </a:lnRef>
          <a:fillRef idx="1">
            <a:schemeClr val="lt1"/>
          </a:fillRef>
          <a:effectRef idx="0">
            <a:schemeClr val="accent4"/>
          </a:effectRef>
          <a:fontRef idx="minor">
            <a:schemeClr val="dk1"/>
          </a:fontRef>
        </p:style>
        <p:txBody>
          <a:bodyPr lIns="29454" tIns="14723" rIns="29454" bIns="14723" anchor="t" anchorCtr="0">
            <a:noAutofit/>
          </a:bodyPr>
          <a:lstStyle/>
          <a:p>
            <a:pPr algn="just">
              <a:buSzPct val="25000"/>
            </a:pPr>
            <a:r>
              <a:rPr lang="es-CO" sz="1050" b="1" dirty="0">
                <a:solidFill>
                  <a:schemeClr val="tx1"/>
                </a:solidFill>
                <a:latin typeface="Verdana" panose="020B0604030504040204" pitchFamily="34" charset="0"/>
                <a:ea typeface="Verdana" panose="020B0604030504040204" pitchFamily="34" charset="0"/>
                <a:cs typeface="Calibri"/>
                <a:sym typeface="Calibri"/>
              </a:rPr>
              <a:t>Los siguientes son los aspectos que los Ciudadanos </a:t>
            </a:r>
            <a:r>
              <a:rPr lang="es-ES" sz="1050" b="1" dirty="0">
                <a:solidFill>
                  <a:schemeClr val="tx1"/>
                </a:solidFill>
                <a:latin typeface="Verdana" panose="020B0604030504040204" pitchFamily="34" charset="0"/>
                <a:ea typeface="Verdana" panose="020B0604030504040204" pitchFamily="34" charset="0"/>
                <a:cs typeface="Calibri"/>
                <a:sym typeface="Calibri"/>
              </a:rPr>
              <a:t>consideran se deben tener en cuenta por La Unidad para brindarle una mejor experiencia:</a:t>
            </a:r>
          </a:p>
          <a:p>
            <a:pPr algn="just">
              <a:buSzPct val="25000"/>
            </a:pPr>
            <a:endParaRPr lang="es-ES" sz="1050" b="1" dirty="0">
              <a:solidFill>
                <a:schemeClr val="tx1"/>
              </a:solidFill>
              <a:latin typeface="Verdana" panose="020B0604030504040204" pitchFamily="34" charset="0"/>
              <a:ea typeface="Verdana" panose="020B0604030504040204" pitchFamily="34" charset="0"/>
              <a:cs typeface="Calibri"/>
              <a:sym typeface="Calibri"/>
            </a:endParaRPr>
          </a:p>
          <a:p>
            <a:pPr marL="171450" indent="-171450" algn="just">
              <a:buSzPct val="100000"/>
              <a:buFont typeface="Wingdings" panose="05000000000000000000" pitchFamily="2" charset="2"/>
              <a:buChar char="ü"/>
            </a:pPr>
            <a:r>
              <a:rPr lang="es-ES" sz="1050" dirty="0">
                <a:solidFill>
                  <a:schemeClr val="tx1"/>
                </a:solidFill>
                <a:latin typeface="Verdana" panose="020B0604030504040204" pitchFamily="34" charset="0"/>
                <a:ea typeface="Verdana" panose="020B0604030504040204" pitchFamily="34" charset="0"/>
                <a:cs typeface="Calibri"/>
              </a:rPr>
              <a:t>Solicitamos de ustedes un comportamiento informativo más intenso directamente con el contribuyente para que ellos entiendan el grado de importancia legal que tiene esta entidad (UGPP), la tarea de las empresas en solicitar la información a los contribuyentes es desgastante y más aun cuando no todas lo realizan, mi solicitud va dirigida especialmente a educar al contribuyente</a:t>
            </a: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050" dirty="0">
                <a:solidFill>
                  <a:schemeClr val="tx1"/>
                </a:solidFill>
                <a:latin typeface="Verdana" panose="020B0604030504040204" pitchFamily="34" charset="0"/>
                <a:ea typeface="Verdana" panose="020B0604030504040204" pitchFamily="34" charset="0"/>
                <a:cs typeface="Calibri"/>
              </a:rPr>
              <a:t>Que la información llegue lo más rápido, lo más pronto, que no esperen 2 o 4 años y no tener que estar en procesos incómodos de cobros jurídicos, que sean más ágiles. Que si una persona no pagó a tiempo o hizo su aporte como dice la ley, que sea inmediato, no esperar tanto tiempo y con los intereses tan altos</a:t>
            </a: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CO" sz="1050" dirty="0">
                <a:solidFill>
                  <a:schemeClr val="tx1"/>
                </a:solidFill>
                <a:latin typeface="Verdana" panose="020B0604030504040204" pitchFamily="34" charset="0"/>
                <a:ea typeface="Verdana" panose="020B0604030504040204" pitchFamily="34" charset="0"/>
                <a:cs typeface="Calibri"/>
              </a:rPr>
              <a:t>En la oficina virtual, no es claro el proceso para radicar la documentación y algunas preguntas de validación no corresponden al usuario o no contienen información actual</a:t>
            </a:r>
          </a:p>
          <a:p>
            <a:pPr algn="just">
              <a:buSzPct val="100000"/>
            </a:pPr>
            <a:endParaRPr lang="es-CO" sz="1050" dirty="0">
              <a:solidFill>
                <a:schemeClr val="tx1"/>
              </a:solidFill>
              <a:latin typeface="Verdana" panose="020B0604030504040204" pitchFamily="34" charset="0"/>
              <a:ea typeface="Verdana" panose="020B0604030504040204" pitchFamily="34" charset="0"/>
              <a:cs typeface="Calibri"/>
            </a:endParaRPr>
          </a:p>
          <a:p>
            <a:pPr algn="just">
              <a:buSzPct val="100000"/>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050" dirty="0">
                <a:solidFill>
                  <a:schemeClr val="tx1"/>
                </a:solidFill>
                <a:latin typeface="Verdana" panose="020B0604030504040204" pitchFamily="34" charset="0"/>
                <a:ea typeface="Verdana" panose="020B0604030504040204" pitchFamily="34" charset="0"/>
                <a:cs typeface="Calibri"/>
              </a:rPr>
              <a:t>Considero que me están dando información general, más no una respuesta específica a lo que solicité</a:t>
            </a: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algn="just">
              <a:buSzPct val="100000"/>
            </a:pPr>
            <a:endParaRPr lang="es-ES"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r>
              <a:rPr lang="es-ES" sz="1050" dirty="0">
                <a:solidFill>
                  <a:schemeClr val="tx1"/>
                </a:solidFill>
                <a:latin typeface="Verdana" panose="020B0604030504040204" pitchFamily="34" charset="0"/>
                <a:ea typeface="Verdana" panose="020B0604030504040204" pitchFamily="34" charset="0"/>
                <a:cs typeface="Calibri"/>
              </a:rPr>
              <a:t>Las preguntas de validación de identidad las realizan con entidades que uno nunca ha tenido relación</a:t>
            </a: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CO" sz="1050" dirty="0">
              <a:solidFill>
                <a:schemeClr val="tx1"/>
              </a:solidFill>
              <a:latin typeface="Verdana" panose="020B0604030504040204" pitchFamily="34" charset="0"/>
              <a:ea typeface="Verdana" panose="020B0604030504040204" pitchFamily="34" charset="0"/>
              <a:cs typeface="Calibri"/>
            </a:endParaRPr>
          </a:p>
          <a:p>
            <a:pPr marL="171450" indent="-171450" algn="just">
              <a:buSzPct val="100000"/>
              <a:buFont typeface="Wingdings" panose="05000000000000000000" pitchFamily="2" charset="2"/>
              <a:buChar char="ü"/>
            </a:pPr>
            <a:endParaRPr lang="es-ES" sz="1050" dirty="0">
              <a:solidFill>
                <a:schemeClr val="tx1"/>
              </a:solidFill>
              <a:latin typeface="Verdana" panose="020B0604030504040204" pitchFamily="34" charset="0"/>
              <a:ea typeface="Verdana" panose="020B0604030504040204" pitchFamily="34" charset="0"/>
              <a:cs typeface="Calibri"/>
              <a:sym typeface="Calibri"/>
            </a:endParaRPr>
          </a:p>
          <a:p>
            <a:pPr algn="just">
              <a:buSzPct val="25000"/>
            </a:pPr>
            <a:endParaRPr lang="es-CO" sz="876" dirty="0">
              <a:solidFill>
                <a:schemeClr val="tx1"/>
              </a:solidFill>
              <a:latin typeface="Verdana" panose="020B0604030504040204" pitchFamily="34" charset="0"/>
              <a:ea typeface="Verdana" panose="020B0604030504040204" pitchFamily="34" charset="0"/>
              <a:cs typeface="Calibri"/>
              <a:sym typeface="Calibri"/>
            </a:endParaRPr>
          </a:p>
          <a:p>
            <a:pPr algn="just">
              <a:lnSpc>
                <a:spcPct val="107000"/>
              </a:lnSpc>
              <a:spcAft>
                <a:spcPts val="778"/>
              </a:spcAft>
            </a:pPr>
            <a:r>
              <a:rPr lang="es-CO" sz="1752" dirty="0">
                <a:latin typeface="Verdana" panose="020B0604030504040204" pitchFamily="34" charset="0"/>
                <a:ea typeface="Verdana" panose="020B0604030504040204" pitchFamily="34" charset="0"/>
                <a:cs typeface="Times New Roman" panose="02020603050405020304" pitchFamily="18" charset="0"/>
              </a:rPr>
              <a:t> </a:t>
            </a:r>
          </a:p>
          <a:p>
            <a:pPr algn="just">
              <a:lnSpc>
                <a:spcPct val="107000"/>
              </a:lnSpc>
              <a:spcAft>
                <a:spcPts val="778"/>
              </a:spcAft>
            </a:pPr>
            <a:r>
              <a:rPr lang="es-CO" sz="1752"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258"/>
              </a:spcAft>
            </a:pPr>
            <a:endParaRPr lang="es-CO" sz="876" dirty="0">
              <a:solidFill>
                <a:schemeClr val="tx1"/>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169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185783" y="1037535"/>
            <a:ext cx="9699569" cy="358027"/>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Acciones de mejoramiento que estamos realizando en la entidad</a:t>
            </a: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2" name="Shape 574">
            <a:extLst>
              <a:ext uri="{FF2B5EF4-FFF2-40B4-BE49-F238E27FC236}">
                <a16:creationId xmlns:a16="http://schemas.microsoft.com/office/drawing/2014/main" id="{0F9005F4-E290-09FA-BBF6-EA324B81908A}"/>
              </a:ext>
            </a:extLst>
          </p:cNvPr>
          <p:cNvSpPr/>
          <p:nvPr/>
        </p:nvSpPr>
        <p:spPr>
          <a:xfrm>
            <a:off x="1185783" y="1813464"/>
            <a:ext cx="9820434" cy="3709906"/>
          </a:xfrm>
          <a:prstGeom prst="rect">
            <a:avLst/>
          </a:prstGeom>
          <a:ln w="19050">
            <a:solidFill>
              <a:srgbClr val="00B050"/>
            </a:solidFill>
          </a:ln>
        </p:spPr>
        <p:style>
          <a:lnRef idx="2">
            <a:schemeClr val="accent1"/>
          </a:lnRef>
          <a:fillRef idx="1">
            <a:schemeClr val="lt1"/>
          </a:fillRef>
          <a:effectRef idx="0">
            <a:schemeClr val="accent1"/>
          </a:effectRef>
          <a:fontRef idx="minor">
            <a:schemeClr val="dk1"/>
          </a:fontRef>
        </p:style>
        <p:txBody>
          <a:bodyPr lIns="29454" tIns="14723" rIns="29454" bIns="14723" anchor="t" anchorCtr="0">
            <a:noAutofit/>
          </a:bodyPr>
          <a:lstStyle/>
          <a:p>
            <a:pPr algn="just">
              <a:buSzPct val="25000"/>
            </a:pPr>
            <a:endParaRPr lang="es-ES" sz="1200" b="1"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r>
              <a:rPr lang="es-ES" sz="1200" b="1" dirty="0">
                <a:solidFill>
                  <a:srgbClr val="000000"/>
                </a:solidFill>
                <a:latin typeface="Verdana" panose="020B0604030504040204" pitchFamily="34" charset="0"/>
                <a:ea typeface="Verdana" panose="020B0604030504040204" pitchFamily="34" charset="0"/>
                <a:cs typeface="Calibri" panose="020F0502020204030204" pitchFamily="34" charset="0"/>
              </a:rPr>
              <a:t>Acciones de mejoramiento que estamos realizando en la entidad:</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71450" indent="-171450">
              <a:buFont typeface="Wingdings" panose="05000000000000000000" pitchFamily="2" charset="2"/>
              <a:buChar char="Ø"/>
            </a:pPr>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Realizar capacitaciones permanentes a los asesores de los canales de atención con el objeto de mejorar la gestión con los ciudadanos</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71450" indent="-171450">
              <a:buFont typeface="Wingdings" panose="05000000000000000000" pitchFamily="2" charset="2"/>
              <a:buChar char="Ø"/>
            </a:pPr>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Mejoramiento internos de los procesos para dar prioridad a las necesidades de los ciudadanos y facilidad en los trámites</a:t>
            </a:r>
          </a:p>
          <a:p>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 </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71450" indent="-171450">
              <a:buFont typeface="Wingdings" panose="05000000000000000000" pitchFamily="2" charset="2"/>
              <a:buChar char="Ø"/>
            </a:pPr>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Implementación de nuevos canales de comunicación (WhatsApp de salida)</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71450" indent="-171450">
              <a:buFont typeface="Wingdings" panose="05000000000000000000" pitchFamily="2" charset="2"/>
              <a:buChar char="Ø"/>
            </a:pPr>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Mayor presencia regional con la realización de brigadas de atención presencial y la implementación de puntos de atención virtual</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pPr marL="171450" indent="-171450">
              <a:buFont typeface="Wingdings" panose="05000000000000000000" pitchFamily="2" charset="2"/>
              <a:buChar char="Ø"/>
            </a:pPr>
            <a:r>
              <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rPr>
              <a:t>Gestionar nuevo punto de atención en la red de SuperCades de la ciudad de Bogotá</a:t>
            </a: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a:p>
            <a:endParaRPr lang="es-ES" sz="1200" dirty="0">
              <a:solidFill>
                <a:srgbClr val="000000"/>
              </a:solidFill>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095805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434F3D1-840C-2B8C-A1E5-F093628A145E}"/>
              </a:ext>
            </a:extLst>
          </p:cNvPr>
          <p:cNvSpPr txBox="1">
            <a:spLocks/>
          </p:cNvSpPr>
          <p:nvPr/>
        </p:nvSpPr>
        <p:spPr>
          <a:xfrm>
            <a:off x="838200" y="3032712"/>
            <a:ext cx="10515600" cy="633551"/>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4400" b="1" dirty="0">
                <a:solidFill>
                  <a:srgbClr val="4D4D4D"/>
                </a:solidFill>
                <a:latin typeface="Verdana" panose="020B0604030504040204" pitchFamily="34" charset="0"/>
                <a:ea typeface="Verdana" panose="020B0604030504040204" pitchFamily="34" charset="0"/>
                <a:cs typeface="Verdana" panose="020B0604030504040204" pitchFamily="34" charset="0"/>
              </a:rPr>
              <a:t>Gracias</a:t>
            </a:r>
          </a:p>
        </p:txBody>
      </p:sp>
    </p:spTree>
    <p:extLst>
      <p:ext uri="{BB962C8B-B14F-4D97-AF65-F5344CB8AC3E}">
        <p14:creationId xmlns:p14="http://schemas.microsoft.com/office/powerpoint/2010/main" val="67117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1E7D0-CEF0-5F03-73D1-B08EAE0CCB60}"/>
              </a:ext>
            </a:extLst>
          </p:cNvPr>
          <p:cNvSpPr txBox="1"/>
          <p:nvPr/>
        </p:nvSpPr>
        <p:spPr>
          <a:xfrm>
            <a:off x="145774" y="3018256"/>
            <a:ext cx="8799443" cy="2369880"/>
          </a:xfrm>
          <a:prstGeom prst="rect">
            <a:avLst/>
          </a:prstGeom>
          <a:noFill/>
        </p:spPr>
        <p:txBody>
          <a:bodyPr wrap="square" rtlCol="0">
            <a:spAutoFit/>
          </a:bodyPr>
          <a:lstStyle/>
          <a:p>
            <a:r>
              <a:rPr lang="es-CO" sz="3600" b="1" dirty="0">
                <a:solidFill>
                  <a:schemeClr val="bg1"/>
                </a:solidFill>
                <a:latin typeface="Verdana" panose="020B0604030504040204" pitchFamily="34" charset="0"/>
                <a:ea typeface="Verdana" panose="020B0604030504040204" pitchFamily="34" charset="0"/>
              </a:rPr>
              <a:t>Informe Resultados Experiencia Ciudadano </a:t>
            </a:r>
          </a:p>
          <a:p>
            <a:r>
              <a:rPr lang="es-ES" b="1" dirty="0">
                <a:solidFill>
                  <a:schemeClr val="bg1"/>
                </a:solidFill>
                <a:latin typeface="Verdana" panose="020B0604030504040204" pitchFamily="34" charset="0"/>
                <a:ea typeface="Verdana" panose="020B0604030504040204" pitchFamily="34" charset="0"/>
              </a:rPr>
              <a:t>Dirección de Servicios Integrados de Atención al Ciudadano</a:t>
            </a:r>
          </a:p>
          <a:p>
            <a:r>
              <a:rPr lang="es-ES" dirty="0">
                <a:solidFill>
                  <a:schemeClr val="bg1"/>
                </a:solidFill>
                <a:latin typeface="Verdana" panose="020B0604030504040204" pitchFamily="34" charset="0"/>
                <a:ea typeface="Verdana" panose="020B0604030504040204" pitchFamily="34" charset="0"/>
              </a:rPr>
              <a:t>I Trimestre 2023 (Enero-Febrero-Marzo)</a:t>
            </a:r>
          </a:p>
          <a:p>
            <a:endParaRPr lang="es-CO" sz="36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70295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509247" y="1033089"/>
            <a:ext cx="9511184" cy="573470"/>
          </a:xfrm>
          <a:prstGeom prst="rect">
            <a:avLst/>
          </a:prstGeom>
        </p:spPr>
        <p:txBody>
          <a:bodyPr wrap="square" lIns="80243" tIns="40122" rIns="80243" bIns="40122">
            <a:spAutoFit/>
          </a:bodyPr>
          <a:lstStyle/>
          <a:p>
            <a:r>
              <a:rPr lang="es-CO" b="1" dirty="0">
                <a:solidFill>
                  <a:srgbClr val="4D4D4D"/>
                </a:solidFill>
                <a:latin typeface="Verdana" panose="020B0604030504040204" pitchFamily="34" charset="0"/>
                <a:ea typeface="Verdana" panose="020B0604030504040204" pitchFamily="34" charset="0"/>
              </a:rPr>
              <a:t>Metodología Medición Indicadores de Calidad Percibida</a:t>
            </a:r>
          </a:p>
          <a:p>
            <a:r>
              <a:rPr lang="es-CO" sz="1400" b="1" dirty="0">
                <a:latin typeface="Verdana" panose="020B0604030504040204" pitchFamily="34" charset="0"/>
                <a:ea typeface="Verdana" panose="020B0604030504040204" pitchFamily="34" charset="0"/>
              </a:rPr>
              <a:t>Canales de Atención 2023</a:t>
            </a:r>
          </a:p>
        </p:txBody>
      </p:sp>
      <p:sp>
        <p:nvSpPr>
          <p:cNvPr id="11" name="4 Título">
            <a:extLst>
              <a:ext uri="{FF2B5EF4-FFF2-40B4-BE49-F238E27FC236}">
                <a16:creationId xmlns:a16="http://schemas.microsoft.com/office/drawing/2014/main" id="{9ED5D05F-8861-547B-FB8D-F0F207E3E09B}"/>
              </a:ext>
            </a:extLst>
          </p:cNvPr>
          <p:cNvSpPr>
            <a:spLocks noGrp="1"/>
          </p:cNvSpPr>
          <p:nvPr>
            <p:ph type="title"/>
          </p:nvPr>
        </p:nvSpPr>
        <p:spPr>
          <a:xfrm>
            <a:off x="1514006" y="3566042"/>
            <a:ext cx="5223497" cy="433301"/>
          </a:xfrm>
        </p:spPr>
        <p:txBody>
          <a:bodyPr lIns="80243" tIns="40122" rIns="80243" bIns="40122" anchor="ctr">
            <a:noAutofit/>
          </a:bodyPr>
          <a:lstStyle/>
          <a:p>
            <a:pPr algn="l"/>
            <a:r>
              <a:rPr lang="es-CO" sz="1400" b="1" dirty="0">
                <a:solidFill>
                  <a:srgbClr val="00B050"/>
                </a:solidFill>
                <a:latin typeface="Verdana" panose="020B0604030504040204" pitchFamily="34" charset="0"/>
                <a:ea typeface="Verdana" panose="020B0604030504040204" pitchFamily="34" charset="0"/>
              </a:rPr>
              <a:t>Índice Neto de Satisfacción – INS – Canales</a:t>
            </a:r>
          </a:p>
        </p:txBody>
      </p:sp>
      <p:sp>
        <p:nvSpPr>
          <p:cNvPr id="12" name="5 Rectángulo">
            <a:extLst>
              <a:ext uri="{FF2B5EF4-FFF2-40B4-BE49-F238E27FC236}">
                <a16:creationId xmlns:a16="http://schemas.microsoft.com/office/drawing/2014/main" id="{E3C91E3A-55CE-DEBC-DDBE-43C260D850C5}"/>
              </a:ext>
            </a:extLst>
          </p:cNvPr>
          <p:cNvSpPr/>
          <p:nvPr/>
        </p:nvSpPr>
        <p:spPr>
          <a:xfrm>
            <a:off x="1497679" y="3988508"/>
            <a:ext cx="2763728" cy="296471"/>
          </a:xfrm>
          <a:prstGeom prst="rect">
            <a:avLst/>
          </a:prstGeom>
        </p:spPr>
        <p:txBody>
          <a:bodyPr wrap="none" lIns="80243" tIns="40122" rIns="80243" bIns="40122">
            <a:spAutoFit/>
          </a:bodyPr>
          <a:lstStyle/>
          <a:p>
            <a:r>
              <a:rPr lang="es-ES" sz="1400" dirty="0">
                <a:solidFill>
                  <a:schemeClr val="bg1">
                    <a:lumMod val="50000"/>
                  </a:schemeClr>
                </a:solidFill>
                <a:latin typeface="Verdana" panose="020B0604030504040204" pitchFamily="34" charset="0"/>
                <a:ea typeface="Verdana" panose="020B0604030504040204" pitchFamily="34" charset="0"/>
              </a:rPr>
              <a:t>¿Cómo es el cálculo del INS?</a:t>
            </a:r>
            <a:endParaRPr lang="es-CO" sz="1400" dirty="0">
              <a:solidFill>
                <a:schemeClr val="bg1">
                  <a:lumMod val="50000"/>
                </a:schemeClr>
              </a:solidFill>
              <a:latin typeface="Verdana" panose="020B0604030504040204" pitchFamily="34" charset="0"/>
              <a:ea typeface="Verdana" panose="020B0604030504040204" pitchFamily="34" charset="0"/>
            </a:endParaRPr>
          </a:p>
        </p:txBody>
      </p:sp>
      <p:pic>
        <p:nvPicPr>
          <p:cNvPr id="13" name="Picture 2">
            <a:extLst>
              <a:ext uri="{FF2B5EF4-FFF2-40B4-BE49-F238E27FC236}">
                <a16:creationId xmlns:a16="http://schemas.microsoft.com/office/drawing/2014/main" id="{0857C9AE-53F1-F0EF-8ECE-5FE48667E6FA}"/>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5100190" y="4056937"/>
            <a:ext cx="2054257" cy="3020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1 Título">
            <a:extLst>
              <a:ext uri="{FF2B5EF4-FFF2-40B4-BE49-F238E27FC236}">
                <a16:creationId xmlns:a16="http://schemas.microsoft.com/office/drawing/2014/main" id="{60D028BA-69FB-9802-8DFD-36E3FFDF96D6}"/>
              </a:ext>
            </a:extLst>
          </p:cNvPr>
          <p:cNvSpPr txBox="1">
            <a:spLocks/>
          </p:cNvSpPr>
          <p:nvPr/>
        </p:nvSpPr>
        <p:spPr>
          <a:xfrm>
            <a:off x="1514006" y="1979079"/>
            <a:ext cx="5225845" cy="421953"/>
          </a:xfrm>
          <a:prstGeom prst="rect">
            <a:avLst/>
          </a:prstGeom>
        </p:spPr>
        <p:txBody>
          <a:bodyPr lIns="80243" tIns="40122" rIns="80243" bIns="40122">
            <a:noAutofit/>
          </a:bodyPr>
          <a:lstStyle>
            <a:lvl1pPr defTabSz="1828343">
              <a:lnSpc>
                <a:spcPct val="90000"/>
              </a:lnSpc>
              <a:spcBef>
                <a:spcPct val="0"/>
              </a:spcBef>
              <a:buNone/>
              <a:defRPr sz="4500" b="1">
                <a:solidFill>
                  <a:srgbClr val="00B050"/>
                </a:solidFill>
                <a:latin typeface="+mj-lt"/>
                <a:ea typeface="+mj-ea"/>
                <a:cs typeface="+mj-cs"/>
              </a:defRPr>
            </a:lvl1pPr>
          </a:lstStyle>
          <a:p>
            <a:r>
              <a:rPr lang="es-CO" sz="1400" dirty="0">
                <a:latin typeface="Verdana" panose="020B0604030504040204" pitchFamily="34" charset="0"/>
                <a:ea typeface="Verdana" panose="020B0604030504040204" pitchFamily="34" charset="0"/>
              </a:rPr>
              <a:t>Claridad de la información suministrada</a:t>
            </a:r>
          </a:p>
        </p:txBody>
      </p:sp>
      <p:sp>
        <p:nvSpPr>
          <p:cNvPr id="15" name="9 Rectángulo">
            <a:extLst>
              <a:ext uri="{FF2B5EF4-FFF2-40B4-BE49-F238E27FC236}">
                <a16:creationId xmlns:a16="http://schemas.microsoft.com/office/drawing/2014/main" id="{EE3393A7-9F5E-AA15-0AEF-318FEF8F8641}"/>
              </a:ext>
            </a:extLst>
          </p:cNvPr>
          <p:cNvSpPr/>
          <p:nvPr/>
        </p:nvSpPr>
        <p:spPr>
          <a:xfrm>
            <a:off x="1493936" y="2254269"/>
            <a:ext cx="3121197" cy="296471"/>
          </a:xfrm>
          <a:prstGeom prst="rect">
            <a:avLst/>
          </a:prstGeom>
        </p:spPr>
        <p:txBody>
          <a:bodyPr wrap="none" lIns="80243" tIns="40122" rIns="80243" bIns="40122">
            <a:spAutoFit/>
          </a:bodyPr>
          <a:lstStyle/>
          <a:p>
            <a:r>
              <a:rPr lang="es-ES" sz="1400" dirty="0">
                <a:solidFill>
                  <a:schemeClr val="bg1">
                    <a:lumMod val="50000"/>
                  </a:schemeClr>
                </a:solidFill>
                <a:latin typeface="Verdana" panose="020B0604030504040204" pitchFamily="34" charset="0"/>
                <a:ea typeface="Verdana" panose="020B0604030504040204" pitchFamily="34" charset="0"/>
              </a:rPr>
              <a:t>¿Cómo es el cálculo de Claridad?</a:t>
            </a:r>
            <a:endParaRPr lang="es-CO" sz="1400" dirty="0">
              <a:solidFill>
                <a:schemeClr val="bg1">
                  <a:lumMod val="50000"/>
                </a:schemeClr>
              </a:solidFill>
              <a:latin typeface="Verdana" panose="020B0604030504040204" pitchFamily="34" charset="0"/>
              <a:ea typeface="Verdana" panose="020B0604030504040204" pitchFamily="34" charset="0"/>
            </a:endParaRPr>
          </a:p>
        </p:txBody>
      </p:sp>
      <p:sp>
        <p:nvSpPr>
          <p:cNvPr id="16" name="1 Título">
            <a:extLst>
              <a:ext uri="{FF2B5EF4-FFF2-40B4-BE49-F238E27FC236}">
                <a16:creationId xmlns:a16="http://schemas.microsoft.com/office/drawing/2014/main" id="{5DBD6632-D7F1-9D8B-5424-5EB5CA501DBA}"/>
              </a:ext>
            </a:extLst>
          </p:cNvPr>
          <p:cNvSpPr txBox="1">
            <a:spLocks/>
          </p:cNvSpPr>
          <p:nvPr/>
        </p:nvSpPr>
        <p:spPr>
          <a:xfrm>
            <a:off x="1514006" y="5078542"/>
            <a:ext cx="4258823" cy="305730"/>
          </a:xfrm>
          <a:prstGeom prst="rect">
            <a:avLst/>
          </a:prstGeom>
        </p:spPr>
        <p:txBody>
          <a:bodyPr lIns="80243" tIns="40122" rIns="80243" bIns="40122">
            <a:noAutofit/>
          </a:bodyPr>
          <a:lstStyle>
            <a:defPPr>
              <a:defRPr lang="en-US"/>
            </a:defPPr>
            <a:lvl1pPr defTabSz="1828343">
              <a:lnSpc>
                <a:spcPct val="90000"/>
              </a:lnSpc>
              <a:spcBef>
                <a:spcPct val="0"/>
              </a:spcBef>
              <a:buNone/>
              <a:defRPr sz="4500" b="1">
                <a:solidFill>
                  <a:srgbClr val="00B050"/>
                </a:solidFill>
                <a:latin typeface="+mj-lt"/>
                <a:ea typeface="+mj-ea"/>
                <a:cs typeface="+mj-cs"/>
              </a:defRPr>
            </a:lvl1pPr>
          </a:lstStyle>
          <a:p>
            <a:r>
              <a:rPr lang="es-CO" sz="1400" dirty="0">
                <a:latin typeface="Verdana" panose="020B0604030504040204" pitchFamily="34" charset="0"/>
                <a:ea typeface="Verdana" panose="020B0604030504040204" pitchFamily="34" charset="0"/>
              </a:rPr>
              <a:t>Resolución por parte del Asesor</a:t>
            </a:r>
          </a:p>
        </p:txBody>
      </p:sp>
      <p:sp>
        <p:nvSpPr>
          <p:cNvPr id="17" name="13 Rectángulo">
            <a:extLst>
              <a:ext uri="{FF2B5EF4-FFF2-40B4-BE49-F238E27FC236}">
                <a16:creationId xmlns:a16="http://schemas.microsoft.com/office/drawing/2014/main" id="{CA65C36C-84B0-5EC6-43EC-61F189815426}"/>
              </a:ext>
            </a:extLst>
          </p:cNvPr>
          <p:cNvSpPr/>
          <p:nvPr/>
        </p:nvSpPr>
        <p:spPr>
          <a:xfrm>
            <a:off x="1673495" y="5895968"/>
            <a:ext cx="6439481" cy="219527"/>
          </a:xfrm>
          <a:prstGeom prst="rect">
            <a:avLst/>
          </a:prstGeom>
        </p:spPr>
        <p:txBody>
          <a:bodyPr wrap="square" lIns="80243" tIns="40122" rIns="80243" bIns="40122">
            <a:spAutoFit/>
          </a:bodyPr>
          <a:lstStyle/>
          <a:p>
            <a:r>
              <a:rPr lang="es-CO" sz="900" dirty="0">
                <a:latin typeface="Verdana" panose="020B0604030504040204" pitchFamily="34" charset="0"/>
                <a:ea typeface="Verdana" panose="020B0604030504040204" pitchFamily="34" charset="0"/>
              </a:rPr>
              <a:t>Es la capacidad del asesor en resolver la inquietud o requerimiento del ciudadano</a:t>
            </a:r>
          </a:p>
        </p:txBody>
      </p:sp>
      <p:cxnSp>
        <p:nvCxnSpPr>
          <p:cNvPr id="18" name="15 Conector recto">
            <a:extLst>
              <a:ext uri="{FF2B5EF4-FFF2-40B4-BE49-F238E27FC236}">
                <a16:creationId xmlns:a16="http://schemas.microsoft.com/office/drawing/2014/main" id="{E4509578-7216-6032-71D4-9AD1DEFD383D}"/>
              </a:ext>
            </a:extLst>
          </p:cNvPr>
          <p:cNvCxnSpPr>
            <a:cxnSpLocks/>
          </p:cNvCxnSpPr>
          <p:nvPr/>
        </p:nvCxnSpPr>
        <p:spPr>
          <a:xfrm flipV="1">
            <a:off x="1442356" y="3045105"/>
            <a:ext cx="9511184" cy="8128"/>
          </a:xfrm>
          <a:prstGeom prst="line">
            <a:avLst/>
          </a:prstGeom>
          <a:ln>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19" name="16 Conector recto">
            <a:extLst>
              <a:ext uri="{FF2B5EF4-FFF2-40B4-BE49-F238E27FC236}">
                <a16:creationId xmlns:a16="http://schemas.microsoft.com/office/drawing/2014/main" id="{FDBE669B-6A14-2B83-323E-E742B4813B6C}"/>
              </a:ext>
            </a:extLst>
          </p:cNvPr>
          <p:cNvCxnSpPr>
            <a:cxnSpLocks/>
          </p:cNvCxnSpPr>
          <p:nvPr/>
        </p:nvCxnSpPr>
        <p:spPr>
          <a:xfrm>
            <a:off x="1442356" y="4970814"/>
            <a:ext cx="9511184" cy="0"/>
          </a:xfrm>
          <a:prstGeom prst="line">
            <a:avLst/>
          </a:prstGeom>
          <a:ln>
            <a:solidFill>
              <a:srgbClr val="00B0F0"/>
            </a:solidFill>
            <a:prstDash val="dash"/>
          </a:ln>
        </p:spPr>
        <p:style>
          <a:lnRef idx="1">
            <a:schemeClr val="accent1"/>
          </a:lnRef>
          <a:fillRef idx="0">
            <a:schemeClr val="accent1"/>
          </a:fillRef>
          <a:effectRef idx="0">
            <a:schemeClr val="accent1"/>
          </a:effectRef>
          <a:fontRef idx="minor">
            <a:schemeClr val="tx1"/>
          </a:fontRef>
        </p:style>
      </p:cxnSp>
      <p:sp>
        <p:nvSpPr>
          <p:cNvPr id="20" name="1 CuadroTexto">
            <a:extLst>
              <a:ext uri="{FF2B5EF4-FFF2-40B4-BE49-F238E27FC236}">
                <a16:creationId xmlns:a16="http://schemas.microsoft.com/office/drawing/2014/main" id="{F6CEBCC9-C128-4DBE-BC47-2E29862E5064}"/>
              </a:ext>
            </a:extLst>
          </p:cNvPr>
          <p:cNvSpPr txBox="1"/>
          <p:nvPr/>
        </p:nvSpPr>
        <p:spPr>
          <a:xfrm>
            <a:off x="1673495" y="4617840"/>
            <a:ext cx="6429965" cy="246221"/>
          </a:xfrm>
          <a:prstGeom prst="rect">
            <a:avLst/>
          </a:prstGeom>
          <a:noFill/>
        </p:spPr>
        <p:txBody>
          <a:bodyPr wrap="none" rtlCol="0">
            <a:spAutoFit/>
          </a:bodyPr>
          <a:lstStyle/>
          <a:p>
            <a:pPr algn="just"/>
            <a:r>
              <a:rPr lang="es-CO" sz="900" dirty="0">
                <a:latin typeface="Verdana" panose="020B0604030504040204" pitchFamily="34" charset="0"/>
                <a:ea typeface="Verdana" panose="020B0604030504040204" pitchFamily="34" charset="0"/>
              </a:rPr>
              <a:t>Representa</a:t>
            </a:r>
            <a:r>
              <a:rPr lang="es-CO" sz="1000" dirty="0">
                <a:latin typeface="Verdana" panose="020B0604030504040204" pitchFamily="34" charset="0"/>
                <a:ea typeface="Verdana" panose="020B0604030504040204" pitchFamily="34" charset="0"/>
              </a:rPr>
              <a:t> el grado de satisfacción con la atención recibida a través de los canales de atención.</a:t>
            </a:r>
          </a:p>
        </p:txBody>
      </p:sp>
      <p:sp>
        <p:nvSpPr>
          <p:cNvPr id="21" name="19 CuadroTexto">
            <a:extLst>
              <a:ext uri="{FF2B5EF4-FFF2-40B4-BE49-F238E27FC236}">
                <a16:creationId xmlns:a16="http://schemas.microsoft.com/office/drawing/2014/main" id="{78646268-6B1F-1C31-70D2-9B879361C469}"/>
              </a:ext>
            </a:extLst>
          </p:cNvPr>
          <p:cNvSpPr txBox="1"/>
          <p:nvPr/>
        </p:nvSpPr>
        <p:spPr>
          <a:xfrm>
            <a:off x="1673495" y="2728182"/>
            <a:ext cx="7654660" cy="230832"/>
          </a:xfrm>
          <a:prstGeom prst="rect">
            <a:avLst/>
          </a:prstGeom>
          <a:noFill/>
        </p:spPr>
        <p:txBody>
          <a:bodyPr wrap="none" rtlCol="0">
            <a:spAutoFit/>
          </a:bodyPr>
          <a:lstStyle/>
          <a:p>
            <a:pPr algn="just"/>
            <a:r>
              <a:rPr lang="es-CO" sz="900" dirty="0">
                <a:latin typeface="Verdana" panose="020B0604030504040204" pitchFamily="34" charset="0"/>
                <a:ea typeface="Verdana" panose="020B0604030504040204" pitchFamily="34" charset="0"/>
              </a:rPr>
              <a:t>Representa el grado de entendimiento que tiene el ciudadano con respecto a la información brindada en los canales de atención</a:t>
            </a:r>
          </a:p>
        </p:txBody>
      </p:sp>
      <p:pic>
        <p:nvPicPr>
          <p:cNvPr id="22" name="Picture 3">
            <a:extLst>
              <a:ext uri="{FF2B5EF4-FFF2-40B4-BE49-F238E27FC236}">
                <a16:creationId xmlns:a16="http://schemas.microsoft.com/office/drawing/2014/main" id="{E0138661-6CE7-8753-A090-A337AD0F98E1}"/>
              </a:ext>
            </a:extLst>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8940517" y="3783531"/>
            <a:ext cx="1742313" cy="736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4">
            <a:extLst>
              <a:ext uri="{FF2B5EF4-FFF2-40B4-BE49-F238E27FC236}">
                <a16:creationId xmlns:a16="http://schemas.microsoft.com/office/drawing/2014/main" id="{AA3EBD66-1741-DE87-6076-36D604C6AF8D}"/>
              </a:ext>
            </a:extLst>
          </p:cNvPr>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8917233" y="2045195"/>
            <a:ext cx="1821229" cy="6778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22 Rectángulo">
            <a:extLst>
              <a:ext uri="{FF2B5EF4-FFF2-40B4-BE49-F238E27FC236}">
                <a16:creationId xmlns:a16="http://schemas.microsoft.com/office/drawing/2014/main" id="{053ECE45-74F8-E08E-50EE-A95A8D97664D}"/>
              </a:ext>
            </a:extLst>
          </p:cNvPr>
          <p:cNvSpPr/>
          <p:nvPr/>
        </p:nvSpPr>
        <p:spPr>
          <a:xfrm>
            <a:off x="1493936" y="5371664"/>
            <a:ext cx="3339654" cy="296471"/>
          </a:xfrm>
          <a:prstGeom prst="rect">
            <a:avLst/>
          </a:prstGeom>
        </p:spPr>
        <p:txBody>
          <a:bodyPr wrap="none" lIns="80243" tIns="40122" rIns="80243" bIns="40122">
            <a:spAutoFit/>
          </a:bodyPr>
          <a:lstStyle/>
          <a:p>
            <a:r>
              <a:rPr lang="es-ES" sz="1400" dirty="0">
                <a:solidFill>
                  <a:schemeClr val="bg1">
                    <a:lumMod val="50000"/>
                  </a:schemeClr>
                </a:solidFill>
                <a:latin typeface="Verdana" panose="020B0604030504040204" pitchFamily="34" charset="0"/>
                <a:ea typeface="Verdana" panose="020B0604030504040204" pitchFamily="34" charset="0"/>
              </a:rPr>
              <a:t>¿Cómo es el cálculo de Resolución?</a:t>
            </a:r>
            <a:endParaRPr lang="es-CO" sz="1400" dirty="0">
              <a:solidFill>
                <a:schemeClr val="bg1">
                  <a:lumMod val="50000"/>
                </a:schemeClr>
              </a:solidFill>
              <a:latin typeface="Verdana" panose="020B0604030504040204" pitchFamily="34" charset="0"/>
              <a:ea typeface="Verdana" panose="020B0604030504040204" pitchFamily="34" charset="0"/>
            </a:endParaRPr>
          </a:p>
        </p:txBody>
      </p:sp>
      <p:grpSp>
        <p:nvGrpSpPr>
          <p:cNvPr id="25" name="56 Grupo">
            <a:extLst>
              <a:ext uri="{FF2B5EF4-FFF2-40B4-BE49-F238E27FC236}">
                <a16:creationId xmlns:a16="http://schemas.microsoft.com/office/drawing/2014/main" id="{3C5D0B04-5557-5873-A57F-27AF4A9FB088}"/>
              </a:ext>
            </a:extLst>
          </p:cNvPr>
          <p:cNvGrpSpPr/>
          <p:nvPr/>
        </p:nvGrpSpPr>
        <p:grpSpPr>
          <a:xfrm>
            <a:off x="9511841" y="5189906"/>
            <a:ext cx="599663" cy="803616"/>
            <a:chOff x="0" y="0"/>
            <a:chExt cx="1390651" cy="1453705"/>
          </a:xfrm>
        </p:grpSpPr>
        <p:grpSp>
          <p:nvGrpSpPr>
            <p:cNvPr id="26" name="59 Grupo">
              <a:extLst>
                <a:ext uri="{FF2B5EF4-FFF2-40B4-BE49-F238E27FC236}">
                  <a16:creationId xmlns:a16="http://schemas.microsoft.com/office/drawing/2014/main" id="{B72858D3-8470-C41C-E790-CBA0021375F9}"/>
                </a:ext>
              </a:extLst>
            </p:cNvPr>
            <p:cNvGrpSpPr/>
            <p:nvPr/>
          </p:nvGrpSpPr>
          <p:grpSpPr>
            <a:xfrm>
              <a:off x="0" y="0"/>
              <a:ext cx="1362074" cy="703199"/>
              <a:chOff x="0" y="0"/>
              <a:chExt cx="1564551" cy="693674"/>
            </a:xfrm>
            <a:scene3d>
              <a:camera prst="orthographicFront">
                <a:rot lat="0" lon="0" rev="0"/>
              </a:camera>
              <a:lightRig rig="contrasting" dir="t">
                <a:rot lat="0" lon="0" rev="1200000"/>
              </a:lightRig>
            </a:scene3d>
          </p:grpSpPr>
          <p:sp>
            <p:nvSpPr>
              <p:cNvPr id="30" name="63 Rectángulo redondeado">
                <a:extLst>
                  <a:ext uri="{FF2B5EF4-FFF2-40B4-BE49-F238E27FC236}">
                    <a16:creationId xmlns:a16="http://schemas.microsoft.com/office/drawing/2014/main" id="{9A49B6D3-5633-4731-DC95-CBF51E663A1A}"/>
                  </a:ext>
                </a:extLst>
              </p:cNvPr>
              <p:cNvSpPr/>
              <p:nvPr/>
            </p:nvSpPr>
            <p:spPr>
              <a:xfrm>
                <a:off x="0" y="0"/>
                <a:ext cx="1564551" cy="693674"/>
              </a:xfrm>
              <a:prstGeom prst="roundRect">
                <a:avLst>
                  <a:gd name="adj" fmla="val 10000"/>
                </a:avLst>
              </a:prstGeom>
              <a:solidFill>
                <a:schemeClr val="accent6">
                  <a:lumMod val="75000"/>
                </a:schemeClr>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1">
                  <a:hueOff val="0"/>
                  <a:satOff val="0"/>
                  <a:lumOff val="0"/>
                  <a:alphaOff val="0"/>
                </a:schemeClr>
              </a:effectRef>
              <a:fontRef idx="minor">
                <a:schemeClr val="lt1"/>
              </a:fontRef>
            </p:style>
            <p:txBody>
              <a:bodyPr/>
              <a:lstStyle/>
              <a:p>
                <a:endParaRPr lang="es-CO" sz="100" dirty="0">
                  <a:latin typeface="Verdana" panose="020B0604030504040204" pitchFamily="34" charset="0"/>
                  <a:ea typeface="Verdana" panose="020B0604030504040204" pitchFamily="34" charset="0"/>
                </a:endParaRPr>
              </a:p>
            </p:txBody>
          </p:sp>
          <p:sp>
            <p:nvSpPr>
              <p:cNvPr id="31" name="66 Rectángulo">
                <a:extLst>
                  <a:ext uri="{FF2B5EF4-FFF2-40B4-BE49-F238E27FC236}">
                    <a16:creationId xmlns:a16="http://schemas.microsoft.com/office/drawing/2014/main" id="{FD387FA9-6303-6C96-6F47-E04B353A9FD5}"/>
                  </a:ext>
                </a:extLst>
              </p:cNvPr>
              <p:cNvSpPr/>
              <p:nvPr/>
            </p:nvSpPr>
            <p:spPr>
              <a:xfrm>
                <a:off x="0" y="120177"/>
                <a:ext cx="1564551" cy="462449"/>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1534" tIns="61534" rIns="61534" bIns="32965"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384652">
                  <a:lnSpc>
                    <a:spcPct val="90000"/>
                  </a:lnSpc>
                  <a:spcBef>
                    <a:spcPct val="0"/>
                  </a:spcBef>
                  <a:spcAft>
                    <a:spcPct val="35000"/>
                  </a:spcAft>
                </a:pPr>
                <a:r>
                  <a:rPr lang="es-CO" sz="1000" b="1" dirty="0">
                    <a:ln w="18000">
                      <a:noFill/>
                      <a:prstDash val="solid"/>
                      <a:miter lim="800000"/>
                    </a:ln>
                    <a:solidFill>
                      <a:schemeClr val="bg1"/>
                    </a:solidFill>
                    <a:effectLst>
                      <a:outerShdw blurRad="25500" dist="23000" dir="7020000" algn="tl">
                        <a:srgbClr val="000000">
                          <a:alpha val="50000"/>
                        </a:srgbClr>
                      </a:outerShdw>
                    </a:effectLst>
                    <a:latin typeface="Verdana" panose="020B0604030504040204" pitchFamily="34" charset="0"/>
                    <a:ea typeface="Verdana" panose="020B0604030504040204" pitchFamily="34" charset="0"/>
                  </a:rPr>
                  <a:t>SI</a:t>
                </a:r>
              </a:p>
            </p:txBody>
          </p:sp>
        </p:grpSp>
        <p:grpSp>
          <p:nvGrpSpPr>
            <p:cNvPr id="27" name="60 Grupo">
              <a:extLst>
                <a:ext uri="{FF2B5EF4-FFF2-40B4-BE49-F238E27FC236}">
                  <a16:creationId xmlns:a16="http://schemas.microsoft.com/office/drawing/2014/main" id="{A8207705-BE01-020B-E95A-B6DA24D0CA9E}"/>
                </a:ext>
              </a:extLst>
            </p:cNvPr>
            <p:cNvGrpSpPr/>
            <p:nvPr/>
          </p:nvGrpSpPr>
          <p:grpSpPr>
            <a:xfrm>
              <a:off x="1" y="723901"/>
              <a:ext cx="1390650" cy="729804"/>
              <a:chOff x="1" y="723901"/>
              <a:chExt cx="1592281" cy="682179"/>
            </a:xfrm>
            <a:scene3d>
              <a:camera prst="orthographicFront">
                <a:rot lat="0" lon="0" rev="0"/>
              </a:camera>
              <a:lightRig rig="contrasting" dir="t">
                <a:rot lat="0" lon="0" rev="1200000"/>
              </a:lightRig>
            </a:scene3d>
          </p:grpSpPr>
          <p:sp>
            <p:nvSpPr>
              <p:cNvPr id="28" name="61 Rectángulo redondeado">
                <a:extLst>
                  <a:ext uri="{FF2B5EF4-FFF2-40B4-BE49-F238E27FC236}">
                    <a16:creationId xmlns:a16="http://schemas.microsoft.com/office/drawing/2014/main" id="{6A80673C-4FAB-D343-0FC5-5EEA1B2366A9}"/>
                  </a:ext>
                </a:extLst>
              </p:cNvPr>
              <p:cNvSpPr/>
              <p:nvPr/>
            </p:nvSpPr>
            <p:spPr>
              <a:xfrm>
                <a:off x="1" y="723901"/>
                <a:ext cx="1592281" cy="682179"/>
              </a:xfrm>
              <a:prstGeom prst="roundRect">
                <a:avLst>
                  <a:gd name="adj" fmla="val 10000"/>
                </a:avLst>
              </a:prstGeom>
              <a:solidFill>
                <a:srgbClr val="C00000"/>
              </a:solidFill>
              <a:sp3d contourW="19050" prstMaterial="metal">
                <a:bevelT w="88900" h="203200"/>
                <a:bevelB w="165100" h="254000"/>
              </a:sp3d>
            </p:spPr>
            <p:style>
              <a:lnRef idx="0">
                <a:schemeClr val="lt1">
                  <a:hueOff val="0"/>
                  <a:satOff val="0"/>
                  <a:lumOff val="0"/>
                  <a:alphaOff val="0"/>
                </a:schemeClr>
              </a:lnRef>
              <a:fillRef idx="1">
                <a:scrgbClr r="0" g="0" b="0"/>
              </a:fillRef>
              <a:effectRef idx="2">
                <a:schemeClr val="accent1">
                  <a:hueOff val="0"/>
                  <a:satOff val="0"/>
                  <a:lumOff val="0"/>
                  <a:alphaOff val="0"/>
                </a:schemeClr>
              </a:effectRef>
              <a:fontRef idx="minor">
                <a:schemeClr val="lt1"/>
              </a:fontRef>
            </p:style>
            <p:txBody>
              <a:bodyPr/>
              <a:lstStyle/>
              <a:p>
                <a:endParaRPr lang="es-CO" sz="100" dirty="0">
                  <a:latin typeface="Verdana" panose="020B0604030504040204" pitchFamily="34" charset="0"/>
                  <a:ea typeface="Verdana" panose="020B0604030504040204" pitchFamily="34" charset="0"/>
                </a:endParaRPr>
              </a:p>
            </p:txBody>
          </p:sp>
          <p:sp>
            <p:nvSpPr>
              <p:cNvPr id="29" name="62 Rectángulo">
                <a:extLst>
                  <a:ext uri="{FF2B5EF4-FFF2-40B4-BE49-F238E27FC236}">
                    <a16:creationId xmlns:a16="http://schemas.microsoft.com/office/drawing/2014/main" id="{F25D5D18-D6D6-C7A0-9829-843A210C146A}"/>
                  </a:ext>
                </a:extLst>
              </p:cNvPr>
              <p:cNvSpPr/>
              <p:nvPr/>
            </p:nvSpPr>
            <p:spPr>
              <a:xfrm>
                <a:off x="1" y="837597"/>
                <a:ext cx="1592281" cy="45478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52743" tIns="52743" rIns="52743" bIns="28256" numCol="1" spcCol="1270" anchor="ctr" anchorCtr="0">
                <a:noAutofit/>
                <a:scene3d>
                  <a:camera prst="orthographicFront"/>
                  <a:lightRig rig="flat" dir="tl">
                    <a:rot lat="0" lon="0" rev="6600000"/>
                  </a:lightRig>
                </a:scene3d>
                <a:sp3d extrusionH="25400" contourW="8890">
                  <a:bevelT w="38100" h="31750"/>
                  <a:contourClr>
                    <a:schemeClr val="accent2">
                      <a:shade val="75000"/>
                    </a:schemeClr>
                  </a:contourClr>
                </a:sp3d>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329702">
                  <a:lnSpc>
                    <a:spcPct val="90000"/>
                  </a:lnSpc>
                  <a:spcBef>
                    <a:spcPct val="0"/>
                  </a:spcBef>
                  <a:spcAft>
                    <a:spcPct val="35000"/>
                  </a:spcAft>
                </a:pPr>
                <a:r>
                  <a:rPr lang="es-CO" sz="1000" b="1" dirty="0">
                    <a:ln w="11430"/>
                    <a:solidFill>
                      <a:schemeClr val="bg1"/>
                    </a:solidFill>
                    <a:effectLst>
                      <a:outerShdw blurRad="50800" dist="39000" dir="5460000" algn="tl">
                        <a:srgbClr val="000000">
                          <a:alpha val="38000"/>
                        </a:srgbClr>
                      </a:outerShdw>
                    </a:effectLst>
                    <a:latin typeface="Verdana" panose="020B0604030504040204" pitchFamily="34" charset="0"/>
                    <a:ea typeface="Verdana" panose="020B0604030504040204" pitchFamily="34" charset="0"/>
                  </a:rPr>
                  <a:t>NO</a:t>
                </a:r>
                <a:endParaRPr lang="es-CO" sz="1000" dirty="0">
                  <a:solidFill>
                    <a:schemeClr val="bg1"/>
                  </a:solidFill>
                  <a:latin typeface="Verdana" panose="020B0604030504040204" pitchFamily="34" charset="0"/>
                  <a:ea typeface="Verdana" panose="020B0604030504040204" pitchFamily="34" charset="0"/>
                </a:endParaRPr>
              </a:p>
            </p:txBody>
          </p:sp>
        </p:grpSp>
      </p:grpSp>
      <p:pic>
        <p:nvPicPr>
          <p:cNvPr id="32" name="Picture 5">
            <a:extLst>
              <a:ext uri="{FF2B5EF4-FFF2-40B4-BE49-F238E27FC236}">
                <a16:creationId xmlns:a16="http://schemas.microsoft.com/office/drawing/2014/main" id="{9F02E0B8-CC20-B3BB-DC8A-F4D797565CDB}"/>
              </a:ext>
            </a:extLst>
          </p:cNvPr>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5076906" y="2263462"/>
            <a:ext cx="2345664" cy="26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 name="2 CuadroTexto">
            <a:extLst>
              <a:ext uri="{FF2B5EF4-FFF2-40B4-BE49-F238E27FC236}">
                <a16:creationId xmlns:a16="http://schemas.microsoft.com/office/drawing/2014/main" id="{651DD6E0-DE1E-8E26-E6A9-A5F1B8595AB9}"/>
              </a:ext>
            </a:extLst>
          </p:cNvPr>
          <p:cNvSpPr txBox="1"/>
          <p:nvPr/>
        </p:nvSpPr>
        <p:spPr>
          <a:xfrm>
            <a:off x="7305688" y="3810224"/>
            <a:ext cx="1061807" cy="707886"/>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rPr>
              <a:t>5 – Excelente</a:t>
            </a:r>
          </a:p>
          <a:p>
            <a:r>
              <a:rPr lang="es-CO" sz="800" dirty="0">
                <a:latin typeface="Verdana" panose="020B0604030504040204" pitchFamily="34" charset="0"/>
                <a:ea typeface="Verdana" panose="020B0604030504040204" pitchFamily="34" charset="0"/>
              </a:rPr>
              <a:t>4 – Muy bueno</a:t>
            </a:r>
          </a:p>
          <a:p>
            <a:r>
              <a:rPr lang="es-CO" sz="800" dirty="0">
                <a:latin typeface="Verdana" panose="020B0604030504040204" pitchFamily="34" charset="0"/>
                <a:ea typeface="Verdana" panose="020B0604030504040204" pitchFamily="34" charset="0"/>
              </a:rPr>
              <a:t>3 – Bueno</a:t>
            </a:r>
          </a:p>
          <a:p>
            <a:r>
              <a:rPr lang="es-CO" sz="800" dirty="0">
                <a:latin typeface="Verdana" panose="020B0604030504040204" pitchFamily="34" charset="0"/>
                <a:ea typeface="Verdana" panose="020B0604030504040204" pitchFamily="34" charset="0"/>
              </a:rPr>
              <a:t>2 – Regular</a:t>
            </a:r>
          </a:p>
          <a:p>
            <a:r>
              <a:rPr lang="es-CO" sz="800" dirty="0">
                <a:latin typeface="Verdana" panose="020B0604030504040204" pitchFamily="34" charset="0"/>
                <a:ea typeface="Verdana" panose="020B0604030504040204" pitchFamily="34" charset="0"/>
              </a:rPr>
              <a:t>1 - Malo</a:t>
            </a: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461665"/>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Fuentes: Lineamientos para el diseño e implementación de mediciones  de percepción  y expectativas ciudadanas – DNP – 2015</a:t>
            </a:r>
          </a:p>
          <a:p>
            <a:pPr marL="1217299" indent="-1217299"/>
            <a:r>
              <a:rPr lang="es-CO" sz="800" dirty="0">
                <a:latin typeface="Verdana" panose="020B0604030504040204" pitchFamily="34" charset="0"/>
                <a:ea typeface="Verdana" panose="020B0604030504040204" pitchFamily="34" charset="0"/>
                <a:cs typeface="Calibri" charset="0"/>
              </a:rPr>
              <a:t>Metodología para el mejoramiento de sistemas de servicio al ciudadano en entidades públicas – DNP . PNSC – 2016</a:t>
            </a:r>
          </a:p>
          <a:p>
            <a:pPr marL="1217299" indent="-1217299"/>
            <a:r>
              <a:rPr lang="es-CO" sz="800" dirty="0">
                <a:latin typeface="Verdana" panose="020B0604030504040204" pitchFamily="34" charset="0"/>
                <a:ea typeface="Verdana" panose="020B0604030504040204" pitchFamily="34" charset="0"/>
                <a:cs typeface="Calibri" charset="0"/>
              </a:rPr>
              <a:t>https://www.wowcx.com/como-medir-la-experiencia-de-cliente/</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2" name="CuadroTexto 1">
            <a:extLst>
              <a:ext uri="{FF2B5EF4-FFF2-40B4-BE49-F238E27FC236}">
                <a16:creationId xmlns:a16="http://schemas.microsoft.com/office/drawing/2014/main" id="{76793A7A-7830-BC37-CC15-8AA0242EECEB}"/>
              </a:ext>
            </a:extLst>
          </p:cNvPr>
          <p:cNvSpPr txBox="1"/>
          <p:nvPr/>
        </p:nvSpPr>
        <p:spPr>
          <a:xfrm>
            <a:off x="4366011" y="1609427"/>
            <a:ext cx="3112315" cy="338554"/>
          </a:xfrm>
          <a:prstGeom prst="rect">
            <a:avLst/>
          </a:prstGeom>
          <a:noFill/>
        </p:spPr>
        <p:txBody>
          <a:bodyPr wrap="square" rtlCol="0">
            <a:spAutoFit/>
          </a:bodyPr>
          <a:lstStyle/>
          <a:p>
            <a:r>
              <a:rPr lang="es-ES" sz="1600" b="1" dirty="0">
                <a:latin typeface="Verdana" panose="020B0604030504040204" pitchFamily="34" charset="0"/>
                <a:ea typeface="Verdana" panose="020B0604030504040204" pitchFamily="34" charset="0"/>
              </a:rPr>
              <a:t>Indicador estratégico</a:t>
            </a:r>
            <a:endParaRPr lang="es-CO" sz="1600" b="1" dirty="0">
              <a:latin typeface="Verdana" panose="020B0604030504040204" pitchFamily="34" charset="0"/>
              <a:ea typeface="Verdana" panose="020B0604030504040204" pitchFamily="34" charset="0"/>
            </a:endParaRPr>
          </a:p>
        </p:txBody>
      </p:sp>
      <p:sp>
        <p:nvSpPr>
          <p:cNvPr id="3" name="CuadroTexto 2">
            <a:extLst>
              <a:ext uri="{FF2B5EF4-FFF2-40B4-BE49-F238E27FC236}">
                <a16:creationId xmlns:a16="http://schemas.microsoft.com/office/drawing/2014/main" id="{C6C9995F-CC40-CFC9-63B2-3098DC135CDF}"/>
              </a:ext>
            </a:extLst>
          </p:cNvPr>
          <p:cNvSpPr txBox="1"/>
          <p:nvPr/>
        </p:nvSpPr>
        <p:spPr>
          <a:xfrm>
            <a:off x="4031294" y="3247379"/>
            <a:ext cx="3781747" cy="307777"/>
          </a:xfrm>
          <a:prstGeom prst="rect">
            <a:avLst/>
          </a:prstGeom>
          <a:noFill/>
        </p:spPr>
        <p:txBody>
          <a:bodyPr wrap="square" rtlCol="0">
            <a:spAutoFit/>
          </a:bodyPr>
          <a:lstStyle>
            <a:defPPr>
              <a:defRPr lang="es-CO"/>
            </a:defPPr>
            <a:lvl1pPr>
              <a:defRPr sz="1600" b="1">
                <a:latin typeface="Verdana" panose="020B0604030504040204" pitchFamily="34" charset="0"/>
                <a:ea typeface="Verdana" panose="020B0604030504040204" pitchFamily="34" charset="0"/>
              </a:defRPr>
            </a:lvl1pPr>
          </a:lstStyle>
          <a:p>
            <a:pPr algn="ctr"/>
            <a:r>
              <a:rPr lang="es-ES" dirty="0"/>
              <a:t>Indicadores orientadores</a:t>
            </a:r>
            <a:endParaRPr lang="es-CO" dirty="0"/>
          </a:p>
        </p:txBody>
      </p:sp>
    </p:spTree>
    <p:extLst>
      <p:ext uri="{BB962C8B-B14F-4D97-AF65-F5344CB8AC3E}">
        <p14:creationId xmlns:p14="http://schemas.microsoft.com/office/powerpoint/2010/main" val="103778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780046" y="976301"/>
            <a:ext cx="9181992" cy="542692"/>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Medición de Experiencia Ciudadana I Trimestre 2023</a:t>
            </a:r>
          </a:p>
          <a:p>
            <a:r>
              <a:rPr lang="es-CO" sz="1200" b="1" dirty="0">
                <a:latin typeface="Verdana" panose="020B0604030504040204" pitchFamily="34" charset="0"/>
                <a:ea typeface="Verdana" panose="020B0604030504040204" pitchFamily="34" charset="0"/>
              </a:rPr>
              <a:t>(Enero-Febrero-Marzo)</a:t>
            </a: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4" name="Diagrama de flujo: conector 3">
            <a:extLst>
              <a:ext uri="{FF2B5EF4-FFF2-40B4-BE49-F238E27FC236}">
                <a16:creationId xmlns:a16="http://schemas.microsoft.com/office/drawing/2014/main" id="{7FE049B9-E08F-5586-B80E-A8FC9A757F64}"/>
              </a:ext>
            </a:extLst>
          </p:cNvPr>
          <p:cNvSpPr/>
          <p:nvPr/>
        </p:nvSpPr>
        <p:spPr>
          <a:xfrm>
            <a:off x="1861227" y="2000445"/>
            <a:ext cx="4234773" cy="3890982"/>
          </a:xfrm>
          <a:prstGeom prst="flowChartConnector">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SzPct val="25000"/>
            </a:pPr>
            <a:r>
              <a:rPr lang="es-CO" sz="1400" b="1" dirty="0">
                <a:solidFill>
                  <a:srgbClr val="44546A">
                    <a:lumMod val="50000"/>
                  </a:srgbClr>
                </a:solidFill>
                <a:latin typeface="Montserrat Regular" pitchFamily="2" charset="0"/>
                <a:ea typeface="Calibri"/>
                <a:cs typeface="Calibri"/>
                <a:sym typeface="Calibri"/>
              </a:rPr>
              <a:t>MEDICIÓN DE EXPERIENCIA CANALES DE ATENCIÓN.</a:t>
            </a:r>
          </a:p>
          <a:p>
            <a:pPr>
              <a:buSzPct val="25000"/>
            </a:pPr>
            <a:endParaRPr lang="es-CO" sz="1400" b="1" dirty="0">
              <a:solidFill>
                <a:srgbClr val="44546A">
                  <a:lumMod val="50000"/>
                </a:srgbClr>
              </a:solidFill>
              <a:latin typeface="Montserrat Regular" pitchFamily="2" charset="0"/>
              <a:ea typeface="Calibri"/>
              <a:cs typeface="Calibri"/>
              <a:sym typeface="Calibri"/>
            </a:endParaRPr>
          </a:p>
          <a:p>
            <a:pPr algn="ctr">
              <a:buSzPct val="25000"/>
            </a:pPr>
            <a:endParaRPr lang="es-CO" sz="1000" b="1" dirty="0">
              <a:solidFill>
                <a:srgbClr val="44546A">
                  <a:lumMod val="50000"/>
                </a:srgbClr>
              </a:solidFill>
              <a:latin typeface="Montserrat Regular" pitchFamily="2" charset="0"/>
              <a:ea typeface="Calibri"/>
              <a:cs typeface="Calibri"/>
              <a:sym typeface="Calibri"/>
            </a:endParaRPr>
          </a:p>
          <a:p>
            <a:pPr algn="ctr">
              <a:buSzPct val="25000"/>
            </a:pPr>
            <a:r>
              <a:rPr lang="es-CO" sz="1000" b="1" dirty="0">
                <a:solidFill>
                  <a:srgbClr val="44546A">
                    <a:lumMod val="50000"/>
                  </a:srgbClr>
                </a:solidFill>
                <a:latin typeface="Montserrat Regular" pitchFamily="2" charset="0"/>
                <a:ea typeface="Calibri"/>
                <a:cs typeface="Calibri"/>
                <a:sym typeface="Calibri"/>
              </a:rPr>
              <a:t>DIRECCIÓN DE SERVICIOS INTEGRADOS DE ATENCIÓN</a:t>
            </a:r>
            <a:endParaRPr lang="es-CO" sz="900" b="1" u="sng" dirty="0">
              <a:solidFill>
                <a:schemeClr val="accent2">
                  <a:lumMod val="75000"/>
                </a:schemeClr>
              </a:solidFill>
              <a:effectLst>
                <a:outerShdw blurRad="38100" dist="38100" dir="2700000" algn="tl">
                  <a:srgbClr val="000000">
                    <a:alpha val="43137"/>
                  </a:srgbClr>
                </a:outerShdw>
              </a:effectLst>
              <a:latin typeface="Montserrat Regular" pitchFamily="2" charset="0"/>
              <a:ea typeface="Calibri"/>
              <a:cs typeface="Calibri"/>
              <a:sym typeface="Calibri"/>
            </a:endParaRPr>
          </a:p>
        </p:txBody>
      </p:sp>
      <p:sp>
        <p:nvSpPr>
          <p:cNvPr id="5" name="Diagrama de flujo: conector 4">
            <a:extLst>
              <a:ext uri="{FF2B5EF4-FFF2-40B4-BE49-F238E27FC236}">
                <a16:creationId xmlns:a16="http://schemas.microsoft.com/office/drawing/2014/main" id="{CC4686F2-57F7-DC44-5B06-29EE4B4CC116}"/>
              </a:ext>
            </a:extLst>
          </p:cNvPr>
          <p:cNvSpPr/>
          <p:nvPr/>
        </p:nvSpPr>
        <p:spPr>
          <a:xfrm>
            <a:off x="5433969" y="2694610"/>
            <a:ext cx="754284" cy="716092"/>
          </a:xfrm>
          <a:prstGeom prst="flowChartConnector">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n>
                  <a:solidFill>
                    <a:srgbClr val="FFFF00"/>
                  </a:solidFill>
                </a:ln>
                <a:solidFill>
                  <a:srgbClr val="FFFF00"/>
                </a:solidFill>
                <a:latin typeface="Montserrat Regular" pitchFamily="2" charset="0"/>
              </a:rPr>
              <a:t>94%</a:t>
            </a:r>
          </a:p>
        </p:txBody>
      </p:sp>
      <p:sp>
        <p:nvSpPr>
          <p:cNvPr id="6" name="Diagrama de flujo: conector 5">
            <a:extLst>
              <a:ext uri="{FF2B5EF4-FFF2-40B4-BE49-F238E27FC236}">
                <a16:creationId xmlns:a16="http://schemas.microsoft.com/office/drawing/2014/main" id="{4C6814C2-F6EB-B45D-B97E-6DB75D3278AB}"/>
              </a:ext>
            </a:extLst>
          </p:cNvPr>
          <p:cNvSpPr/>
          <p:nvPr/>
        </p:nvSpPr>
        <p:spPr>
          <a:xfrm>
            <a:off x="5710990" y="3526605"/>
            <a:ext cx="752869" cy="716092"/>
          </a:xfrm>
          <a:prstGeom prst="flowChartConnector">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l="100000" b="100000"/>
            </a:path>
            <a:tileRect t="-100000" r="-100000"/>
          </a:gra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n>
                  <a:solidFill>
                    <a:srgbClr val="FFFF00"/>
                  </a:solidFill>
                </a:ln>
                <a:solidFill>
                  <a:srgbClr val="FFFF00"/>
                </a:solidFill>
                <a:latin typeface="Montserrat Regular" pitchFamily="2" charset="0"/>
              </a:rPr>
              <a:t>91%</a:t>
            </a:r>
          </a:p>
        </p:txBody>
      </p:sp>
      <p:sp>
        <p:nvSpPr>
          <p:cNvPr id="7" name="Diagrama de flujo: conector 6">
            <a:extLst>
              <a:ext uri="{FF2B5EF4-FFF2-40B4-BE49-F238E27FC236}">
                <a16:creationId xmlns:a16="http://schemas.microsoft.com/office/drawing/2014/main" id="{FB6FDB60-AAA5-56CF-94FD-63F945EC89CD}"/>
              </a:ext>
            </a:extLst>
          </p:cNvPr>
          <p:cNvSpPr/>
          <p:nvPr/>
        </p:nvSpPr>
        <p:spPr>
          <a:xfrm>
            <a:off x="5616758" y="4352307"/>
            <a:ext cx="754284" cy="718618"/>
          </a:xfrm>
          <a:prstGeom prst="flowChartConnector">
            <a:avLst/>
          </a:prstGeom>
          <a:gradFill flip="none" rotWithShape="1">
            <a:gsLst>
              <a:gs pos="0">
                <a:schemeClr val="bg1">
                  <a:lumMod val="65000"/>
                  <a:shade val="30000"/>
                  <a:satMod val="115000"/>
                </a:schemeClr>
              </a:gs>
              <a:gs pos="50000">
                <a:schemeClr val="bg1">
                  <a:lumMod val="65000"/>
                  <a:shade val="67500"/>
                  <a:satMod val="115000"/>
                </a:schemeClr>
              </a:gs>
              <a:gs pos="100000">
                <a:schemeClr val="bg1">
                  <a:lumMod val="65000"/>
                  <a:shade val="100000"/>
                  <a:satMod val="115000"/>
                </a:schemeClr>
              </a:gs>
            </a:gsLst>
            <a:path path="circle">
              <a:fillToRect l="100000" b="100000"/>
            </a:path>
            <a:tileRect t="-100000" r="-100000"/>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n>
                  <a:solidFill>
                    <a:srgbClr val="FFFF00"/>
                  </a:solidFill>
                </a:ln>
                <a:solidFill>
                  <a:srgbClr val="FFFF00"/>
                </a:solidFill>
                <a:latin typeface="Montserrat Regular" pitchFamily="2" charset="0"/>
              </a:rPr>
              <a:t>95%</a:t>
            </a:r>
          </a:p>
        </p:txBody>
      </p:sp>
      <p:cxnSp>
        <p:nvCxnSpPr>
          <p:cNvPr id="8" name="Conector: angular 7">
            <a:extLst>
              <a:ext uri="{FF2B5EF4-FFF2-40B4-BE49-F238E27FC236}">
                <a16:creationId xmlns:a16="http://schemas.microsoft.com/office/drawing/2014/main" id="{D3383FAC-8B18-165B-621F-F6D45497FDDA}"/>
              </a:ext>
            </a:extLst>
          </p:cNvPr>
          <p:cNvCxnSpPr>
            <a:cxnSpLocks/>
            <a:stCxn id="5" idx="6"/>
            <a:endCxn id="36" idx="1"/>
          </p:cNvCxnSpPr>
          <p:nvPr/>
        </p:nvCxnSpPr>
        <p:spPr>
          <a:xfrm>
            <a:off x="6188253" y="3052656"/>
            <a:ext cx="1607196" cy="219521"/>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9" name="Conector: angular 8">
            <a:extLst>
              <a:ext uri="{FF2B5EF4-FFF2-40B4-BE49-F238E27FC236}">
                <a16:creationId xmlns:a16="http://schemas.microsoft.com/office/drawing/2014/main" id="{D677E867-7BD7-6712-F3BE-418896924166}"/>
              </a:ext>
            </a:extLst>
          </p:cNvPr>
          <p:cNvCxnSpPr>
            <a:cxnSpLocks/>
          </p:cNvCxnSpPr>
          <p:nvPr/>
        </p:nvCxnSpPr>
        <p:spPr>
          <a:xfrm flipV="1">
            <a:off x="6338642" y="4686567"/>
            <a:ext cx="1687724" cy="141420"/>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id="{C3D18FF0-C6E2-ECEA-A694-62DD5928370D}"/>
              </a:ext>
            </a:extLst>
          </p:cNvPr>
          <p:cNvCxnSpPr>
            <a:cxnSpLocks/>
            <a:endCxn id="39" idx="1"/>
          </p:cNvCxnSpPr>
          <p:nvPr/>
        </p:nvCxnSpPr>
        <p:spPr>
          <a:xfrm flipV="1">
            <a:off x="6429689" y="3945936"/>
            <a:ext cx="1353571" cy="250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Diagrama de flujo: terminador 35">
            <a:extLst>
              <a:ext uri="{FF2B5EF4-FFF2-40B4-BE49-F238E27FC236}">
                <a16:creationId xmlns:a16="http://schemas.microsoft.com/office/drawing/2014/main" id="{B6EA6A16-BCB4-891E-F54C-41FDC9B025F6}"/>
              </a:ext>
            </a:extLst>
          </p:cNvPr>
          <p:cNvSpPr/>
          <p:nvPr/>
        </p:nvSpPr>
        <p:spPr>
          <a:xfrm>
            <a:off x="7795449" y="3051438"/>
            <a:ext cx="2087061" cy="441478"/>
          </a:xfrm>
          <a:prstGeom prst="flowChartTerminator">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atin typeface="Montserrat Regular" pitchFamily="2" charset="0"/>
              </a:rPr>
              <a:t>CLARIDAD</a:t>
            </a:r>
          </a:p>
        </p:txBody>
      </p:sp>
      <p:sp>
        <p:nvSpPr>
          <p:cNvPr id="38" name="Diagrama de flujo: terminador 37">
            <a:extLst>
              <a:ext uri="{FF2B5EF4-FFF2-40B4-BE49-F238E27FC236}">
                <a16:creationId xmlns:a16="http://schemas.microsoft.com/office/drawing/2014/main" id="{4445CD24-1E75-61A9-2F1F-E195872B11B6}"/>
              </a:ext>
            </a:extLst>
          </p:cNvPr>
          <p:cNvSpPr/>
          <p:nvPr/>
        </p:nvSpPr>
        <p:spPr>
          <a:xfrm>
            <a:off x="7864056" y="4437645"/>
            <a:ext cx="1994076" cy="464685"/>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latin typeface="Montserrat Regular" pitchFamily="2" charset="0"/>
              </a:rPr>
              <a:t>RESOLUCIÓN</a:t>
            </a:r>
          </a:p>
        </p:txBody>
      </p:sp>
      <p:sp>
        <p:nvSpPr>
          <p:cNvPr id="39" name="Diagrama de flujo: terminador 38">
            <a:extLst>
              <a:ext uri="{FF2B5EF4-FFF2-40B4-BE49-F238E27FC236}">
                <a16:creationId xmlns:a16="http://schemas.microsoft.com/office/drawing/2014/main" id="{FB34536F-F764-3804-E0AA-78AED587B2CF}"/>
              </a:ext>
            </a:extLst>
          </p:cNvPr>
          <p:cNvSpPr/>
          <p:nvPr/>
        </p:nvSpPr>
        <p:spPr>
          <a:xfrm>
            <a:off x="7783260" y="3725197"/>
            <a:ext cx="2087061" cy="441478"/>
          </a:xfrm>
          <a:prstGeom prst="flowChartTerminator">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l="100000" t="100000"/>
            </a:path>
            <a:tileRect r="-100000" b="-100000"/>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latin typeface="Montserrat Regular" pitchFamily="2" charset="0"/>
              </a:rPr>
              <a:t>SATISFACCIÓN OFICINA VIRTUAL </a:t>
            </a:r>
          </a:p>
        </p:txBody>
      </p:sp>
      <p:sp>
        <p:nvSpPr>
          <p:cNvPr id="40" name="Diagrama de flujo: conector 39">
            <a:extLst>
              <a:ext uri="{FF2B5EF4-FFF2-40B4-BE49-F238E27FC236}">
                <a16:creationId xmlns:a16="http://schemas.microsoft.com/office/drawing/2014/main" id="{F1511158-7254-626C-AF78-469E3261912A}"/>
              </a:ext>
            </a:extLst>
          </p:cNvPr>
          <p:cNvSpPr/>
          <p:nvPr/>
        </p:nvSpPr>
        <p:spPr>
          <a:xfrm>
            <a:off x="4948989" y="2038885"/>
            <a:ext cx="752869" cy="716092"/>
          </a:xfrm>
          <a:prstGeom prst="flowChartConnector">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l="100000" b="100000"/>
            </a:path>
            <a:tileRect t="-100000" r="-100000"/>
          </a:gra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n>
                  <a:solidFill>
                    <a:srgbClr val="FFFF00"/>
                  </a:solidFill>
                </a:ln>
                <a:solidFill>
                  <a:srgbClr val="FFFF00"/>
                </a:solidFill>
                <a:latin typeface="Montserrat Regular" pitchFamily="2" charset="0"/>
              </a:rPr>
              <a:t>91%</a:t>
            </a:r>
          </a:p>
        </p:txBody>
      </p:sp>
      <p:cxnSp>
        <p:nvCxnSpPr>
          <p:cNvPr id="41" name="Conector: angular 40">
            <a:extLst>
              <a:ext uri="{FF2B5EF4-FFF2-40B4-BE49-F238E27FC236}">
                <a16:creationId xmlns:a16="http://schemas.microsoft.com/office/drawing/2014/main" id="{52CCCCEA-CEE3-BFB3-BF5B-1BFB8402847E}"/>
              </a:ext>
            </a:extLst>
          </p:cNvPr>
          <p:cNvCxnSpPr>
            <a:cxnSpLocks/>
            <a:stCxn id="40" idx="6"/>
            <a:endCxn id="42" idx="1"/>
          </p:cNvCxnSpPr>
          <p:nvPr/>
        </p:nvCxnSpPr>
        <p:spPr>
          <a:xfrm>
            <a:off x="5701858" y="2396931"/>
            <a:ext cx="2066127" cy="221654"/>
          </a:xfrm>
          <a:prstGeom prst="bentConnector3">
            <a:avLst/>
          </a:prstGeom>
          <a:ln w="28575"/>
        </p:spPr>
        <p:style>
          <a:lnRef idx="1">
            <a:schemeClr val="accent1"/>
          </a:lnRef>
          <a:fillRef idx="0">
            <a:schemeClr val="accent1"/>
          </a:fillRef>
          <a:effectRef idx="0">
            <a:schemeClr val="accent1"/>
          </a:effectRef>
          <a:fontRef idx="minor">
            <a:schemeClr val="tx1"/>
          </a:fontRef>
        </p:style>
      </p:cxnSp>
      <p:sp>
        <p:nvSpPr>
          <p:cNvPr id="42" name="Diagrama de flujo: terminador 41">
            <a:extLst>
              <a:ext uri="{FF2B5EF4-FFF2-40B4-BE49-F238E27FC236}">
                <a16:creationId xmlns:a16="http://schemas.microsoft.com/office/drawing/2014/main" id="{2F6CC11B-076F-3852-E26A-3CCBA5E3F9EC}"/>
              </a:ext>
            </a:extLst>
          </p:cNvPr>
          <p:cNvSpPr/>
          <p:nvPr/>
        </p:nvSpPr>
        <p:spPr>
          <a:xfrm>
            <a:off x="7767985" y="2397846"/>
            <a:ext cx="2087061" cy="441478"/>
          </a:xfrm>
          <a:prstGeom prst="flowChartTerminator">
            <a:avLst/>
          </a:prstGeom>
          <a:gradFill flip="none" rotWithShape="1">
            <a:gsLst>
              <a:gs pos="0">
                <a:srgbClr val="2C70AE">
                  <a:shade val="30000"/>
                  <a:satMod val="115000"/>
                </a:srgbClr>
              </a:gs>
              <a:gs pos="50000">
                <a:srgbClr val="2C70AE">
                  <a:shade val="67500"/>
                  <a:satMod val="115000"/>
                </a:srgbClr>
              </a:gs>
              <a:gs pos="100000">
                <a:srgbClr val="2C70AE">
                  <a:shade val="100000"/>
                  <a:satMod val="115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latin typeface="Montserrat Regular" pitchFamily="2" charset="0"/>
              </a:rPr>
              <a:t>SATISFACCIÓN CANALES</a:t>
            </a:r>
          </a:p>
        </p:txBody>
      </p:sp>
      <p:sp>
        <p:nvSpPr>
          <p:cNvPr id="43" name="Diagrama de flujo: conector 42">
            <a:extLst>
              <a:ext uri="{FF2B5EF4-FFF2-40B4-BE49-F238E27FC236}">
                <a16:creationId xmlns:a16="http://schemas.microsoft.com/office/drawing/2014/main" id="{BB84BF77-C19A-7179-1316-6DC3D168FCCD}"/>
              </a:ext>
            </a:extLst>
          </p:cNvPr>
          <p:cNvSpPr/>
          <p:nvPr/>
        </p:nvSpPr>
        <p:spPr>
          <a:xfrm>
            <a:off x="5112519" y="5071482"/>
            <a:ext cx="752869" cy="716092"/>
          </a:xfrm>
          <a:prstGeom prst="flowChartConnector">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100000" b="100000"/>
            </a:path>
            <a:tileRect t="-100000" r="-100000"/>
          </a:gra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b="1" dirty="0">
                <a:ln>
                  <a:solidFill>
                    <a:srgbClr val="FFFF00"/>
                  </a:solidFill>
                </a:ln>
                <a:solidFill>
                  <a:srgbClr val="FFFF00"/>
                </a:solidFill>
                <a:latin typeface="Montserrat Regular" pitchFamily="2" charset="0"/>
              </a:rPr>
              <a:t>44%</a:t>
            </a:r>
          </a:p>
        </p:txBody>
      </p:sp>
      <p:sp>
        <p:nvSpPr>
          <p:cNvPr id="44" name="Diagrama de flujo: terminador 43">
            <a:extLst>
              <a:ext uri="{FF2B5EF4-FFF2-40B4-BE49-F238E27FC236}">
                <a16:creationId xmlns:a16="http://schemas.microsoft.com/office/drawing/2014/main" id="{6AA8DC79-97B4-18BA-ECFE-DB49EA34F6CF}"/>
              </a:ext>
            </a:extLst>
          </p:cNvPr>
          <p:cNvSpPr/>
          <p:nvPr/>
        </p:nvSpPr>
        <p:spPr>
          <a:xfrm>
            <a:off x="7674064" y="5285996"/>
            <a:ext cx="2192043" cy="441478"/>
          </a:xfrm>
          <a:prstGeom prst="flowChartTerminator">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100" dirty="0">
                <a:latin typeface="Montserrat Regular" pitchFamily="2" charset="0"/>
              </a:rPr>
              <a:t>SATISFACCIÓN DERECHOS DE PETICIÓN</a:t>
            </a:r>
          </a:p>
        </p:txBody>
      </p:sp>
      <p:cxnSp>
        <p:nvCxnSpPr>
          <p:cNvPr id="45" name="Conector: angular 44">
            <a:extLst>
              <a:ext uri="{FF2B5EF4-FFF2-40B4-BE49-F238E27FC236}">
                <a16:creationId xmlns:a16="http://schemas.microsoft.com/office/drawing/2014/main" id="{5B803A1C-98CA-7792-3972-49A020BC6BCC}"/>
              </a:ext>
            </a:extLst>
          </p:cNvPr>
          <p:cNvCxnSpPr>
            <a:cxnSpLocks/>
            <a:endCxn id="44" idx="1"/>
          </p:cNvCxnSpPr>
          <p:nvPr/>
        </p:nvCxnSpPr>
        <p:spPr>
          <a:xfrm flipV="1">
            <a:off x="5811817" y="5506735"/>
            <a:ext cx="1862247" cy="84082"/>
          </a:xfrm>
          <a:prstGeom prst="bentConnector3">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984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052623" y="968572"/>
            <a:ext cx="9664995" cy="1158246"/>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Evaluación de la experiencia de los ciudadanos en los canales de atención ficha técnica encuestas</a:t>
            </a:r>
          </a:p>
          <a:p>
            <a:r>
              <a:rPr lang="es-CO" sz="1400" b="1" dirty="0">
                <a:latin typeface="Verdana" panose="020B0604030504040204" pitchFamily="34" charset="0"/>
                <a:ea typeface="Verdana" panose="020B0604030504040204" pitchFamily="34" charset="0"/>
              </a:rPr>
              <a:t>(Enero-Febrero-Marzo)</a:t>
            </a:r>
          </a:p>
          <a:p>
            <a:endParaRPr lang="es-ES" sz="2000" b="1" dirty="0">
              <a:solidFill>
                <a:srgbClr val="4D4D4D"/>
              </a:solidFill>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graphicFrame>
        <p:nvGraphicFramePr>
          <p:cNvPr id="2" name="Shape 282">
            <a:extLst>
              <a:ext uri="{FF2B5EF4-FFF2-40B4-BE49-F238E27FC236}">
                <a16:creationId xmlns:a16="http://schemas.microsoft.com/office/drawing/2014/main" id="{D37CEA8F-00B8-34F5-3418-C2141F3B3ACA}"/>
              </a:ext>
            </a:extLst>
          </p:cNvPr>
          <p:cNvGraphicFramePr/>
          <p:nvPr>
            <p:extLst>
              <p:ext uri="{D42A27DB-BD31-4B8C-83A1-F6EECF244321}">
                <p14:modId xmlns:p14="http://schemas.microsoft.com/office/powerpoint/2010/main" val="1520722673"/>
              </p:ext>
            </p:extLst>
          </p:nvPr>
        </p:nvGraphicFramePr>
        <p:xfrm>
          <a:off x="1203617" y="1869983"/>
          <a:ext cx="8572649" cy="4297890"/>
        </p:xfrm>
        <a:graphic>
          <a:graphicData uri="http://schemas.openxmlformats.org/drawingml/2006/table">
            <a:tbl>
              <a:tblPr>
                <a:noFill/>
              </a:tblPr>
              <a:tblGrid>
                <a:gridCol w="2259428">
                  <a:extLst>
                    <a:ext uri="{9D8B030D-6E8A-4147-A177-3AD203B41FA5}">
                      <a16:colId xmlns:a16="http://schemas.microsoft.com/office/drawing/2014/main" val="20000"/>
                    </a:ext>
                  </a:extLst>
                </a:gridCol>
                <a:gridCol w="6313221">
                  <a:extLst>
                    <a:ext uri="{9D8B030D-6E8A-4147-A177-3AD203B41FA5}">
                      <a16:colId xmlns:a16="http://schemas.microsoft.com/office/drawing/2014/main" val="20001"/>
                    </a:ext>
                  </a:extLst>
                </a:gridCol>
              </a:tblGrid>
              <a:tr h="402958">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Objetivo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Conocer la experiencia de los ciudadanos respecto del servicio prestado por La Unidad cuando realizan trámites de Pensiones o procesos de Parafiscales; para así establecer planes de acción que permitan la mejora continua y la innovación en los procesos, en la prestación del servicio y la imagen de la Entidad </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1"/>
                  </a:ext>
                </a:extLst>
              </a:tr>
              <a:tr h="149901">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Período Evaluado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fontAlgn="auto" latinLnBrk="0" hangingPunct="1">
                        <a:lnSpc>
                          <a:spcPct val="100000"/>
                        </a:lnSpc>
                        <a:spcBef>
                          <a:spcPts val="0"/>
                        </a:spcBef>
                        <a:spcAft>
                          <a:spcPts val="0"/>
                        </a:spcAft>
                        <a:buClrTx/>
                        <a:buSzPct val="25000"/>
                        <a:buFontTx/>
                        <a:buNone/>
                        <a:tabLst/>
                        <a:defRPr/>
                      </a:pPr>
                      <a:r>
                        <a:rPr lang="es-CO" sz="1000" b="0" i="0" u="none" strike="noStrike" cap="none" dirty="0">
                          <a:solidFill>
                            <a:schemeClr val="tx1">
                              <a:lumMod val="75000"/>
                              <a:lumOff val="25000"/>
                            </a:schemeClr>
                          </a:solidFill>
                          <a:latin typeface="Verdana" panose="020B0604030504040204" pitchFamily="34" charset="0"/>
                          <a:ea typeface="Verdana" panose="020B0604030504040204" pitchFamily="34" charset="0"/>
                          <a:cs typeface="Calibri"/>
                          <a:sym typeface="Calibri"/>
                        </a:rPr>
                        <a:t>1 de enero al 31 de marzo de 2023</a:t>
                      </a:r>
                      <a:endPar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endParaRP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2"/>
                  </a:ext>
                </a:extLst>
              </a:tr>
              <a:tr h="149901">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Proceso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Gestión de Relaciones con el Ciudadano y Grupos de Interés.</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3"/>
                  </a:ext>
                </a:extLst>
              </a:tr>
              <a:tr h="149901">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Subproceso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Evaluar el servicio al ciudadano de pensiones, parafiscales y grupos de interés</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4"/>
                  </a:ext>
                </a:extLst>
              </a:tr>
              <a:tr h="269633">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Canales de Atención</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Canales: Telefónico, Videollamada, Click to Call, Chat, Presencial, WhatsApp, Casos Especiales y Derechos de Petición</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5"/>
                  </a:ext>
                </a:extLst>
              </a:tr>
              <a:tr h="1469556">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Técnica de recolección</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fontAlgn="auto" latinLnBrk="0" hangingPunct="1">
                        <a:lnSpc>
                          <a:spcPct val="100000"/>
                        </a:lnSpc>
                        <a:spcBef>
                          <a:spcPts val="0"/>
                        </a:spcBef>
                        <a:spcAft>
                          <a:spcPts val="0"/>
                        </a:spcAft>
                        <a:buClrTx/>
                        <a:buSzPct val="25000"/>
                        <a:buFontTx/>
                        <a:buNone/>
                        <a:tabLst/>
                        <a:defRPr/>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rPr>
                        <a:t>Aplicación de cuestionario estructurado</a:t>
                      </a:r>
                      <a:b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rPr>
                      </a:b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Se ofrece la encuesta  a los ciudadanos inmediatamente después de la atención a través de los siguientes medios:</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Telefónico - IVR</a:t>
                      </a:r>
                    </a:p>
                    <a:p>
                      <a:pPr marL="360363" marR="0" lvl="0" indent="0" algn="l" defTabSz="914400" rtl="0" eaLnBrk="1" fontAlgn="auto" latinLnBrk="0" hangingPunct="1">
                        <a:lnSpc>
                          <a:spcPct val="100000"/>
                        </a:lnSpc>
                        <a:spcBef>
                          <a:spcPts val="0"/>
                        </a:spcBef>
                        <a:spcAft>
                          <a:spcPts val="0"/>
                        </a:spcAft>
                        <a:buClrTx/>
                        <a:buSzPct val="25000"/>
                        <a:buFontTx/>
                        <a:buNone/>
                        <a:tabLst/>
                        <a:defRPr/>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Click to Call - Página Web</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Videollamada - Página Web</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Chat - Página Web</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WhatsApp - Página Web</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Presencial - Correo electrónico</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Casos Especiales - IVR</a:t>
                      </a:r>
                    </a:p>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Derechos de Petición – Llamada</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6"/>
                  </a:ext>
                </a:extLst>
              </a:tr>
              <a:tr h="296904">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Grupo objetivo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fontAlgn="auto" latinLnBrk="0" hangingPunct="1">
                        <a:lnSpc>
                          <a:spcPct val="100000"/>
                        </a:lnSpc>
                        <a:spcBef>
                          <a:spcPts val="0"/>
                        </a:spcBef>
                        <a:spcAft>
                          <a:spcPts val="0"/>
                        </a:spcAft>
                        <a:buClrTx/>
                        <a:buSzPct val="25000"/>
                        <a:buFontTx/>
                        <a:buNone/>
                        <a:tabLst/>
                        <a:defRPr/>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rPr>
                        <a:t>Ciudadanos que se contactaron a través de los canales de atención, con trámites, solicitudes o cualquier otro interés en los procesos misionales de pensiones y parafiscales</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7"/>
                  </a:ext>
                </a:extLst>
              </a:tr>
              <a:tr h="282903">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Cantidad de interacciones (Universo)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fontAlgn="auto" latinLnBrk="0" hangingPunct="1">
                        <a:lnSpc>
                          <a:spcPct val="100000"/>
                        </a:lnSpc>
                        <a:spcBef>
                          <a:spcPts val="0"/>
                        </a:spcBef>
                        <a:spcAft>
                          <a:spcPts val="0"/>
                        </a:spcAft>
                        <a:buClrTx/>
                        <a:buSzPct val="25000"/>
                        <a:buFontTx/>
                        <a:buNone/>
                        <a:tabLst/>
                        <a:defRPr/>
                      </a:pPr>
                      <a:r>
                        <a:rPr lang="es-ES"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rPr>
                        <a:t>74.475</a:t>
                      </a: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 interacciones con los ciudadanos</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lgn="ctr">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8"/>
                  </a:ext>
                </a:extLst>
              </a:tr>
              <a:tr h="149901">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Encuestas realizadas</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Los ciudadanos realizaron 6.001 encuestas</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09"/>
                  </a:ext>
                </a:extLst>
              </a:tr>
              <a:tr h="422907">
                <a:tc>
                  <a:txBody>
                    <a:bodyPr/>
                    <a:lstStyle/>
                    <a:p>
                      <a:pPr marL="0" marR="0" lvl="0" indent="0" algn="l" rtl="0">
                        <a:spcBef>
                          <a:spcPts val="0"/>
                        </a:spcBef>
                        <a:buSzPct val="25000"/>
                        <a:buNone/>
                      </a:pPr>
                      <a:r>
                        <a:rPr lang="es-CO" sz="1000" b="1" i="0" u="none" strike="noStrike" cap="none" dirty="0">
                          <a:solidFill>
                            <a:schemeClr val="bg1"/>
                          </a:solidFill>
                          <a:latin typeface="Verdana" panose="020B0604030504040204" pitchFamily="34" charset="0"/>
                          <a:ea typeface="Verdana" panose="020B0604030504040204" pitchFamily="34" charset="0"/>
                          <a:cs typeface="Calibri"/>
                          <a:sym typeface="Calibri"/>
                        </a:rPr>
                        <a:t>Porcentaje de encuestas respecto a la cantidad de operaciones (Universo)</a:t>
                      </a:r>
                    </a:p>
                  </a:txBody>
                  <a:tcPr marL="3069" marR="3069" marT="306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360363" marR="0" lvl="0" indent="0" algn="l" defTabSz="914400" rtl="0" eaLnBrk="1" latinLnBrk="0" hangingPunct="1">
                        <a:spcBef>
                          <a:spcPts val="0"/>
                        </a:spcBef>
                        <a:buSzPct val="25000"/>
                        <a:buNone/>
                      </a:pPr>
                      <a:r>
                        <a:rPr lang="es-CO" sz="1000" b="0" i="0" u="none" strike="noStrike" kern="1200" dirty="0">
                          <a:solidFill>
                            <a:schemeClr val="tx1">
                              <a:lumMod val="75000"/>
                              <a:lumOff val="25000"/>
                            </a:schemeClr>
                          </a:solidFill>
                          <a:effectLst/>
                          <a:latin typeface="Verdana" panose="020B0604030504040204" pitchFamily="34" charset="0"/>
                          <a:ea typeface="Verdana" panose="020B0604030504040204" pitchFamily="34" charset="0"/>
                          <a:cs typeface="+mn-cs"/>
                          <a:sym typeface="Calibri"/>
                        </a:rPr>
                        <a:t>8%</a:t>
                      </a:r>
                    </a:p>
                  </a:txBody>
                  <a:tcPr marL="3069" marR="3069" marT="3069" marB="0" anchor="ctr">
                    <a:lnL w="12700" cap="flat" cmpd="sng" algn="ctr">
                      <a:solidFill>
                        <a:schemeClr val="tx1"/>
                      </a:solidFill>
                      <a:prstDash val="solid"/>
                      <a:round/>
                      <a:headEnd type="none" w="med" len="med"/>
                      <a:tailEnd type="none" w="med" len="med"/>
                    </a:lnL>
                    <a:lnR w="12700" cap="flat" cmpd="sng">
                      <a:solidFill>
                        <a:schemeClr val="dk1"/>
                      </a:solidFill>
                      <a:prstDash val="dot"/>
                      <a:round/>
                      <a:headEnd type="none" w="med" len="med"/>
                      <a:tailEnd type="none" w="med" len="med"/>
                    </a:lnR>
                    <a:lnT w="12700" cap="flat" cmpd="sng">
                      <a:solidFill>
                        <a:schemeClr val="dk1"/>
                      </a:solidFill>
                      <a:prstDash val="dot"/>
                      <a:round/>
                      <a:headEnd type="none" w="med" len="med"/>
                      <a:tailEnd type="none" w="med" len="med"/>
                    </a:lnT>
                    <a:lnB w="12700" cap="flat" cmpd="sng">
                      <a:solidFill>
                        <a:schemeClr val="dk1"/>
                      </a:solidFill>
                      <a:prstDash val="dot"/>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74665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020725" y="1043666"/>
            <a:ext cx="9282224"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Universos y cantidad de encuestas realizadas</a:t>
            </a:r>
          </a:p>
          <a:p>
            <a:r>
              <a:rPr lang="es-CO" sz="1400" b="1" dirty="0">
                <a:latin typeface="Verdana" panose="020B0604030504040204" pitchFamily="34" charset="0"/>
                <a:ea typeface="Verdana" panose="020B0604030504040204" pitchFamily="34" charset="0"/>
              </a:rPr>
              <a:t>(Enero-Febrero-Marzo)</a:t>
            </a:r>
            <a:endParaRPr lang="es-ES" sz="1400" b="1" dirty="0">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graphicFrame>
        <p:nvGraphicFramePr>
          <p:cNvPr id="4" name="4 Tabla">
            <a:extLst>
              <a:ext uri="{FF2B5EF4-FFF2-40B4-BE49-F238E27FC236}">
                <a16:creationId xmlns:a16="http://schemas.microsoft.com/office/drawing/2014/main" id="{9808AE37-801D-F149-A702-B05554283B6E}"/>
              </a:ext>
            </a:extLst>
          </p:cNvPr>
          <p:cNvGraphicFramePr>
            <a:graphicFrameLocks noGrp="1"/>
          </p:cNvGraphicFramePr>
          <p:nvPr>
            <p:extLst>
              <p:ext uri="{D42A27DB-BD31-4B8C-83A1-F6EECF244321}">
                <p14:modId xmlns:p14="http://schemas.microsoft.com/office/powerpoint/2010/main" val="3855777448"/>
              </p:ext>
            </p:extLst>
          </p:nvPr>
        </p:nvGraphicFramePr>
        <p:xfrm>
          <a:off x="914400" y="1895324"/>
          <a:ext cx="10090299" cy="3506016"/>
        </p:xfrm>
        <a:graphic>
          <a:graphicData uri="http://schemas.openxmlformats.org/drawingml/2006/table">
            <a:tbl>
              <a:tblPr firstRow="1" bandRow="1">
                <a:tableStyleId>{5C22544A-7EE6-4342-B048-85BDC9FD1C3A}</a:tableStyleId>
              </a:tblPr>
              <a:tblGrid>
                <a:gridCol w="1313264">
                  <a:extLst>
                    <a:ext uri="{9D8B030D-6E8A-4147-A177-3AD203B41FA5}">
                      <a16:colId xmlns:a16="http://schemas.microsoft.com/office/drawing/2014/main" val="20000"/>
                    </a:ext>
                  </a:extLst>
                </a:gridCol>
                <a:gridCol w="756032">
                  <a:extLst>
                    <a:ext uri="{9D8B030D-6E8A-4147-A177-3AD203B41FA5}">
                      <a16:colId xmlns:a16="http://schemas.microsoft.com/office/drawing/2014/main" val="20001"/>
                    </a:ext>
                  </a:extLst>
                </a:gridCol>
                <a:gridCol w="1102015">
                  <a:extLst>
                    <a:ext uri="{9D8B030D-6E8A-4147-A177-3AD203B41FA5}">
                      <a16:colId xmlns:a16="http://schemas.microsoft.com/office/drawing/2014/main" val="20002"/>
                    </a:ext>
                  </a:extLst>
                </a:gridCol>
                <a:gridCol w="1089201">
                  <a:extLst>
                    <a:ext uri="{9D8B030D-6E8A-4147-A177-3AD203B41FA5}">
                      <a16:colId xmlns:a16="http://schemas.microsoft.com/office/drawing/2014/main" val="20003"/>
                    </a:ext>
                  </a:extLst>
                </a:gridCol>
                <a:gridCol w="858548">
                  <a:extLst>
                    <a:ext uri="{9D8B030D-6E8A-4147-A177-3AD203B41FA5}">
                      <a16:colId xmlns:a16="http://schemas.microsoft.com/office/drawing/2014/main" val="20004"/>
                    </a:ext>
                  </a:extLst>
                </a:gridCol>
                <a:gridCol w="826525">
                  <a:extLst>
                    <a:ext uri="{9D8B030D-6E8A-4147-A177-3AD203B41FA5}">
                      <a16:colId xmlns:a16="http://schemas.microsoft.com/office/drawing/2014/main" val="20005"/>
                    </a:ext>
                  </a:extLst>
                </a:gridCol>
                <a:gridCol w="1121222">
                  <a:extLst>
                    <a:ext uri="{9D8B030D-6E8A-4147-A177-3AD203B41FA5}">
                      <a16:colId xmlns:a16="http://schemas.microsoft.com/office/drawing/2014/main" val="20006"/>
                    </a:ext>
                  </a:extLst>
                </a:gridCol>
                <a:gridCol w="1102015">
                  <a:extLst>
                    <a:ext uri="{9D8B030D-6E8A-4147-A177-3AD203B41FA5}">
                      <a16:colId xmlns:a16="http://schemas.microsoft.com/office/drawing/2014/main" val="20007"/>
                    </a:ext>
                  </a:extLst>
                </a:gridCol>
                <a:gridCol w="720428">
                  <a:extLst>
                    <a:ext uri="{9D8B030D-6E8A-4147-A177-3AD203B41FA5}">
                      <a16:colId xmlns:a16="http://schemas.microsoft.com/office/drawing/2014/main" val="20008"/>
                    </a:ext>
                  </a:extLst>
                </a:gridCol>
                <a:gridCol w="1201049">
                  <a:extLst>
                    <a:ext uri="{9D8B030D-6E8A-4147-A177-3AD203B41FA5}">
                      <a16:colId xmlns:a16="http://schemas.microsoft.com/office/drawing/2014/main" val="20009"/>
                    </a:ext>
                  </a:extLst>
                </a:gridCol>
              </a:tblGrid>
              <a:tr h="546155">
                <a:tc>
                  <a:txBody>
                    <a:bodyPr/>
                    <a:lstStyle/>
                    <a:p>
                      <a:pPr algn="l"/>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noFill/>
                  </a:tcPr>
                </a:tc>
                <a:tc gridSpan="4">
                  <a:txBody>
                    <a:bodyPr/>
                    <a:lstStyle/>
                    <a:p>
                      <a:pPr algn="ctr"/>
                      <a:r>
                        <a:rPr lang="es-CO" sz="1600" b="1" dirty="0">
                          <a:latin typeface="Montserrat Regular" pitchFamily="2" charset="0"/>
                        </a:rPr>
                        <a:t>Interacciones 2023</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hMerge="1">
                  <a:txBody>
                    <a:bodyPr/>
                    <a:lstStyle/>
                    <a:p>
                      <a:endParaRPr lang="es-CO" dirty="0"/>
                    </a:p>
                  </a:txBody>
                  <a:tcPr/>
                </a:tc>
                <a:tc hMerge="1">
                  <a:txBody>
                    <a:bodyPr/>
                    <a:lstStyle/>
                    <a:p>
                      <a:endParaRPr lang="es-CO" dirty="0"/>
                    </a:p>
                  </a:txBody>
                  <a:tcPr/>
                </a:tc>
                <a:tc hMerge="1">
                  <a:txBody>
                    <a:bodyPr/>
                    <a:lstStyle/>
                    <a:p>
                      <a:endParaRPr lang="es-CO" sz="1400" dirty="0"/>
                    </a:p>
                  </a:txBody>
                  <a:tcPr/>
                </a:tc>
                <a:tc gridSpan="4">
                  <a:txBody>
                    <a:bodyPr/>
                    <a:lstStyle/>
                    <a:p>
                      <a:pPr algn="ctr"/>
                      <a:r>
                        <a:rPr lang="es-CO" sz="1600" b="1" dirty="0">
                          <a:latin typeface="Montserrat Regular" pitchFamily="2" charset="0"/>
                        </a:rPr>
                        <a:t>Cantidad Encuestas 2023</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hMerge="1">
                  <a:txBody>
                    <a:bodyPr/>
                    <a:lstStyle/>
                    <a:p>
                      <a:endParaRPr lang="es-CO" dirty="0"/>
                    </a:p>
                  </a:txBody>
                  <a:tcPr/>
                </a:tc>
                <a:tc hMerge="1">
                  <a:txBody>
                    <a:bodyPr/>
                    <a:lstStyle/>
                    <a:p>
                      <a:endParaRPr lang="es-CO" dirty="0"/>
                    </a:p>
                  </a:txBody>
                  <a:tcPr/>
                </a:tc>
                <a:tc hMerge="1">
                  <a:txBody>
                    <a:bodyPr/>
                    <a:lstStyle/>
                    <a:p>
                      <a:endParaRPr lang="es-CO" sz="1400" dirty="0"/>
                    </a:p>
                  </a:txBody>
                  <a:tcPr/>
                </a:tc>
                <a:tc>
                  <a:txBody>
                    <a:bodyPr/>
                    <a:lstStyle/>
                    <a:p>
                      <a:r>
                        <a:rPr lang="es-CO" sz="1200" b="1" dirty="0">
                          <a:latin typeface="Montserrat Regular" pitchFamily="2" charset="0"/>
                        </a:rPr>
                        <a:t>Participación</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46155">
                <a:tc>
                  <a:txBody>
                    <a:bodyPr/>
                    <a:lstStyle/>
                    <a:p>
                      <a:pPr algn="l"/>
                      <a:r>
                        <a:rPr lang="es-CO" sz="1200" b="1" dirty="0">
                          <a:latin typeface="Montserrat Regular" pitchFamily="2" charset="0"/>
                        </a:rPr>
                        <a:t>Canal</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ES" sz="1200" b="1" dirty="0">
                          <a:latin typeface="Montserrat Regular" pitchFamily="2" charset="0"/>
                        </a:rPr>
                        <a:t>Enero</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CO" sz="1200" b="1" dirty="0">
                          <a:latin typeface="Montserrat Regular" pitchFamily="2" charset="0"/>
                        </a:rPr>
                        <a:t>Febrero</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ES" sz="1200" b="1" dirty="0">
                          <a:latin typeface="Montserrat Regular" pitchFamily="2" charset="0"/>
                        </a:rPr>
                        <a:t>M</a:t>
                      </a:r>
                      <a:r>
                        <a:rPr lang="es-CO" sz="1200" b="1" dirty="0">
                          <a:latin typeface="Montserrat Regular" pitchFamily="2" charset="0"/>
                        </a:rPr>
                        <a:t>arzo</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CO" sz="1200" b="1" dirty="0">
                          <a:latin typeface="Montserrat Regular" pitchFamily="2" charset="0"/>
                        </a:rPr>
                        <a:t>Total </a:t>
                      </a:r>
                    </a:p>
                    <a:p>
                      <a:pPr algn="ctr"/>
                      <a:r>
                        <a:rPr lang="es-CO" sz="1200" b="1" dirty="0">
                          <a:latin typeface="Montserrat Regular" pitchFamily="2" charset="0"/>
                        </a:rPr>
                        <a:t>Trim.</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ES" sz="1200" b="1" dirty="0">
                          <a:latin typeface="Montserrat Regular" pitchFamily="2" charset="0"/>
                        </a:rPr>
                        <a:t>Enero</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CO" sz="1200" b="1" dirty="0">
                          <a:latin typeface="Montserrat Regular" pitchFamily="2" charset="0"/>
                        </a:rPr>
                        <a:t>Febrero</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ES" sz="1200" b="1" dirty="0">
                          <a:latin typeface="Montserrat Regular" pitchFamily="2" charset="0"/>
                        </a:rPr>
                        <a:t>M</a:t>
                      </a:r>
                      <a:r>
                        <a:rPr lang="es-CO" sz="1200" b="1" dirty="0">
                          <a:latin typeface="Montserrat Regular" pitchFamily="2" charset="0"/>
                        </a:rPr>
                        <a:t>arzo</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algn="ctr"/>
                      <a:r>
                        <a:rPr lang="es-CO" sz="1200" b="1" dirty="0">
                          <a:latin typeface="Montserrat Regular" pitchFamily="2" charset="0"/>
                        </a:rPr>
                        <a:t>Total </a:t>
                      </a:r>
                    </a:p>
                    <a:p>
                      <a:pPr algn="ctr"/>
                      <a:r>
                        <a:rPr lang="es-CO" sz="1200" b="1" dirty="0">
                          <a:latin typeface="Montserrat Regular" pitchFamily="2" charset="0"/>
                        </a:rPr>
                        <a:t>Trim.</a:t>
                      </a:r>
                      <a:r>
                        <a:rPr lang="es-CO" sz="1200" b="1" baseline="0" dirty="0">
                          <a:latin typeface="Montserrat Regular" pitchFamily="2" charset="0"/>
                        </a:rPr>
                        <a:t> </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200" b="1" dirty="0">
                          <a:latin typeface="Montserrat Regular" pitchFamily="2" charset="0"/>
                        </a:rPr>
                        <a:t>Participación</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546155">
                <a:tc>
                  <a:txBody>
                    <a:bodyPr/>
                    <a:lstStyle/>
                    <a:p>
                      <a:pPr algn="l"/>
                      <a:r>
                        <a:rPr lang="es-CO" sz="1200" b="1" dirty="0">
                          <a:latin typeface="Montserrat Regular" pitchFamily="2" charset="0"/>
                        </a:rPr>
                        <a:t>Chat - WhatsApp</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3.291</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2.797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dirty="0">
                          <a:latin typeface="Montserrat Regular" pitchFamily="2" charset="0"/>
                        </a:rPr>
                        <a:t>2.620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8.708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720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553</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619</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1.892</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22%</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330349">
                <a:tc>
                  <a:txBody>
                    <a:bodyPr/>
                    <a:lstStyle/>
                    <a:p>
                      <a:pPr algn="l"/>
                      <a:r>
                        <a:rPr lang="es-CO" sz="1200" b="1" dirty="0">
                          <a:latin typeface="Montserrat Regular" pitchFamily="2" charset="0"/>
                        </a:rPr>
                        <a:t>Telefónico</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15.998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13.010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14.125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43.133</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dirty="0">
                          <a:latin typeface="Montserrat Regular" pitchFamily="2" charset="0"/>
                        </a:rPr>
                        <a:t>515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723</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1.098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2.336</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330349">
                <a:tc>
                  <a:txBody>
                    <a:bodyPr/>
                    <a:lstStyle/>
                    <a:p>
                      <a:pPr algn="l"/>
                      <a:r>
                        <a:rPr lang="es-CO" sz="1200" b="1" dirty="0">
                          <a:latin typeface="Montserrat Regular" pitchFamily="2" charset="0"/>
                        </a:rPr>
                        <a:t>Presencial</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4.244</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3.851</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3.792</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11.887</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419</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419</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420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1.258</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11%</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546155">
                <a:tc>
                  <a:txBody>
                    <a:bodyPr/>
                    <a:lstStyle/>
                    <a:p>
                      <a:pPr algn="l"/>
                      <a:r>
                        <a:rPr lang="es-ES" sz="1200" b="1" dirty="0">
                          <a:latin typeface="Montserrat Regular" pitchFamily="2" charset="0"/>
                        </a:rPr>
                        <a:t>Casos Especiales</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157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310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180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647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33</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77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157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24%</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407354903"/>
                  </a:ext>
                </a:extLst>
              </a:tr>
              <a:tr h="330349">
                <a:tc>
                  <a:txBody>
                    <a:bodyPr/>
                    <a:lstStyle/>
                    <a:p>
                      <a:pPr algn="l"/>
                      <a:r>
                        <a:rPr lang="es-ES" sz="1200" b="1" dirty="0">
                          <a:latin typeface="Montserrat Regular" pitchFamily="2" charset="0"/>
                        </a:rPr>
                        <a:t>DP</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3.468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1.835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4.797</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10.100</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25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178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155</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dirty="0">
                          <a:latin typeface="Montserrat Regular" pitchFamily="2" charset="0"/>
                        </a:rPr>
                        <a:t>358</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dirty="0">
                          <a:latin typeface="Montserrat Regular" pitchFamily="2" charset="0"/>
                        </a:rPr>
                        <a:t>4%</a:t>
                      </a:r>
                      <a:endParaRPr lang="es-CO" sz="1200"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28888433"/>
                  </a:ext>
                </a:extLst>
              </a:tr>
              <a:tr h="330349">
                <a:tc>
                  <a:txBody>
                    <a:bodyPr/>
                    <a:lstStyle/>
                    <a:p>
                      <a:pPr algn="l"/>
                      <a:r>
                        <a:rPr lang="es-CO" sz="1200" b="1" dirty="0">
                          <a:latin typeface="Montserrat Regular" pitchFamily="2" charset="0"/>
                        </a:rPr>
                        <a:t>TOTAL</a:t>
                      </a: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27.158</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21.803</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25.514</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74.475</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b="1" dirty="0">
                          <a:latin typeface="Montserrat Regular" pitchFamily="2" charset="0"/>
                        </a:rPr>
                        <a:t>1.712</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1.920</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2.369</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95000"/>
                      </a:schemeClr>
                    </a:solidFill>
                  </a:tcPr>
                </a:tc>
                <a:tc>
                  <a:txBody>
                    <a:bodyPr/>
                    <a:lstStyle/>
                    <a:p>
                      <a:pPr algn="ctr"/>
                      <a:r>
                        <a:rPr lang="es-ES" sz="1200" b="1" dirty="0">
                          <a:latin typeface="Montserrat Regular" pitchFamily="2" charset="0"/>
                        </a:rPr>
                        <a:t>6.001</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tc>
                  <a:txBody>
                    <a:bodyPr/>
                    <a:lstStyle/>
                    <a:p>
                      <a:pPr algn="ctr"/>
                      <a:r>
                        <a:rPr lang="es-ES" sz="1200" b="1" dirty="0">
                          <a:latin typeface="Montserrat Regular" pitchFamily="2" charset="0"/>
                        </a:rPr>
                        <a:t>8%</a:t>
                      </a:r>
                      <a:endParaRPr lang="es-CO" sz="1200" b="1" dirty="0">
                        <a:latin typeface="Montserrat Regular" pitchFamily="2" charset="0"/>
                      </a:endParaRPr>
                    </a:p>
                  </a:txBody>
                  <a:tcPr marL="88977" marR="88977" marT="44489" marB="44489" anchor="ctr">
                    <a:lnL w="28575" cap="flat" cmpd="sng" algn="ctr">
                      <a:solidFill>
                        <a:schemeClr val="accent1">
                          <a:lumMod val="75000"/>
                        </a:schemeClr>
                      </a:solidFill>
                      <a:prstDash val="solid"/>
                      <a:round/>
                      <a:headEnd type="none" w="med" len="med"/>
                      <a:tailEnd type="none" w="med" len="med"/>
                    </a:lnL>
                    <a:lnR w="28575" cap="flat" cmpd="sng" algn="ctr">
                      <a:solidFill>
                        <a:schemeClr val="accent1">
                          <a:lumMod val="75000"/>
                        </a:schemeClr>
                      </a:solidFill>
                      <a:prstDash val="solid"/>
                      <a:round/>
                      <a:headEnd type="none" w="med" len="med"/>
                      <a:tailEnd type="none" w="med" len="med"/>
                    </a:lnR>
                    <a:lnT w="28575" cap="flat" cmpd="sng" algn="ctr">
                      <a:solidFill>
                        <a:schemeClr val="accent1">
                          <a:lumMod val="75000"/>
                        </a:schemeClr>
                      </a:solidFill>
                      <a:prstDash val="solid"/>
                      <a:round/>
                      <a:headEnd type="none" w="med" len="med"/>
                      <a:tailEnd type="none" w="med" len="med"/>
                    </a:lnT>
                    <a:lnB w="28575" cap="flat" cmpd="sng" algn="ctr">
                      <a:solidFill>
                        <a:schemeClr val="accent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6873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235518" y="1102211"/>
            <a:ext cx="8914669"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Medición de Experiencia Ciudadana I Trimestre 2023</a:t>
            </a:r>
            <a:endParaRPr lang="es-ES" sz="2400" b="1" dirty="0">
              <a:solidFill>
                <a:srgbClr val="4D4D4D"/>
              </a:solidFill>
              <a:latin typeface="Verdana" panose="020B0604030504040204" pitchFamily="34" charset="0"/>
              <a:ea typeface="Verdana" panose="020B0604030504040204" pitchFamily="34" charset="0"/>
            </a:endParaRPr>
          </a:p>
          <a:p>
            <a:r>
              <a:rPr lang="es-CO" sz="1400" b="1" dirty="0">
                <a:latin typeface="Verdana" panose="020B0604030504040204" pitchFamily="34" charset="0"/>
                <a:ea typeface="Verdana" panose="020B0604030504040204" pitchFamily="34" charset="0"/>
              </a:rPr>
              <a:t>(Enero-Febrero-Marzo)</a:t>
            </a:r>
            <a:endParaRPr lang="es-ES" sz="1400" b="1" dirty="0">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16" name="Diagrama de flujo: conector 15">
            <a:extLst>
              <a:ext uri="{FF2B5EF4-FFF2-40B4-BE49-F238E27FC236}">
                <a16:creationId xmlns:a16="http://schemas.microsoft.com/office/drawing/2014/main" id="{1A5D0E7C-A347-81D0-46F3-BC3CAA0F86BE}"/>
              </a:ext>
            </a:extLst>
          </p:cNvPr>
          <p:cNvSpPr/>
          <p:nvPr/>
        </p:nvSpPr>
        <p:spPr>
          <a:xfrm>
            <a:off x="1352834" y="2081821"/>
            <a:ext cx="4504793" cy="3954094"/>
          </a:xfrm>
          <a:prstGeom prst="flowChartConnector">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SzPct val="25000"/>
            </a:pPr>
            <a:r>
              <a:rPr lang="es-CO" sz="1600" b="1" dirty="0">
                <a:solidFill>
                  <a:srgbClr val="44546A">
                    <a:lumMod val="50000"/>
                  </a:srgbClr>
                </a:solidFill>
                <a:latin typeface="Montserrat Regular" pitchFamily="2" charset="0"/>
                <a:ea typeface="Calibri"/>
                <a:cs typeface="Calibri"/>
                <a:sym typeface="Calibri"/>
              </a:rPr>
              <a:t>MEDICIÓN DE EXPERIENCIA EN TEMAS:  </a:t>
            </a:r>
            <a:r>
              <a:rPr lang="es-CO" sz="1600" b="1" u="sng" dirty="0">
                <a:solidFill>
                  <a:schemeClr val="accent5">
                    <a:lumMod val="75000"/>
                  </a:schemeClr>
                </a:solidFill>
                <a:effectLst>
                  <a:outerShdw blurRad="38100" dist="38100" dir="2700000" algn="tl">
                    <a:srgbClr val="000000">
                      <a:alpha val="43137"/>
                    </a:srgbClr>
                  </a:outerShdw>
                </a:effectLst>
                <a:latin typeface="Montserrat Regular" pitchFamily="2" charset="0"/>
                <a:ea typeface="Calibri"/>
                <a:cs typeface="Calibri"/>
                <a:sym typeface="Calibri"/>
              </a:rPr>
              <a:t>PENSIONALES</a:t>
            </a:r>
          </a:p>
        </p:txBody>
      </p:sp>
      <p:sp>
        <p:nvSpPr>
          <p:cNvPr id="17" name="Diagrama de flujo: conector 16">
            <a:extLst>
              <a:ext uri="{FF2B5EF4-FFF2-40B4-BE49-F238E27FC236}">
                <a16:creationId xmlns:a16="http://schemas.microsoft.com/office/drawing/2014/main" id="{9374F791-F8A4-D812-4B40-04834FC44B30}"/>
              </a:ext>
            </a:extLst>
          </p:cNvPr>
          <p:cNvSpPr/>
          <p:nvPr/>
        </p:nvSpPr>
        <p:spPr>
          <a:xfrm>
            <a:off x="5011752" y="2496775"/>
            <a:ext cx="978063" cy="832122"/>
          </a:xfrm>
          <a:prstGeom prst="flowChartConnector">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ln>
                  <a:solidFill>
                    <a:srgbClr val="FFFF00"/>
                  </a:solidFill>
                </a:ln>
                <a:solidFill>
                  <a:srgbClr val="FFFF00"/>
                </a:solidFill>
                <a:latin typeface="Montserrat Regular" pitchFamily="2" charset="0"/>
              </a:rPr>
              <a:t>76%</a:t>
            </a:r>
          </a:p>
        </p:txBody>
      </p:sp>
      <p:sp>
        <p:nvSpPr>
          <p:cNvPr id="18" name="Diagrama de flujo: conector 17">
            <a:extLst>
              <a:ext uri="{FF2B5EF4-FFF2-40B4-BE49-F238E27FC236}">
                <a16:creationId xmlns:a16="http://schemas.microsoft.com/office/drawing/2014/main" id="{07B9CE0E-7613-7714-CF27-422E89E96D09}"/>
              </a:ext>
            </a:extLst>
          </p:cNvPr>
          <p:cNvSpPr/>
          <p:nvPr/>
        </p:nvSpPr>
        <p:spPr>
          <a:xfrm>
            <a:off x="5336528" y="3448950"/>
            <a:ext cx="978063" cy="832122"/>
          </a:xfrm>
          <a:prstGeom prst="flowChartConnec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ln>
                  <a:solidFill>
                    <a:srgbClr val="FFFF00"/>
                  </a:solidFill>
                </a:ln>
                <a:solidFill>
                  <a:srgbClr val="FFFF00"/>
                </a:solidFill>
                <a:latin typeface="Montserrat Regular" pitchFamily="2" charset="0"/>
              </a:rPr>
              <a:t>62%</a:t>
            </a:r>
          </a:p>
        </p:txBody>
      </p:sp>
      <p:sp>
        <p:nvSpPr>
          <p:cNvPr id="19" name="Diagrama de flujo: conector 18">
            <a:extLst>
              <a:ext uri="{FF2B5EF4-FFF2-40B4-BE49-F238E27FC236}">
                <a16:creationId xmlns:a16="http://schemas.microsoft.com/office/drawing/2014/main" id="{E55E0D67-0B31-6F06-D2F2-74839E10BAC4}"/>
              </a:ext>
            </a:extLst>
          </p:cNvPr>
          <p:cNvSpPr/>
          <p:nvPr/>
        </p:nvSpPr>
        <p:spPr>
          <a:xfrm>
            <a:off x="5034950" y="4476347"/>
            <a:ext cx="978063" cy="832122"/>
          </a:xfrm>
          <a:prstGeom prst="flowChartConnector">
            <a:avLst/>
          </a:prstGeom>
          <a:solidFill>
            <a:srgbClr val="00B0F0"/>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a:ln>
                  <a:solidFill>
                    <a:srgbClr val="FFFF00"/>
                  </a:solidFill>
                </a:ln>
                <a:solidFill>
                  <a:srgbClr val="FFFF00"/>
                </a:solidFill>
                <a:latin typeface="Montserrat Regular" pitchFamily="2" charset="0"/>
              </a:rPr>
              <a:t>100%</a:t>
            </a:r>
          </a:p>
        </p:txBody>
      </p:sp>
      <p:cxnSp>
        <p:nvCxnSpPr>
          <p:cNvPr id="20" name="Conector: angular 19">
            <a:extLst>
              <a:ext uri="{FF2B5EF4-FFF2-40B4-BE49-F238E27FC236}">
                <a16:creationId xmlns:a16="http://schemas.microsoft.com/office/drawing/2014/main" id="{961B9D2E-24D4-E16D-E88C-86363CBA77E5}"/>
              </a:ext>
            </a:extLst>
          </p:cNvPr>
          <p:cNvCxnSpPr>
            <a:cxnSpLocks/>
            <a:stCxn id="17" idx="6"/>
          </p:cNvCxnSpPr>
          <p:nvPr/>
        </p:nvCxnSpPr>
        <p:spPr>
          <a:xfrm>
            <a:off x="5989815" y="2912836"/>
            <a:ext cx="1545367" cy="297303"/>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21" name="Conector: angular 20">
            <a:extLst>
              <a:ext uri="{FF2B5EF4-FFF2-40B4-BE49-F238E27FC236}">
                <a16:creationId xmlns:a16="http://schemas.microsoft.com/office/drawing/2014/main" id="{750A5D86-5BE4-85A8-2C74-896E7682EDC0}"/>
              </a:ext>
            </a:extLst>
          </p:cNvPr>
          <p:cNvCxnSpPr>
            <a:cxnSpLocks/>
            <a:stCxn id="19" idx="6"/>
            <a:endCxn id="25" idx="1"/>
          </p:cNvCxnSpPr>
          <p:nvPr/>
        </p:nvCxnSpPr>
        <p:spPr>
          <a:xfrm flipV="1">
            <a:off x="6013013" y="4636028"/>
            <a:ext cx="1308562" cy="256380"/>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22" name="Conector recto 21">
            <a:extLst>
              <a:ext uri="{FF2B5EF4-FFF2-40B4-BE49-F238E27FC236}">
                <a16:creationId xmlns:a16="http://schemas.microsoft.com/office/drawing/2014/main" id="{B74A77A1-ACB9-6514-8077-480A53BF1548}"/>
              </a:ext>
            </a:extLst>
          </p:cNvPr>
          <p:cNvCxnSpPr>
            <a:cxnSpLocks/>
            <a:endCxn id="24" idx="1"/>
          </p:cNvCxnSpPr>
          <p:nvPr/>
        </p:nvCxnSpPr>
        <p:spPr>
          <a:xfrm>
            <a:off x="6314592" y="3893496"/>
            <a:ext cx="1006983" cy="18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Diagrama de flujo: terminador 22">
            <a:extLst>
              <a:ext uri="{FF2B5EF4-FFF2-40B4-BE49-F238E27FC236}">
                <a16:creationId xmlns:a16="http://schemas.microsoft.com/office/drawing/2014/main" id="{07ADE0D4-3918-FCC2-CB22-59108062B61B}"/>
              </a:ext>
            </a:extLst>
          </p:cNvPr>
          <p:cNvSpPr/>
          <p:nvPr/>
        </p:nvSpPr>
        <p:spPr>
          <a:xfrm>
            <a:off x="7331332" y="2964423"/>
            <a:ext cx="2391295" cy="513012"/>
          </a:xfrm>
          <a:prstGeom prst="flowChartTerminator">
            <a:avLst/>
          </a:prstGeom>
          <a:gradFill flip="none" rotWithShape="1">
            <a:gsLst>
              <a:gs pos="0">
                <a:srgbClr val="2C70AE">
                  <a:shade val="30000"/>
                  <a:satMod val="115000"/>
                </a:srgbClr>
              </a:gs>
              <a:gs pos="50000">
                <a:srgbClr val="2C70AE">
                  <a:shade val="67500"/>
                  <a:satMod val="115000"/>
                </a:srgbClr>
              </a:gs>
              <a:gs pos="100000">
                <a:srgbClr val="2C70AE">
                  <a:shade val="100000"/>
                  <a:satMod val="115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a:latin typeface="Montserrat Regular" pitchFamily="2" charset="0"/>
              </a:rPr>
              <a:t>CLARIDAD</a:t>
            </a:r>
          </a:p>
        </p:txBody>
      </p:sp>
      <p:sp>
        <p:nvSpPr>
          <p:cNvPr id="24" name="Diagrama de flujo: terminador 23">
            <a:extLst>
              <a:ext uri="{FF2B5EF4-FFF2-40B4-BE49-F238E27FC236}">
                <a16:creationId xmlns:a16="http://schemas.microsoft.com/office/drawing/2014/main" id="{53E12B6E-93F2-84BD-C53B-37E78C5834C0}"/>
              </a:ext>
            </a:extLst>
          </p:cNvPr>
          <p:cNvSpPr/>
          <p:nvPr/>
        </p:nvSpPr>
        <p:spPr>
          <a:xfrm>
            <a:off x="7321575" y="3637174"/>
            <a:ext cx="2391295" cy="513012"/>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Montserrat Regular" pitchFamily="2" charset="0"/>
              </a:rPr>
              <a:t>NO ESFUERZO</a:t>
            </a:r>
          </a:p>
        </p:txBody>
      </p:sp>
      <p:sp>
        <p:nvSpPr>
          <p:cNvPr id="25" name="Diagrama de flujo: terminador 24">
            <a:extLst>
              <a:ext uri="{FF2B5EF4-FFF2-40B4-BE49-F238E27FC236}">
                <a16:creationId xmlns:a16="http://schemas.microsoft.com/office/drawing/2014/main" id="{7F1BE04C-CCA9-081C-2637-B7D28185C3E9}"/>
              </a:ext>
            </a:extLst>
          </p:cNvPr>
          <p:cNvSpPr/>
          <p:nvPr/>
        </p:nvSpPr>
        <p:spPr>
          <a:xfrm>
            <a:off x="7321575" y="4379522"/>
            <a:ext cx="2391295" cy="513012"/>
          </a:xfrm>
          <a:prstGeom prst="flowChartTerminator">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l="100000" t="100000"/>
            </a:path>
            <a:tileRect r="-100000" b="-100000"/>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Montserrat Regular" pitchFamily="2" charset="0"/>
              </a:rPr>
              <a:t>TRANSPARENCIA</a:t>
            </a:r>
          </a:p>
        </p:txBody>
      </p:sp>
      <p:pic>
        <p:nvPicPr>
          <p:cNvPr id="26" name="Gráfico 16" descr="Grupo de personas con relleno sólido">
            <a:extLst>
              <a:ext uri="{FF2B5EF4-FFF2-40B4-BE49-F238E27FC236}">
                <a16:creationId xmlns:a16="http://schemas.microsoft.com/office/drawing/2014/main" id="{14D1717C-6C8E-A1B3-9E6C-ADBAF05E0229}"/>
              </a:ext>
            </a:extLst>
          </p:cNvPr>
          <p:cNvPicPr>
            <a:picLocks noChangeAspect="1"/>
          </p:cNvPicPr>
          <p:nvPr/>
        </p:nvPicPr>
        <p:blipFill>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78750" y="5222987"/>
            <a:ext cx="777480" cy="777480"/>
          </a:xfrm>
          <a:prstGeom prst="rect">
            <a:avLst/>
          </a:prstGeom>
        </p:spPr>
      </p:pic>
      <p:sp>
        <p:nvSpPr>
          <p:cNvPr id="27" name="Cerrar corchete 26">
            <a:extLst>
              <a:ext uri="{FF2B5EF4-FFF2-40B4-BE49-F238E27FC236}">
                <a16:creationId xmlns:a16="http://schemas.microsoft.com/office/drawing/2014/main" id="{88A1C08E-4568-951B-CBE4-AFB940FCB0DF}"/>
              </a:ext>
            </a:extLst>
          </p:cNvPr>
          <p:cNvSpPr/>
          <p:nvPr/>
        </p:nvSpPr>
        <p:spPr>
          <a:xfrm>
            <a:off x="9712869" y="3154680"/>
            <a:ext cx="92210" cy="1570820"/>
          </a:xfrm>
          <a:prstGeom prst="righ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dirty="0">
              <a:latin typeface="Montserrat Regular" pitchFamily="2" charset="0"/>
            </a:endParaRPr>
          </a:p>
        </p:txBody>
      </p:sp>
      <p:cxnSp>
        <p:nvCxnSpPr>
          <p:cNvPr id="28" name="Conector recto 27">
            <a:extLst>
              <a:ext uri="{FF2B5EF4-FFF2-40B4-BE49-F238E27FC236}">
                <a16:creationId xmlns:a16="http://schemas.microsoft.com/office/drawing/2014/main" id="{00EEC6BF-E93F-E7DE-B444-08C2702C4E2C}"/>
              </a:ext>
            </a:extLst>
          </p:cNvPr>
          <p:cNvCxnSpPr>
            <a:cxnSpLocks/>
          </p:cNvCxnSpPr>
          <p:nvPr/>
        </p:nvCxnSpPr>
        <p:spPr>
          <a:xfrm flipH="1">
            <a:off x="9706223" y="3919014"/>
            <a:ext cx="109849"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139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440634" y="1050711"/>
            <a:ext cx="8914669" cy="573470"/>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Medición de Experiencia Ciudadana I Trimestre 2023</a:t>
            </a:r>
          </a:p>
          <a:p>
            <a:r>
              <a:rPr lang="es-CO" sz="1400" b="1" dirty="0">
                <a:latin typeface="Verdana" panose="020B0604030504040204" pitchFamily="34" charset="0"/>
                <a:ea typeface="Verdana" panose="020B0604030504040204" pitchFamily="34" charset="0"/>
              </a:rPr>
              <a:t>(Enero-Febrero-Marzo)</a:t>
            </a:r>
            <a:endParaRPr lang="es-ES" sz="1400" b="1" dirty="0">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sp>
        <p:nvSpPr>
          <p:cNvPr id="2" name="Diagrama de flujo: conector 1">
            <a:extLst>
              <a:ext uri="{FF2B5EF4-FFF2-40B4-BE49-F238E27FC236}">
                <a16:creationId xmlns:a16="http://schemas.microsoft.com/office/drawing/2014/main" id="{24B9FBAB-38D3-4906-426E-8C9B5CF45BAA}"/>
              </a:ext>
            </a:extLst>
          </p:cNvPr>
          <p:cNvSpPr/>
          <p:nvPr/>
        </p:nvSpPr>
        <p:spPr>
          <a:xfrm>
            <a:off x="1682396" y="1998949"/>
            <a:ext cx="4215573" cy="3824900"/>
          </a:xfrm>
          <a:prstGeom prst="flowChartConnector">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SzPct val="25000"/>
            </a:pPr>
            <a:r>
              <a:rPr lang="es-CO" sz="1600" b="1" dirty="0">
                <a:solidFill>
                  <a:srgbClr val="44546A">
                    <a:lumMod val="50000"/>
                  </a:srgbClr>
                </a:solidFill>
                <a:latin typeface="Montserrat Regular" pitchFamily="2" charset="0"/>
                <a:ea typeface="Calibri"/>
                <a:cs typeface="Calibri"/>
                <a:sym typeface="Calibri"/>
              </a:rPr>
              <a:t>MEDICIÓN DE EXPERIENCIA EN </a:t>
            </a:r>
          </a:p>
          <a:p>
            <a:pPr>
              <a:buSzPct val="25000"/>
            </a:pPr>
            <a:r>
              <a:rPr lang="es-CO" sz="1600" b="1" dirty="0">
                <a:solidFill>
                  <a:srgbClr val="44546A">
                    <a:lumMod val="50000"/>
                  </a:srgbClr>
                </a:solidFill>
                <a:latin typeface="Montserrat Regular" pitchFamily="2" charset="0"/>
                <a:ea typeface="Calibri"/>
                <a:cs typeface="Calibri"/>
                <a:sym typeface="Calibri"/>
              </a:rPr>
              <a:t>TEMAS: </a:t>
            </a:r>
            <a:r>
              <a:rPr lang="es-CO" sz="1600" b="1" u="sng" dirty="0">
                <a:solidFill>
                  <a:schemeClr val="accent6">
                    <a:lumMod val="75000"/>
                  </a:schemeClr>
                </a:solidFill>
                <a:latin typeface="Montserrat Regular" pitchFamily="2" charset="0"/>
                <a:ea typeface="Calibri"/>
                <a:cs typeface="Calibri"/>
                <a:sym typeface="Calibri"/>
              </a:rPr>
              <a:t>PARAFISCALES</a:t>
            </a:r>
          </a:p>
        </p:txBody>
      </p:sp>
      <p:sp>
        <p:nvSpPr>
          <p:cNvPr id="3" name="Diagrama de flujo: conector 2">
            <a:extLst>
              <a:ext uri="{FF2B5EF4-FFF2-40B4-BE49-F238E27FC236}">
                <a16:creationId xmlns:a16="http://schemas.microsoft.com/office/drawing/2014/main" id="{38E8C0B2-9527-A25B-9336-11B72B3F997B}"/>
              </a:ext>
            </a:extLst>
          </p:cNvPr>
          <p:cNvSpPr/>
          <p:nvPr/>
        </p:nvSpPr>
        <p:spPr>
          <a:xfrm>
            <a:off x="5075547" y="2402333"/>
            <a:ext cx="978063" cy="832122"/>
          </a:xfrm>
          <a:prstGeom prst="flowChartConnector">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ln>
                  <a:solidFill>
                    <a:srgbClr val="FFFF00"/>
                  </a:solidFill>
                </a:ln>
                <a:solidFill>
                  <a:srgbClr val="FFFF00"/>
                </a:solidFill>
                <a:latin typeface="Montserrat Regular" pitchFamily="2" charset="0"/>
              </a:rPr>
              <a:t>72%</a:t>
            </a:r>
          </a:p>
        </p:txBody>
      </p:sp>
      <p:sp>
        <p:nvSpPr>
          <p:cNvPr id="4" name="Diagrama de flujo: conector 3">
            <a:extLst>
              <a:ext uri="{FF2B5EF4-FFF2-40B4-BE49-F238E27FC236}">
                <a16:creationId xmlns:a16="http://schemas.microsoft.com/office/drawing/2014/main" id="{CD875BFA-52C9-451A-B7FF-4EE217D56A80}"/>
              </a:ext>
            </a:extLst>
          </p:cNvPr>
          <p:cNvSpPr/>
          <p:nvPr/>
        </p:nvSpPr>
        <p:spPr>
          <a:xfrm>
            <a:off x="5400323" y="3365493"/>
            <a:ext cx="978063" cy="832122"/>
          </a:xfrm>
          <a:prstGeom prst="flowChartConnec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b="1" dirty="0">
                <a:ln>
                  <a:solidFill>
                    <a:srgbClr val="FFFF00"/>
                  </a:solidFill>
                </a:ln>
                <a:solidFill>
                  <a:srgbClr val="FFFF00"/>
                </a:solidFill>
                <a:latin typeface="Montserrat Regular" pitchFamily="2" charset="0"/>
              </a:rPr>
              <a:t>64%</a:t>
            </a:r>
          </a:p>
        </p:txBody>
      </p:sp>
      <p:sp>
        <p:nvSpPr>
          <p:cNvPr id="5" name="Diagrama de flujo: conector 4">
            <a:extLst>
              <a:ext uri="{FF2B5EF4-FFF2-40B4-BE49-F238E27FC236}">
                <a16:creationId xmlns:a16="http://schemas.microsoft.com/office/drawing/2014/main" id="{450197AE-2461-CCAC-1E98-882E63C614FD}"/>
              </a:ext>
            </a:extLst>
          </p:cNvPr>
          <p:cNvSpPr/>
          <p:nvPr/>
        </p:nvSpPr>
        <p:spPr>
          <a:xfrm>
            <a:off x="5098745" y="4392890"/>
            <a:ext cx="978063" cy="832122"/>
          </a:xfrm>
          <a:prstGeom prst="flowChartConnector">
            <a:avLst/>
          </a:prstGeom>
          <a:solidFill>
            <a:srgbClr val="00B0F0"/>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a:ln>
                  <a:solidFill>
                    <a:srgbClr val="FFFF00"/>
                  </a:solidFill>
                </a:ln>
                <a:solidFill>
                  <a:srgbClr val="FFFF00"/>
                </a:solidFill>
                <a:latin typeface="Montserrat Regular" pitchFamily="2" charset="0"/>
              </a:rPr>
              <a:t>100%</a:t>
            </a:r>
          </a:p>
        </p:txBody>
      </p:sp>
      <p:cxnSp>
        <p:nvCxnSpPr>
          <p:cNvPr id="6" name="Conector: angular 5">
            <a:extLst>
              <a:ext uri="{FF2B5EF4-FFF2-40B4-BE49-F238E27FC236}">
                <a16:creationId xmlns:a16="http://schemas.microsoft.com/office/drawing/2014/main" id="{5215AC80-5D95-D05A-252F-DA671E97EA62}"/>
              </a:ext>
            </a:extLst>
          </p:cNvPr>
          <p:cNvCxnSpPr>
            <a:cxnSpLocks/>
            <a:stCxn id="3" idx="6"/>
          </p:cNvCxnSpPr>
          <p:nvPr/>
        </p:nvCxnSpPr>
        <p:spPr>
          <a:xfrm>
            <a:off x="6053610" y="2818394"/>
            <a:ext cx="1545367" cy="297303"/>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7" name="Conector: angular 6">
            <a:extLst>
              <a:ext uri="{FF2B5EF4-FFF2-40B4-BE49-F238E27FC236}">
                <a16:creationId xmlns:a16="http://schemas.microsoft.com/office/drawing/2014/main" id="{289181DE-F953-ECC5-EBC7-4AA64437D931}"/>
              </a:ext>
            </a:extLst>
          </p:cNvPr>
          <p:cNvCxnSpPr>
            <a:cxnSpLocks/>
            <a:stCxn id="5" idx="6"/>
            <a:endCxn id="12" idx="1"/>
          </p:cNvCxnSpPr>
          <p:nvPr/>
        </p:nvCxnSpPr>
        <p:spPr>
          <a:xfrm flipV="1">
            <a:off x="6076808" y="4552571"/>
            <a:ext cx="1308562" cy="256380"/>
          </a:xfrm>
          <a:prstGeom prst="bentConnector3">
            <a:avLst/>
          </a:prstGeom>
          <a:ln w="28575"/>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88879CAA-086E-2D13-FB9E-6E0C2E7829A9}"/>
              </a:ext>
            </a:extLst>
          </p:cNvPr>
          <p:cNvCxnSpPr>
            <a:cxnSpLocks/>
            <a:endCxn id="11" idx="1"/>
          </p:cNvCxnSpPr>
          <p:nvPr/>
        </p:nvCxnSpPr>
        <p:spPr>
          <a:xfrm>
            <a:off x="6378387" y="3810038"/>
            <a:ext cx="1006983" cy="18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Diagrama de flujo: terminador 8">
            <a:extLst>
              <a:ext uri="{FF2B5EF4-FFF2-40B4-BE49-F238E27FC236}">
                <a16:creationId xmlns:a16="http://schemas.microsoft.com/office/drawing/2014/main" id="{4ADB79CB-41FA-5B8F-7F6E-3E70857296E2}"/>
              </a:ext>
            </a:extLst>
          </p:cNvPr>
          <p:cNvSpPr/>
          <p:nvPr/>
        </p:nvSpPr>
        <p:spPr>
          <a:xfrm>
            <a:off x="7406112" y="2880966"/>
            <a:ext cx="2391295" cy="513012"/>
          </a:xfrm>
          <a:prstGeom prst="flowChartTerminator">
            <a:avLst/>
          </a:prstGeom>
          <a:gradFill flip="none" rotWithShape="1">
            <a:gsLst>
              <a:gs pos="0">
                <a:srgbClr val="2C70AE">
                  <a:shade val="30000"/>
                  <a:satMod val="115000"/>
                </a:srgbClr>
              </a:gs>
              <a:gs pos="50000">
                <a:srgbClr val="2C70AE">
                  <a:shade val="67500"/>
                  <a:satMod val="115000"/>
                </a:srgbClr>
              </a:gs>
              <a:gs pos="100000">
                <a:srgbClr val="2C70AE">
                  <a:shade val="100000"/>
                  <a:satMod val="115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b="1" dirty="0">
                <a:latin typeface="Montserrat Regular" pitchFamily="2" charset="0"/>
              </a:rPr>
              <a:t>CLARIDAD</a:t>
            </a:r>
          </a:p>
        </p:txBody>
      </p:sp>
      <p:sp>
        <p:nvSpPr>
          <p:cNvPr id="11" name="Diagrama de flujo: terminador 10">
            <a:extLst>
              <a:ext uri="{FF2B5EF4-FFF2-40B4-BE49-F238E27FC236}">
                <a16:creationId xmlns:a16="http://schemas.microsoft.com/office/drawing/2014/main" id="{4F1715E8-75D8-42E0-F250-4834D83B9E42}"/>
              </a:ext>
            </a:extLst>
          </p:cNvPr>
          <p:cNvSpPr/>
          <p:nvPr/>
        </p:nvSpPr>
        <p:spPr>
          <a:xfrm>
            <a:off x="7385370" y="3553717"/>
            <a:ext cx="2391295" cy="513012"/>
          </a:xfrm>
          <a:prstGeom prst="flowChartTerminator">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Montserrat Regular" pitchFamily="2" charset="0"/>
              </a:rPr>
              <a:t>NO ESFUERZO</a:t>
            </a:r>
          </a:p>
        </p:txBody>
      </p:sp>
      <p:sp>
        <p:nvSpPr>
          <p:cNvPr id="12" name="Diagrama de flujo: terminador 11">
            <a:extLst>
              <a:ext uri="{FF2B5EF4-FFF2-40B4-BE49-F238E27FC236}">
                <a16:creationId xmlns:a16="http://schemas.microsoft.com/office/drawing/2014/main" id="{02C5ECD3-82A9-B4E5-88B1-E30B0E9DEFAC}"/>
              </a:ext>
            </a:extLst>
          </p:cNvPr>
          <p:cNvSpPr/>
          <p:nvPr/>
        </p:nvSpPr>
        <p:spPr>
          <a:xfrm>
            <a:off x="7385370" y="4296065"/>
            <a:ext cx="2391295" cy="513012"/>
          </a:xfrm>
          <a:prstGeom prst="flowChartTerminator">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path path="circle">
              <a:fillToRect l="100000" t="100000"/>
            </a:path>
            <a:tileRect r="-100000" b="-100000"/>
          </a:gra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400" dirty="0">
                <a:latin typeface="Montserrat Regular" pitchFamily="2" charset="0"/>
              </a:rPr>
              <a:t>TRANSPARENCIA</a:t>
            </a:r>
          </a:p>
        </p:txBody>
      </p:sp>
      <p:pic>
        <p:nvPicPr>
          <p:cNvPr id="13" name="Gráfico 16" descr="Grupo de personas con relleno sólido">
            <a:extLst>
              <a:ext uri="{FF2B5EF4-FFF2-40B4-BE49-F238E27FC236}">
                <a16:creationId xmlns:a16="http://schemas.microsoft.com/office/drawing/2014/main" id="{5EE9129F-B503-65CB-11D4-5C7995ECAE19}"/>
              </a:ext>
            </a:extLst>
          </p:cNvPr>
          <p:cNvPicPr>
            <a:picLocks noChangeAspect="1"/>
          </p:cNvPicPr>
          <p:nvPr/>
        </p:nvPicPr>
        <p:blipFill>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782325" y="5077478"/>
            <a:ext cx="613858" cy="613858"/>
          </a:xfrm>
          <a:prstGeom prst="rect">
            <a:avLst/>
          </a:prstGeom>
        </p:spPr>
      </p:pic>
      <p:sp>
        <p:nvSpPr>
          <p:cNvPr id="14" name="Cerrar corchete 13">
            <a:extLst>
              <a:ext uri="{FF2B5EF4-FFF2-40B4-BE49-F238E27FC236}">
                <a16:creationId xmlns:a16="http://schemas.microsoft.com/office/drawing/2014/main" id="{6E82C937-06B2-747A-C068-F222D521B403}"/>
              </a:ext>
            </a:extLst>
          </p:cNvPr>
          <p:cNvSpPr/>
          <p:nvPr/>
        </p:nvSpPr>
        <p:spPr>
          <a:xfrm>
            <a:off x="9776664" y="3049253"/>
            <a:ext cx="92210" cy="1570820"/>
          </a:xfrm>
          <a:prstGeom prst="righ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O" sz="1600" dirty="0">
              <a:latin typeface="Montserrat Regular" pitchFamily="2" charset="0"/>
            </a:endParaRPr>
          </a:p>
        </p:txBody>
      </p:sp>
      <p:cxnSp>
        <p:nvCxnSpPr>
          <p:cNvPr id="15" name="Conector recto 14">
            <a:extLst>
              <a:ext uri="{FF2B5EF4-FFF2-40B4-BE49-F238E27FC236}">
                <a16:creationId xmlns:a16="http://schemas.microsoft.com/office/drawing/2014/main" id="{9EEC3693-2B3B-B51A-3407-E14A390B2872}"/>
              </a:ext>
            </a:extLst>
          </p:cNvPr>
          <p:cNvCxnSpPr>
            <a:cxnSpLocks/>
          </p:cNvCxnSpPr>
          <p:nvPr/>
        </p:nvCxnSpPr>
        <p:spPr>
          <a:xfrm flipH="1">
            <a:off x="9770018" y="3813587"/>
            <a:ext cx="109849"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308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3 Rectángulo">
            <a:extLst>
              <a:ext uri="{FF2B5EF4-FFF2-40B4-BE49-F238E27FC236}">
                <a16:creationId xmlns:a16="http://schemas.microsoft.com/office/drawing/2014/main" id="{8F526D09-6E6C-A8A3-FEF1-DD552B3CBAA3}"/>
              </a:ext>
            </a:extLst>
          </p:cNvPr>
          <p:cNvSpPr/>
          <p:nvPr/>
        </p:nvSpPr>
        <p:spPr>
          <a:xfrm>
            <a:off x="1127051" y="1135789"/>
            <a:ext cx="9867014" cy="850469"/>
          </a:xfrm>
          <a:prstGeom prst="rect">
            <a:avLst/>
          </a:prstGeom>
        </p:spPr>
        <p:txBody>
          <a:bodyPr wrap="square" lIns="80243" tIns="40122" rIns="80243" bIns="40122">
            <a:spAutoFit/>
          </a:bodyPr>
          <a:lstStyle/>
          <a:p>
            <a:r>
              <a:rPr lang="es-ES" b="1" dirty="0">
                <a:solidFill>
                  <a:srgbClr val="4D4D4D"/>
                </a:solidFill>
                <a:latin typeface="Verdana" panose="020B0604030504040204" pitchFamily="34" charset="0"/>
                <a:ea typeface="Verdana" panose="020B0604030504040204" pitchFamily="34" charset="0"/>
              </a:rPr>
              <a:t>Promedio indicadores Pensiones y Parafiscales de Medición de experiencia – I Trimestre 2023</a:t>
            </a:r>
          </a:p>
          <a:p>
            <a:r>
              <a:rPr lang="es-CO" sz="1400" b="1" dirty="0">
                <a:latin typeface="Verdana" panose="020B0604030504040204" pitchFamily="34" charset="0"/>
                <a:ea typeface="Verdana" panose="020B0604030504040204" pitchFamily="34" charset="0"/>
              </a:rPr>
              <a:t>(Enero-Febrero-Marzo)</a:t>
            </a:r>
            <a:endParaRPr lang="es-ES" sz="1400" b="1" dirty="0">
              <a:latin typeface="Verdana" panose="020B0604030504040204" pitchFamily="34" charset="0"/>
              <a:ea typeface="Verdana" panose="020B0604030504040204" pitchFamily="34" charset="0"/>
            </a:endParaRPr>
          </a:p>
        </p:txBody>
      </p:sp>
      <p:sp>
        <p:nvSpPr>
          <p:cNvPr id="34" name="CuadroTexto 33">
            <a:extLst>
              <a:ext uri="{FF2B5EF4-FFF2-40B4-BE49-F238E27FC236}">
                <a16:creationId xmlns:a16="http://schemas.microsoft.com/office/drawing/2014/main" id="{656F2A7A-0BAE-CE35-6DAB-86A8B862CE57}"/>
              </a:ext>
            </a:extLst>
          </p:cNvPr>
          <p:cNvSpPr txBox="1"/>
          <p:nvPr/>
        </p:nvSpPr>
        <p:spPr>
          <a:xfrm>
            <a:off x="0" y="6359323"/>
            <a:ext cx="8161764" cy="215444"/>
          </a:xfrm>
          <a:prstGeom prst="rect">
            <a:avLst/>
          </a:prstGeom>
          <a:noFill/>
        </p:spPr>
        <p:txBody>
          <a:bodyPr wrap="square" rtlCol="0">
            <a:spAutoFit/>
          </a:bodyPr>
          <a:lstStyle/>
          <a:p>
            <a:r>
              <a:rPr lang="es-CO" sz="800" dirty="0">
                <a:latin typeface="Verdana" panose="020B0604030504040204" pitchFamily="34" charset="0"/>
                <a:ea typeface="Verdana" panose="020B0604030504040204" pitchFamily="34" charset="0"/>
                <a:cs typeface="Calibri" charset="0"/>
              </a:rPr>
              <a:t>Fuente: Gestor de contacto- Informe calidad percibida –UGPP/DSIAC – I Trimestre 2023</a:t>
            </a:r>
          </a:p>
        </p:txBody>
      </p:sp>
      <p:cxnSp>
        <p:nvCxnSpPr>
          <p:cNvPr id="37" name="Conector recto 36">
            <a:extLst>
              <a:ext uri="{FF2B5EF4-FFF2-40B4-BE49-F238E27FC236}">
                <a16:creationId xmlns:a16="http://schemas.microsoft.com/office/drawing/2014/main" id="{13C29734-6690-A137-3A65-9F68C4520815}"/>
              </a:ext>
            </a:extLst>
          </p:cNvPr>
          <p:cNvCxnSpPr>
            <a:cxnSpLocks/>
          </p:cNvCxnSpPr>
          <p:nvPr/>
        </p:nvCxnSpPr>
        <p:spPr>
          <a:xfrm flipV="1">
            <a:off x="64006" y="6359323"/>
            <a:ext cx="8922989" cy="23994"/>
          </a:xfrm>
          <a:prstGeom prst="line">
            <a:avLst/>
          </a:prstGeom>
        </p:spPr>
        <p:style>
          <a:lnRef idx="1">
            <a:schemeClr val="accent4"/>
          </a:lnRef>
          <a:fillRef idx="0">
            <a:schemeClr val="accent4"/>
          </a:fillRef>
          <a:effectRef idx="0">
            <a:schemeClr val="accent4"/>
          </a:effectRef>
          <a:fontRef idx="minor">
            <a:schemeClr val="tx1"/>
          </a:fontRef>
        </p:style>
      </p:cxnSp>
      <p:graphicFrame>
        <p:nvGraphicFramePr>
          <p:cNvPr id="2" name="Gráfico 1">
            <a:extLst>
              <a:ext uri="{FF2B5EF4-FFF2-40B4-BE49-F238E27FC236}">
                <a16:creationId xmlns:a16="http://schemas.microsoft.com/office/drawing/2014/main" id="{BD36109E-B580-BB8B-5BEF-80958596ED36}"/>
              </a:ext>
            </a:extLst>
          </p:cNvPr>
          <p:cNvGraphicFramePr>
            <a:graphicFrameLocks/>
          </p:cNvGraphicFramePr>
          <p:nvPr>
            <p:extLst>
              <p:ext uri="{D42A27DB-BD31-4B8C-83A1-F6EECF244321}">
                <p14:modId xmlns:p14="http://schemas.microsoft.com/office/powerpoint/2010/main" val="3245538069"/>
              </p:ext>
            </p:extLst>
          </p:nvPr>
        </p:nvGraphicFramePr>
        <p:xfrm>
          <a:off x="1977474" y="1742829"/>
          <a:ext cx="7917711" cy="38471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393919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1335</Words>
  <Application>Microsoft Office PowerPoint</Application>
  <PresentationFormat>Panorámica</PresentationFormat>
  <Paragraphs>259</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Calibri</vt:lpstr>
      <vt:lpstr>Calibri Light</vt:lpstr>
      <vt:lpstr>Montserrat Regular</vt:lpstr>
      <vt:lpstr>Verdana</vt:lpstr>
      <vt:lpstr>Wingdings</vt:lpstr>
      <vt:lpstr>Tema de Office</vt:lpstr>
      <vt:lpstr>Presentación de PowerPoint</vt:lpstr>
      <vt:lpstr>Presentación de PowerPoint</vt:lpstr>
      <vt:lpstr>Índice Neto de Satisfacción – INS – Canales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CATALINA PEREZ COHELLO</dc:creator>
  <cp:lastModifiedBy>GLADYS ZORAYDA DIAZ MENDIVELSO</cp:lastModifiedBy>
  <cp:revision>23</cp:revision>
  <dcterms:created xsi:type="dcterms:W3CDTF">2023-05-19T21:05:40Z</dcterms:created>
  <dcterms:modified xsi:type="dcterms:W3CDTF">2023-07-26T15:54:09Z</dcterms:modified>
</cp:coreProperties>
</file>