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3506" r:id="rId4"/>
    <p:sldId id="3512" r:id="rId5"/>
    <p:sldId id="3515" r:id="rId6"/>
    <p:sldId id="3516" r:id="rId7"/>
    <p:sldId id="327" r:id="rId8"/>
    <p:sldId id="3508" r:id="rId9"/>
    <p:sldId id="3510" r:id="rId10"/>
    <p:sldId id="3509" r:id="rId11"/>
    <p:sldId id="305" r:id="rId12"/>
    <p:sldId id="3513" r:id="rId13"/>
    <p:sldId id="326" r:id="rId14"/>
    <p:sldId id="265" r:id="rId15"/>
  </p:sldIdLst>
  <p:sldSz cx="9278938" cy="5219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HA GLADYS DUQUE NARANJO" initials="MGDN" lastIdx="1" clrIdx="0">
    <p:extLst>
      <p:ext uri="{19B8F6BF-5375-455C-9EA6-DF929625EA0E}">
        <p15:presenceInfo xmlns:p15="http://schemas.microsoft.com/office/powerpoint/2012/main" userId="MARTHA GLADYS DUQUE NARANJ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888" autoAdjust="0"/>
    <p:restoredTop sz="94585"/>
  </p:normalViewPr>
  <p:slideViewPr>
    <p:cSldViewPr snapToGrid="0">
      <p:cViewPr varScale="1">
        <p:scale>
          <a:sx n="115" d="100"/>
          <a:sy n="115" d="100"/>
        </p:scale>
        <p:origin x="96" y="1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tivsvfsdg03\Direccion_de_Servicios_Integrados$\68.%20Datos%20Estad&#237;stica\Grupo%20Datos\Calidad\Presentaci&#243;n%20web\Consolidado%20Calidad%20Percibida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tivsvfsdg03\Direccion_de_Servicios_Integrados$\68.%20Datos%20Estad&#237;stica\Grupo%20Datos\Calidad\Presentaci&#243;n%20web\Consolidado%20Calidad%20Percibida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tivsvfsdg03\Direccion_de_Servicios_Integrados$\68.%20Datos%20Estad&#237;stica\Grupo%20Datos\Calidad\Presentaci&#243;n%20web\Consolidado%20Calidad%20Percibid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[Consolidado Calidad Percibida.xlsx]Graficas todos los indicadores!TablaDinámica5</c:name>
    <c:fmtId val="31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'Graficas todos los indicadores'!$W$4:$W$6</c:f>
              <c:strCache>
                <c:ptCount val="1"/>
                <c:pt idx="0">
                  <c:v>2022 - Parafiscales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'Graficas todos los indicadores'!$V$7:$V$10</c:f>
              <c:strCache>
                <c:ptCount val="3"/>
                <c:pt idx="0">
                  <c:v>Claridad</c:v>
                </c:pt>
                <c:pt idx="1">
                  <c:v>No Esfuerzo</c:v>
                </c:pt>
                <c:pt idx="2">
                  <c:v>Transparencia</c:v>
                </c:pt>
              </c:strCache>
            </c:strRef>
          </c:cat>
          <c:val>
            <c:numRef>
              <c:f>'Graficas todos los indicadores'!$W$7:$W$10</c:f>
              <c:numCache>
                <c:formatCode>0%</c:formatCode>
                <c:ptCount val="3"/>
                <c:pt idx="0">
                  <c:v>0.73749999999999993</c:v>
                </c:pt>
                <c:pt idx="1">
                  <c:v>0.64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2B-4866-BD34-01DC58C74E80}"/>
            </c:ext>
          </c:extLst>
        </c:ser>
        <c:ser>
          <c:idx val="1"/>
          <c:order val="1"/>
          <c:tx>
            <c:strRef>
              <c:f>'Graficas todos los indicadores'!$X$4:$X$6</c:f>
              <c:strCache>
                <c:ptCount val="1"/>
                <c:pt idx="0">
                  <c:v>2022 - Pensiones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'Graficas todos los indicadores'!$V$7:$V$10</c:f>
              <c:strCache>
                <c:ptCount val="3"/>
                <c:pt idx="0">
                  <c:v>Claridad</c:v>
                </c:pt>
                <c:pt idx="1">
                  <c:v>No Esfuerzo</c:v>
                </c:pt>
                <c:pt idx="2">
                  <c:v>Transparencia</c:v>
                </c:pt>
              </c:strCache>
            </c:strRef>
          </c:cat>
          <c:val>
            <c:numRef>
              <c:f>'Graficas todos los indicadores'!$X$7:$X$10</c:f>
              <c:numCache>
                <c:formatCode>0%</c:formatCode>
                <c:ptCount val="3"/>
                <c:pt idx="0">
                  <c:v>0.77750000000000008</c:v>
                </c:pt>
                <c:pt idx="1">
                  <c:v>0.62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2B-4866-BD34-01DC58C74E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7970687"/>
        <c:axId val="99085184"/>
      </c:barChart>
      <c:catAx>
        <c:axId val="1507970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99085184"/>
        <c:crosses val="autoZero"/>
        <c:auto val="1"/>
        <c:lblAlgn val="ctr"/>
        <c:lblOffset val="100"/>
        <c:noMultiLvlLbl val="0"/>
      </c:catAx>
      <c:valAx>
        <c:axId val="9908518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5079706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[Consolidado Calidad Percibida.xlsx]Graficas todos los indicadores!TablaDinámica1</c:name>
    <c:fmtId val="23"/>
  </c:pivotSource>
  <c:chart>
    <c:autoTitleDeleted val="0"/>
    <c:pivotFmts>
      <c:pivotFmt>
        <c:idx val="0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5.4492173343588156E-2"/>
              <c:y val="-1.998178513660290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6926E-2"/>
              <c:y val="2.718374100612551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2.2155878594102778E-2"/>
              <c:y val="-2.7238019927791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7086E-2"/>
              <c:y val="-2.360990253219739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5.4492173343588156E-2"/>
              <c:y val="-1.998178513660290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6926E-2"/>
              <c:y val="2.718374100612551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2.2155878594102778E-2"/>
              <c:y val="-2.7238019927791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7086E-2"/>
              <c:y val="-2.360990253219739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5.4492173343588156E-2"/>
              <c:y val="-1.998178513660290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6926E-2"/>
              <c:y val="2.718374100612551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2.2155878594102778E-2"/>
              <c:y val="-2.7238019927791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7086E-2"/>
              <c:y val="-2.360990253219739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2.7108506210700427E-2"/>
          <c:y val="0.11330226416870501"/>
          <c:w val="0.94578298757859913"/>
          <c:h val="0.6414504781737016"/>
        </c:manualLayout>
      </c:layout>
      <c:lineChart>
        <c:grouping val="standard"/>
        <c:varyColors val="0"/>
        <c:ser>
          <c:idx val="0"/>
          <c:order val="0"/>
          <c:tx>
            <c:strRef>
              <c:f>'Graficas todos los indicadores'!$P$4:$P$5</c:f>
              <c:strCache>
                <c:ptCount val="1"/>
                <c:pt idx="0">
                  <c:v>Claridad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Pt>
            <c:idx val="0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EF31-42BF-B542-F55335A21A3D}"/>
              </c:ext>
            </c:extLst>
          </c:dPt>
          <c:dPt>
            <c:idx val="2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EF31-42BF-B542-F55335A21A3D}"/>
              </c:ext>
            </c:extLst>
          </c:dPt>
          <c:dPt>
            <c:idx val="4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EF31-42BF-B542-F55335A21A3D}"/>
              </c:ext>
            </c:extLst>
          </c:dPt>
          <c:dPt>
            <c:idx val="5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EF31-42BF-B542-F55335A21A3D}"/>
              </c:ext>
            </c:extLst>
          </c:dPt>
          <c:dLbls>
            <c:dLbl>
              <c:idx val="0"/>
              <c:layout>
                <c:manualLayout>
                  <c:x val="-5.4492173343588156E-2"/>
                  <c:y val="-1.9981785136602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31-42BF-B542-F55335A21A3D}"/>
                </c:ext>
              </c:extLst>
            </c:dLbl>
            <c:dLbl>
              <c:idx val="2"/>
              <c:layout>
                <c:manualLayout>
                  <c:x val="-3.5090396493896926E-2"/>
                  <c:y val="2.71837410061255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31-42BF-B542-F55335A21A3D}"/>
                </c:ext>
              </c:extLst>
            </c:dLbl>
            <c:dLbl>
              <c:idx val="4"/>
              <c:layout>
                <c:manualLayout>
                  <c:x val="-2.2155878594102778E-2"/>
                  <c:y val="-2.7238019927791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31-42BF-B542-F55335A21A3D}"/>
                </c:ext>
              </c:extLst>
            </c:dLbl>
            <c:dLbl>
              <c:idx val="5"/>
              <c:layout>
                <c:manualLayout>
                  <c:x val="-3.5090396493897086E-2"/>
                  <c:y val="-2.36099025321973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31-42BF-B542-F55335A21A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indicadores'!$O$6:$O$15</c:f>
              <c:multiLvlStrCache>
                <c:ptCount val="7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</c:lvl>
              </c:multiLvlStrCache>
            </c:multiLvlStrRef>
          </c:cat>
          <c:val>
            <c:numRef>
              <c:f>'Graficas todos los indicadores'!$P$6:$P$15</c:f>
              <c:numCache>
                <c:formatCode>0%</c:formatCode>
                <c:ptCount val="7"/>
                <c:pt idx="0">
                  <c:v>0.86</c:v>
                </c:pt>
                <c:pt idx="1">
                  <c:v>0.73</c:v>
                </c:pt>
                <c:pt idx="2">
                  <c:v>0.81</c:v>
                </c:pt>
                <c:pt idx="3">
                  <c:v>0.86</c:v>
                </c:pt>
                <c:pt idx="4">
                  <c:v>0.52</c:v>
                </c:pt>
                <c:pt idx="5">
                  <c:v>0.72</c:v>
                </c:pt>
                <c:pt idx="6">
                  <c:v>0.85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8-EF31-42BF-B542-F55335A21A3D}"/>
            </c:ext>
          </c:extLst>
        </c:ser>
        <c:ser>
          <c:idx val="1"/>
          <c:order val="1"/>
          <c:tx>
            <c:strRef>
              <c:f>'Graficas todos los indicadores'!$Q$4:$Q$5</c:f>
              <c:strCache>
                <c:ptCount val="1"/>
                <c:pt idx="0">
                  <c:v>No Esfuerzo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indicadores'!$O$6:$O$15</c:f>
              <c:multiLvlStrCache>
                <c:ptCount val="7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</c:lvl>
              </c:multiLvlStrCache>
            </c:multiLvlStrRef>
          </c:cat>
          <c:val>
            <c:numRef>
              <c:f>'Graficas todos los indicadores'!$Q$6:$Q$15</c:f>
              <c:numCache>
                <c:formatCode>0%</c:formatCode>
                <c:ptCount val="7"/>
                <c:pt idx="0">
                  <c:v>0.56999999999999995</c:v>
                </c:pt>
                <c:pt idx="1">
                  <c:v>0.54</c:v>
                </c:pt>
                <c:pt idx="2">
                  <c:v>0.71</c:v>
                </c:pt>
                <c:pt idx="3">
                  <c:v>0.71</c:v>
                </c:pt>
                <c:pt idx="4">
                  <c:v>0.46</c:v>
                </c:pt>
                <c:pt idx="5">
                  <c:v>0.67</c:v>
                </c:pt>
                <c:pt idx="6">
                  <c:v>0.72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9-EF31-42BF-B542-F55335A21A3D}"/>
            </c:ext>
          </c:extLst>
        </c:ser>
        <c:ser>
          <c:idx val="2"/>
          <c:order val="2"/>
          <c:tx>
            <c:strRef>
              <c:f>'Graficas todos los indicadores'!$R$4:$R$5</c:f>
              <c:strCache>
                <c:ptCount val="1"/>
                <c:pt idx="0">
                  <c:v>Transparencia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indicadores'!$O$6:$O$15</c:f>
              <c:multiLvlStrCache>
                <c:ptCount val="7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</c:lvl>
              </c:multiLvlStrCache>
            </c:multiLvlStrRef>
          </c:cat>
          <c:val>
            <c:numRef>
              <c:f>'Graficas todos los indicadores'!$R$6:$R$15</c:f>
              <c:numCache>
                <c:formatCode>0%</c:formatCode>
                <c:ptCount val="7"/>
                <c:pt idx="0">
                  <c:v>0.57999999999999996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A-EF31-42BF-B542-F55335A21A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39246640"/>
        <c:axId val="403640976"/>
      </c:lineChart>
      <c:catAx>
        <c:axId val="53924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03640976"/>
        <c:crosses val="autoZero"/>
        <c:auto val="1"/>
        <c:lblAlgn val="ctr"/>
        <c:lblOffset val="100"/>
        <c:noMultiLvlLbl val="0"/>
      </c:catAx>
      <c:valAx>
        <c:axId val="4036409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39246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[Consolidado Calidad Percibida.xlsx]Graficas todos los indicadores!TablaDinámica4</c:name>
    <c:fmtId val="39"/>
  </c:pivotSource>
  <c:chart>
    <c:autoTitleDeleted val="0"/>
    <c:pivotFmts>
      <c:pivotFmt>
        <c:idx val="0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2.2272233122096852E-3"/>
          <c:y val="0.14835755338535581"/>
          <c:w val="0.97770095422037873"/>
          <c:h val="0.61285657631622781"/>
        </c:manualLayout>
      </c:layout>
      <c:lineChart>
        <c:grouping val="standard"/>
        <c:varyColors val="0"/>
        <c:ser>
          <c:idx val="0"/>
          <c:order val="0"/>
          <c:tx>
            <c:strRef>
              <c:f>'Graficas todos los indicadores'!$J$4:$J$5</c:f>
              <c:strCache>
                <c:ptCount val="1"/>
                <c:pt idx="0">
                  <c:v>Claridad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indicadores'!$I$6:$I$15</c:f>
              <c:multiLvlStrCache>
                <c:ptCount val="7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</c:lvl>
              </c:multiLvlStrCache>
            </c:multiLvlStrRef>
          </c:cat>
          <c:val>
            <c:numRef>
              <c:f>'Graficas todos los indicadores'!$J$6:$J$15</c:f>
              <c:numCache>
                <c:formatCode>0%</c:formatCode>
                <c:ptCount val="7"/>
                <c:pt idx="0">
                  <c:v>0.75</c:v>
                </c:pt>
                <c:pt idx="1">
                  <c:v>0.86</c:v>
                </c:pt>
                <c:pt idx="2">
                  <c:v>0.8</c:v>
                </c:pt>
                <c:pt idx="3">
                  <c:v>0.79</c:v>
                </c:pt>
                <c:pt idx="4">
                  <c:v>0.78</c:v>
                </c:pt>
                <c:pt idx="5">
                  <c:v>0.76</c:v>
                </c:pt>
                <c:pt idx="6">
                  <c:v>0.78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0025-483A-9399-479B28161FFA}"/>
            </c:ext>
          </c:extLst>
        </c:ser>
        <c:ser>
          <c:idx val="1"/>
          <c:order val="1"/>
          <c:tx>
            <c:strRef>
              <c:f>'Graficas todos los indicadores'!$K$4:$K$5</c:f>
              <c:strCache>
                <c:ptCount val="1"/>
                <c:pt idx="0">
                  <c:v>No Esfuerzo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indicadores'!$I$6:$I$15</c:f>
              <c:multiLvlStrCache>
                <c:ptCount val="7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</c:lvl>
              </c:multiLvlStrCache>
            </c:multiLvlStrRef>
          </c:cat>
          <c:val>
            <c:numRef>
              <c:f>'Graficas todos los indicadores'!$K$6:$K$15</c:f>
              <c:numCache>
                <c:formatCode>0%</c:formatCode>
                <c:ptCount val="7"/>
                <c:pt idx="0">
                  <c:v>0.48</c:v>
                </c:pt>
                <c:pt idx="1">
                  <c:v>0.64</c:v>
                </c:pt>
                <c:pt idx="2">
                  <c:v>0.62</c:v>
                </c:pt>
                <c:pt idx="3">
                  <c:v>0.63</c:v>
                </c:pt>
                <c:pt idx="4">
                  <c:v>0.61</c:v>
                </c:pt>
                <c:pt idx="5">
                  <c:v>0.59</c:v>
                </c:pt>
                <c:pt idx="6">
                  <c:v>0.65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0025-483A-9399-479B28161FFA}"/>
            </c:ext>
          </c:extLst>
        </c:ser>
        <c:ser>
          <c:idx val="2"/>
          <c:order val="2"/>
          <c:tx>
            <c:strRef>
              <c:f>'Graficas todos los indicadores'!$L$4:$L$5</c:f>
              <c:strCache>
                <c:ptCount val="1"/>
                <c:pt idx="0">
                  <c:v>Transparencia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indicadores'!$I$6:$I$15</c:f>
              <c:multiLvlStrCache>
                <c:ptCount val="7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</c:lvl>
              </c:multiLvlStrCache>
            </c:multiLvlStrRef>
          </c:cat>
          <c:val>
            <c:numRef>
              <c:f>'Graficas todos los indicadores'!$L$6:$L$15</c:f>
              <c:numCache>
                <c:formatCode>0%</c:formatCode>
                <c:ptCount val="7"/>
                <c:pt idx="0">
                  <c:v>0.74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0025-483A-9399-479B28161FF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14227344"/>
        <c:axId val="871364224"/>
      </c:lineChart>
      <c:catAx>
        <c:axId val="81422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871364224"/>
        <c:crosses val="autoZero"/>
        <c:auto val="1"/>
        <c:lblAlgn val="ctr"/>
        <c:lblOffset val="100"/>
        <c:noMultiLvlLbl val="0"/>
      </c:catAx>
      <c:valAx>
        <c:axId val="87136422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814227344"/>
        <c:crosses val="autoZero"/>
        <c:crossBetween val="between"/>
      </c:valAx>
      <c:spPr>
        <a:noFill/>
        <a:ln>
          <a:solidFill>
            <a:schemeClr val="bg1">
              <a:alpha val="94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4967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2975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160859" y="854243"/>
            <a:ext cx="6965164" cy="1817230"/>
          </a:xfrm>
          <a:prstGeom prst="rect">
            <a:avLst/>
          </a:prstGeom>
        </p:spPr>
        <p:txBody>
          <a:bodyPr anchor="b"/>
          <a:lstStyle>
            <a:lvl1pPr algn="ctr">
              <a:defRPr sz="4504"/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60859" y="2741551"/>
            <a:ext cx="6965164" cy="1260222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2"/>
            </a:lvl1pPr>
            <a:lvl2pPr marL="0" indent="0" algn="ctr">
              <a:buSzTx/>
              <a:buFontTx/>
              <a:buNone/>
              <a:defRPr sz="1802"/>
            </a:lvl2pPr>
            <a:lvl3pPr marL="0" indent="0" algn="ctr">
              <a:buSzTx/>
              <a:buFontTx/>
              <a:buNone/>
              <a:defRPr sz="1802"/>
            </a:lvl3pPr>
            <a:lvl4pPr marL="0" indent="0" algn="ctr">
              <a:buSzTx/>
              <a:buFontTx/>
              <a:buNone/>
              <a:defRPr sz="1802"/>
            </a:lvl4pPr>
            <a:lvl5pPr marL="0" indent="0" algn="ctr">
              <a:buSzTx/>
              <a:buFontTx/>
              <a:buNone/>
              <a:defRPr sz="1802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/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eneral Slid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321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/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633636" y="1301300"/>
            <a:ext cx="8009938" cy="2171252"/>
          </a:xfrm>
          <a:prstGeom prst="rect">
            <a:avLst/>
          </a:prstGeom>
        </p:spPr>
        <p:txBody>
          <a:bodyPr anchor="b"/>
          <a:lstStyle>
            <a:lvl1pPr>
              <a:defRPr sz="4504"/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3636" y="3493091"/>
            <a:ext cx="8009938" cy="1141812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2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1802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1802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1802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1802">
                <a:solidFill>
                  <a:srgbClr val="888888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/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38473" y="1389502"/>
            <a:ext cx="3946926" cy="33118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/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639682" y="277901"/>
            <a:ext cx="8009938" cy="1008902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9682" y="1279552"/>
            <a:ext cx="3928789" cy="627092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2" b="1"/>
            </a:lvl1pPr>
            <a:lvl2pPr marL="0" indent="0">
              <a:buSzTx/>
              <a:buFontTx/>
              <a:buNone/>
              <a:defRPr sz="1802" b="1"/>
            </a:lvl2pPr>
            <a:lvl3pPr marL="0" indent="0">
              <a:buSzTx/>
              <a:buFontTx/>
              <a:buNone/>
              <a:defRPr sz="1802" b="1"/>
            </a:lvl3pPr>
            <a:lvl4pPr marL="0" indent="0">
              <a:buSzTx/>
              <a:buFontTx/>
              <a:buNone/>
              <a:defRPr sz="1802" b="1"/>
            </a:lvl4pPr>
            <a:lvl5pPr marL="0" indent="0">
              <a:buSzTx/>
              <a:buFontTx/>
              <a:buNone/>
              <a:defRPr sz="1802" b="1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/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701484" y="1279552"/>
            <a:ext cx="3948137" cy="627092"/>
          </a:xfrm>
          <a:prstGeom prst="rect">
            <a:avLst/>
          </a:prstGeom>
        </p:spPr>
        <p:txBody>
          <a:bodyPr anchor="b"/>
          <a:lstStyle/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639682" y="347979"/>
            <a:ext cx="2995264" cy="1217932"/>
          </a:xfrm>
          <a:prstGeom prst="rect">
            <a:avLst/>
          </a:prstGeom>
        </p:spPr>
        <p:txBody>
          <a:bodyPr anchor="b"/>
          <a:lstStyle>
            <a:lvl1pPr>
              <a:defRPr sz="2402"/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948134" y="751539"/>
            <a:ext cx="4701487" cy="3709374"/>
          </a:xfrm>
          <a:prstGeom prst="rect">
            <a:avLst/>
          </a:prstGeom>
        </p:spPr>
        <p:txBody>
          <a:bodyPr/>
          <a:lstStyle>
            <a:lvl1pPr>
              <a:defRPr sz="2402"/>
            </a:lvl1pPr>
            <a:lvl2pPr marL="547309" indent="-199021">
              <a:defRPr sz="2402"/>
            </a:lvl2pPr>
            <a:lvl3pPr marL="928767" indent="-232189">
              <a:defRPr sz="2402"/>
            </a:lvl3pPr>
            <a:lvl4pPr marL="1323493" indent="-278630">
              <a:defRPr sz="2402"/>
            </a:lvl4pPr>
            <a:lvl5pPr marL="1671782" indent="-278630">
              <a:defRPr sz="2402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39682" y="1565908"/>
            <a:ext cx="2995265" cy="290104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639682" y="347979"/>
            <a:ext cx="2995264" cy="1217932"/>
          </a:xfrm>
          <a:prstGeom prst="rect">
            <a:avLst/>
          </a:prstGeom>
        </p:spPr>
        <p:txBody>
          <a:bodyPr anchor="b"/>
          <a:lstStyle>
            <a:lvl1pPr>
              <a:defRPr sz="2402"/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3948134" y="751539"/>
            <a:ext cx="4701487" cy="37093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s-ES"/>
              <a:t>Haga clic en el icono para agregar una imagen</a:t>
            </a:r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9682" y="1565910"/>
            <a:ext cx="2995264" cy="2901042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1"/>
            </a:lvl1pPr>
            <a:lvl2pPr marL="0" indent="0">
              <a:buSzTx/>
              <a:buFontTx/>
              <a:buNone/>
              <a:defRPr sz="1201"/>
            </a:lvl2pPr>
            <a:lvl3pPr marL="0" indent="0">
              <a:buSzTx/>
              <a:buFontTx/>
              <a:buNone/>
              <a:defRPr sz="1201"/>
            </a:lvl3pPr>
            <a:lvl4pPr marL="0" indent="0">
              <a:buSzTx/>
              <a:buFontTx/>
              <a:buNone/>
              <a:defRPr sz="1201"/>
            </a:lvl4pPr>
            <a:lvl5pPr marL="0" indent="0">
              <a:buSzTx/>
              <a:buFontTx/>
              <a:buNone/>
              <a:defRPr sz="1201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/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pp_fea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-2" y="0"/>
            <a:ext cx="9278940" cy="245855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644">
                <a:latin typeface="Lato Light"/>
                <a:cs typeface="Lato Light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sz="quarter" idx="11"/>
          </p:nvPr>
        </p:nvSpPr>
        <p:spPr>
          <a:xfrm>
            <a:off x="1168916" y="938738"/>
            <a:ext cx="1796773" cy="3215826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644">
                <a:latin typeface="Lato Light"/>
                <a:cs typeface="Lato Light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31235193"/>
      </p:ext>
    </p:extLst>
  </p:cSld>
  <p:clrMapOvr>
    <a:masterClrMapping/>
  </p:clrMapOvr>
  <p:transition advClick="0" advTm="3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38473" y="277901"/>
            <a:ext cx="8009938" cy="1008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38473" y="1389502"/>
            <a:ext cx="8009938" cy="3311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55706" y="4861362"/>
            <a:ext cx="292705" cy="23095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901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l" defTabSz="696576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696576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696576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696576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696576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696576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696576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696576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696576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3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4144" marR="0" indent="-174144" algn="l" defTabSz="696576" rtl="0" eaLnBrk="1" latinLnBrk="0" hangingPunct="1">
        <a:lnSpc>
          <a:spcPct val="90000"/>
        </a:lnSpc>
        <a:spcBef>
          <a:spcPts val="701"/>
        </a:spcBef>
        <a:spcAft>
          <a:spcPts val="0"/>
        </a:spcAft>
        <a:buClrTx/>
        <a:buSzPct val="100000"/>
        <a:buFont typeface="Arial"/>
        <a:buChar char="•"/>
        <a:tabLst/>
        <a:defRPr sz="2102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551455" marR="0" indent="-203167" algn="l" defTabSz="696576" rtl="0" eaLnBrk="1" latinLnBrk="0" hangingPunct="1">
        <a:lnSpc>
          <a:spcPct val="90000"/>
        </a:lnSpc>
        <a:spcBef>
          <a:spcPts val="701"/>
        </a:spcBef>
        <a:spcAft>
          <a:spcPts val="0"/>
        </a:spcAft>
        <a:buClrTx/>
        <a:buSzPct val="100000"/>
        <a:buFont typeface="Arial"/>
        <a:buChar char="•"/>
        <a:tabLst/>
        <a:defRPr sz="2102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940377" marR="0" indent="-243798" algn="l" defTabSz="696576" rtl="0" eaLnBrk="1" latinLnBrk="0" hangingPunct="1">
        <a:lnSpc>
          <a:spcPct val="90000"/>
        </a:lnSpc>
        <a:spcBef>
          <a:spcPts val="701"/>
        </a:spcBef>
        <a:spcAft>
          <a:spcPts val="0"/>
        </a:spcAft>
        <a:buClrTx/>
        <a:buSzPct val="100000"/>
        <a:buFont typeface="Arial"/>
        <a:buChar char="•"/>
        <a:tabLst/>
        <a:defRPr sz="2102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326171" marR="0" indent="-281308" algn="l" defTabSz="696576" rtl="0" eaLnBrk="1" latinLnBrk="0" hangingPunct="1">
        <a:lnSpc>
          <a:spcPct val="90000"/>
        </a:lnSpc>
        <a:spcBef>
          <a:spcPts val="701"/>
        </a:spcBef>
        <a:spcAft>
          <a:spcPts val="0"/>
        </a:spcAft>
        <a:buClrTx/>
        <a:buSzPct val="100000"/>
        <a:buFont typeface="Arial"/>
        <a:buChar char="•"/>
        <a:tabLst/>
        <a:defRPr sz="2102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1674462" marR="0" indent="-281309" algn="l" defTabSz="696576" rtl="0" eaLnBrk="1" latinLnBrk="0" hangingPunct="1">
        <a:lnSpc>
          <a:spcPct val="90000"/>
        </a:lnSpc>
        <a:spcBef>
          <a:spcPts val="701"/>
        </a:spcBef>
        <a:spcAft>
          <a:spcPts val="0"/>
        </a:spcAft>
        <a:buClrTx/>
        <a:buSzPct val="100000"/>
        <a:buFont typeface="Arial"/>
        <a:buChar char="•"/>
        <a:tabLst/>
        <a:defRPr sz="2102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022748" marR="0" indent="-281308" algn="l" defTabSz="696576" rtl="0" eaLnBrk="1" latinLnBrk="0" hangingPunct="1">
        <a:lnSpc>
          <a:spcPct val="90000"/>
        </a:lnSpc>
        <a:spcBef>
          <a:spcPts val="701"/>
        </a:spcBef>
        <a:spcAft>
          <a:spcPts val="0"/>
        </a:spcAft>
        <a:buClrTx/>
        <a:buSzPct val="100000"/>
        <a:buFont typeface="Arial"/>
        <a:buChar char="•"/>
        <a:tabLst/>
        <a:defRPr sz="2102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2371037" marR="0" indent="-281309" algn="l" defTabSz="696576" rtl="0" eaLnBrk="1" latinLnBrk="0" hangingPunct="1">
        <a:lnSpc>
          <a:spcPct val="90000"/>
        </a:lnSpc>
        <a:spcBef>
          <a:spcPts val="701"/>
        </a:spcBef>
        <a:spcAft>
          <a:spcPts val="0"/>
        </a:spcAft>
        <a:buClrTx/>
        <a:buSzPct val="100000"/>
        <a:buFont typeface="Arial"/>
        <a:buChar char="•"/>
        <a:tabLst/>
        <a:defRPr sz="2102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2719326" marR="0" indent="-281309" algn="l" defTabSz="696576" rtl="0" eaLnBrk="1" latinLnBrk="0" hangingPunct="1">
        <a:lnSpc>
          <a:spcPct val="90000"/>
        </a:lnSpc>
        <a:spcBef>
          <a:spcPts val="701"/>
        </a:spcBef>
        <a:spcAft>
          <a:spcPts val="0"/>
        </a:spcAft>
        <a:buClrTx/>
        <a:buSzPct val="100000"/>
        <a:buFont typeface="Arial"/>
        <a:buChar char="•"/>
        <a:tabLst/>
        <a:defRPr sz="2102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3067612" marR="0" indent="-281308" algn="l" defTabSz="696576" rtl="0" eaLnBrk="1" latinLnBrk="0" hangingPunct="1">
        <a:lnSpc>
          <a:spcPct val="90000"/>
        </a:lnSpc>
        <a:spcBef>
          <a:spcPts val="701"/>
        </a:spcBef>
        <a:spcAft>
          <a:spcPts val="0"/>
        </a:spcAft>
        <a:buClrTx/>
        <a:buSzPct val="100000"/>
        <a:buFont typeface="Arial"/>
        <a:buChar char="•"/>
        <a:tabLst/>
        <a:defRPr sz="2102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611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611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611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611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611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611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611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611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611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Rectángulo">
            <a:extLst>
              <a:ext uri="{FF2B5EF4-FFF2-40B4-BE49-F238E27FC236}">
                <a16:creationId xmlns:a16="http://schemas.microsoft.com/office/drawing/2014/main" id="{2D447B56-8515-4388-A1F2-25B08F8CEE53}"/>
              </a:ext>
            </a:extLst>
          </p:cNvPr>
          <p:cNvSpPr/>
          <p:nvPr/>
        </p:nvSpPr>
        <p:spPr>
          <a:xfrm>
            <a:off x="1961256" y="182985"/>
            <a:ext cx="7006395" cy="388804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CO" sz="2000" b="1" u="sng" dirty="0">
                <a:latin typeface="Montserrat Regular" pitchFamily="2" charset="0"/>
              </a:rPr>
              <a:t> Histórico indicadores de Calidad Percibida 2021- 2022 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C787DEB5-4E00-4852-AAF4-B80011F02F58}"/>
              </a:ext>
            </a:extLst>
          </p:cNvPr>
          <p:cNvCxnSpPr>
            <a:cxnSpLocks/>
          </p:cNvCxnSpPr>
          <p:nvPr/>
        </p:nvCxnSpPr>
        <p:spPr>
          <a:xfrm>
            <a:off x="4440421" y="974043"/>
            <a:ext cx="0" cy="3482202"/>
          </a:xfrm>
          <a:prstGeom prst="line">
            <a:avLst/>
          </a:prstGeom>
          <a:ln w="19050">
            <a:solidFill>
              <a:schemeClr val="accent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4160CB50-B7DD-4A6A-A7E5-1C08896D9AFA}"/>
              </a:ext>
            </a:extLst>
          </p:cNvPr>
          <p:cNvSpPr/>
          <p:nvPr/>
        </p:nvSpPr>
        <p:spPr>
          <a:xfrm>
            <a:off x="1840564" y="1004219"/>
            <a:ext cx="1790522" cy="35056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>
                <a:latin typeface="Montserrat Regular" pitchFamily="2" charset="0"/>
              </a:rPr>
              <a:t>PENSIONES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8D72332-878F-4902-B5D3-D8E2B6356709}"/>
              </a:ext>
            </a:extLst>
          </p:cNvPr>
          <p:cNvSpPr/>
          <p:nvPr/>
        </p:nvSpPr>
        <p:spPr>
          <a:xfrm>
            <a:off x="5929432" y="1035773"/>
            <a:ext cx="1790522" cy="35056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>
                <a:latin typeface="Montserrat Regular" pitchFamily="2" charset="0"/>
              </a:rPr>
              <a:t>PARAFISCALES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A7713F16-81CA-412C-9205-C65D852B1B0B}"/>
              </a:ext>
            </a:extLst>
          </p:cNvPr>
          <p:cNvCxnSpPr>
            <a:cxnSpLocks/>
          </p:cNvCxnSpPr>
          <p:nvPr/>
        </p:nvCxnSpPr>
        <p:spPr>
          <a:xfrm>
            <a:off x="399310" y="4903191"/>
            <a:ext cx="7497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DE019B80-68FE-E2D3-6D71-0D61B7C39794}"/>
              </a:ext>
            </a:extLst>
          </p:cNvPr>
          <p:cNvSpPr txBox="1"/>
          <p:nvPr/>
        </p:nvSpPr>
        <p:spPr>
          <a:xfrm>
            <a:off x="454372" y="4917153"/>
            <a:ext cx="59208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i="1" dirty="0">
                <a:latin typeface="Montserrat Regular" pitchFamily="2" charset="0"/>
              </a:rPr>
              <a:t>Fuente: Informe calidad percibida –UGPP/DSIAC – IV Trimestre 2022</a:t>
            </a: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E64854A3-17E6-4B3B-AAA6-212EAA56F8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0975863"/>
              </p:ext>
            </p:extLst>
          </p:nvPr>
        </p:nvGraphicFramePr>
        <p:xfrm>
          <a:off x="4340403" y="1382539"/>
          <a:ext cx="5153364" cy="3250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5" name="16 Conector recto">
            <a:extLst>
              <a:ext uri="{FF2B5EF4-FFF2-40B4-BE49-F238E27FC236}">
                <a16:creationId xmlns:a16="http://schemas.microsoft.com/office/drawing/2014/main" id="{32A64176-9543-443B-A47C-F01B993DE169}"/>
              </a:ext>
            </a:extLst>
          </p:cNvPr>
          <p:cNvCxnSpPr>
            <a:cxnSpLocks/>
          </p:cNvCxnSpPr>
          <p:nvPr/>
        </p:nvCxnSpPr>
        <p:spPr>
          <a:xfrm flipV="1">
            <a:off x="6567174" y="1593042"/>
            <a:ext cx="0" cy="2353277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Gráfico 17">
            <a:extLst>
              <a:ext uri="{FF2B5EF4-FFF2-40B4-BE49-F238E27FC236}">
                <a16:creationId xmlns:a16="http://schemas.microsoft.com/office/drawing/2014/main" id="{318852B8-716C-4014-9E15-0A79C4A7E3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8759297"/>
              </p:ext>
            </p:extLst>
          </p:nvPr>
        </p:nvGraphicFramePr>
        <p:xfrm>
          <a:off x="-19729" y="1294580"/>
          <a:ext cx="4512794" cy="3338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9" name="16 Conector recto">
            <a:extLst>
              <a:ext uri="{FF2B5EF4-FFF2-40B4-BE49-F238E27FC236}">
                <a16:creationId xmlns:a16="http://schemas.microsoft.com/office/drawing/2014/main" id="{B361C770-326F-4E90-8C9F-B9AA0093EAF3}"/>
              </a:ext>
            </a:extLst>
          </p:cNvPr>
          <p:cNvCxnSpPr>
            <a:cxnSpLocks/>
          </p:cNvCxnSpPr>
          <p:nvPr/>
        </p:nvCxnSpPr>
        <p:spPr>
          <a:xfrm flipV="1">
            <a:off x="1872705" y="1471855"/>
            <a:ext cx="0" cy="2386004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968580"/>
      </p:ext>
    </p:extLst>
  </p:cSld>
  <p:clrMapOvr>
    <a:masterClrMapping/>
  </p:clrMapOvr>
  <p:transition advClick="0" advTm="3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/>
          <p:nvPr/>
        </p:nvSpPr>
        <p:spPr>
          <a:xfrm>
            <a:off x="1835299" y="124997"/>
            <a:ext cx="7359035" cy="898459"/>
          </a:xfrm>
          <a:prstGeom prst="rect">
            <a:avLst/>
          </a:prstGeom>
          <a:noFill/>
          <a:ln>
            <a:noFill/>
          </a:ln>
        </p:spPr>
        <p:txBody>
          <a:bodyPr lIns="29454" tIns="14723" rIns="29454" bIns="14723" anchor="t" anchorCtr="0">
            <a:noAutofit/>
          </a:bodyPr>
          <a:lstStyle/>
          <a:p>
            <a:pPr>
              <a:buSzPct val="25000"/>
            </a:pPr>
            <a:r>
              <a:rPr lang="es-CO" sz="1600" b="1" dirty="0">
                <a:latin typeface="Montserrat Regular" pitchFamily="2" charset="0"/>
                <a:ea typeface="Calibri"/>
                <a:cs typeface="Calibri"/>
                <a:sym typeface="Calibri"/>
              </a:rPr>
              <a:t>MEDICIÓN DE EXPERIENCIA EN LOS CANALES DE ATENCIÓN - 2022</a:t>
            </a:r>
          </a:p>
          <a:p>
            <a:pPr>
              <a:buSzPct val="25000"/>
            </a:pPr>
            <a:r>
              <a:rPr lang="es-CO" sz="1600" b="1" dirty="0">
                <a:latin typeface="Montserrat Regular" pitchFamily="2" charset="0"/>
                <a:ea typeface="Calibri"/>
                <a:cs typeface="Calibri"/>
                <a:sym typeface="Calibri"/>
              </a:rPr>
              <a:t>VOZ DEL CIUDADANO</a:t>
            </a:r>
          </a:p>
        </p:txBody>
      </p:sp>
      <p:sp>
        <p:nvSpPr>
          <p:cNvPr id="7" name="Shape 574">
            <a:extLst>
              <a:ext uri="{FF2B5EF4-FFF2-40B4-BE49-F238E27FC236}">
                <a16:creationId xmlns:a16="http://schemas.microsoft.com/office/drawing/2014/main" id="{E5E42A22-AFD4-4CA7-A28E-2A59C5E7F5BC}"/>
              </a:ext>
            </a:extLst>
          </p:cNvPr>
          <p:cNvSpPr/>
          <p:nvPr/>
        </p:nvSpPr>
        <p:spPr>
          <a:xfrm>
            <a:off x="1052504" y="932252"/>
            <a:ext cx="7065793" cy="3382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9454" tIns="14723" rIns="29454" bIns="14723" anchor="t" anchorCtr="0">
            <a:noAutofit/>
          </a:bodyPr>
          <a:lstStyle/>
          <a:p>
            <a:pPr algn="just">
              <a:buSzPct val="25000"/>
            </a:pPr>
            <a:r>
              <a:rPr lang="es-CO" sz="1000" dirty="0">
                <a:solidFill>
                  <a:schemeClr val="tx1"/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Los ciudadanos manifestaron su experiencia positiva en los canales de atención así:</a:t>
            </a:r>
          </a:p>
          <a:p>
            <a:pPr algn="just">
              <a:buSzPct val="25000"/>
            </a:pPr>
            <a:endParaRPr lang="es-CO" sz="1000" dirty="0">
              <a:solidFill>
                <a:schemeClr val="tx1"/>
              </a:solidFill>
              <a:latin typeface="Montserrat Regular" pitchFamily="2" charset="0"/>
              <a:ea typeface="Calibri"/>
              <a:cs typeface="Calibri"/>
              <a:sym typeface="Calibri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Toda la información es muy clara y los procesos también son muy claros.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Los funcionarios de la unidad están haciendo un buen trabajo.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Hasta ahora no tengo ninguna queja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Yo no le veo ningún inconveniente a la unidad. 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No hay aspectos para mejorar todo ha estado muy bien.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Me han explicado muy bien sobre el tema.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Es una buena experiencia.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Me pareció todo bien y todo fantástico.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No he tenido ningún inconveniente hasta ahora.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La unidad es una entidad bien estructurada y considero que el trámite está bien.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Todo es muy claro.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Me parece que el trámite estuvo bien y estuvo fácil.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Todo está bien, dentro del marco jurídico.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Todo a satisfacción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El trámite ante la unidad está bien.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Ninguno. Todo el procedimiento fue adecuado 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No tengo aspectos adicionales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Ninguno, fácil, ágil y rápido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Gracias por el apoyo al empleo formal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000" dirty="0">
                <a:effectLst/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Me parece que el programa está bien estructurado</a:t>
            </a:r>
          </a:p>
          <a:p>
            <a:pPr algn="just">
              <a:buSzPct val="25000"/>
            </a:pPr>
            <a:endParaRPr lang="es-CO" sz="1000" dirty="0">
              <a:solidFill>
                <a:schemeClr val="tx1"/>
              </a:solidFill>
              <a:latin typeface="Montserrat Regular" pitchFamily="2" charset="0"/>
              <a:ea typeface="Calibri"/>
              <a:cs typeface="Calibri"/>
              <a:sym typeface="Calibri"/>
            </a:endParaRPr>
          </a:p>
          <a:p>
            <a:pPr>
              <a:lnSpc>
                <a:spcPct val="107000"/>
              </a:lnSpc>
              <a:spcAft>
                <a:spcPts val="258"/>
              </a:spcAft>
            </a:pPr>
            <a:endParaRPr lang="es-CO" sz="1000" dirty="0">
              <a:solidFill>
                <a:schemeClr val="tx1"/>
              </a:solidFill>
              <a:latin typeface="Montserrat Regular" pitchFamily="2" charset="0"/>
              <a:ea typeface="Calibri"/>
              <a:cs typeface="Calibri"/>
              <a:sym typeface="Calibri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33C9D3A8-8829-4A8F-9D22-FBC221DD718A}"/>
              </a:ext>
            </a:extLst>
          </p:cNvPr>
          <p:cNvCxnSpPr>
            <a:cxnSpLocks/>
          </p:cNvCxnSpPr>
          <p:nvPr/>
        </p:nvCxnSpPr>
        <p:spPr>
          <a:xfrm>
            <a:off x="399310" y="4903195"/>
            <a:ext cx="74906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C3D83FF1-F329-00CA-C304-55D55181B868}"/>
              </a:ext>
            </a:extLst>
          </p:cNvPr>
          <p:cNvSpPr txBox="1"/>
          <p:nvPr/>
        </p:nvSpPr>
        <p:spPr>
          <a:xfrm>
            <a:off x="412810" y="4950405"/>
            <a:ext cx="59208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i="1" dirty="0">
                <a:latin typeface="Montserrat Regular" pitchFamily="2" charset="0"/>
              </a:rPr>
              <a:t>Fuente: Informe calidad percibida –UGPP/DSIAC – IV Trimestre 2022</a:t>
            </a:r>
          </a:p>
        </p:txBody>
      </p:sp>
    </p:spTree>
    <p:extLst>
      <p:ext uri="{BB962C8B-B14F-4D97-AF65-F5344CB8AC3E}">
        <p14:creationId xmlns:p14="http://schemas.microsoft.com/office/powerpoint/2010/main" val="3835307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/>
          <p:nvPr/>
        </p:nvSpPr>
        <p:spPr>
          <a:xfrm>
            <a:off x="1872931" y="103784"/>
            <a:ext cx="7078122" cy="853008"/>
          </a:xfrm>
          <a:prstGeom prst="rect">
            <a:avLst/>
          </a:prstGeom>
          <a:noFill/>
          <a:ln>
            <a:noFill/>
          </a:ln>
        </p:spPr>
        <p:txBody>
          <a:bodyPr lIns="29454" tIns="14723" rIns="29454" bIns="14723" anchor="t" anchorCtr="0">
            <a:noAutofit/>
          </a:bodyPr>
          <a:lstStyle/>
          <a:p>
            <a:pPr>
              <a:buSzPct val="25000"/>
            </a:pPr>
            <a:r>
              <a:rPr lang="es-CO" sz="1600" b="1" dirty="0">
                <a:latin typeface="Montserrat Regular" pitchFamily="2" charset="0"/>
                <a:ea typeface="Calibri"/>
                <a:cs typeface="Calibri"/>
                <a:sym typeface="Calibri"/>
              </a:rPr>
              <a:t>MEDICIÓN DE EXPERIENCIA EN LOS CANALES DE ATENCIÓN - 2022</a:t>
            </a:r>
          </a:p>
          <a:p>
            <a:pPr>
              <a:buSzPct val="25000"/>
            </a:pPr>
            <a:r>
              <a:rPr lang="es-CO" sz="1600" b="1" dirty="0">
                <a:latin typeface="Montserrat Regular" pitchFamily="2" charset="0"/>
                <a:ea typeface="Calibri"/>
                <a:cs typeface="Calibri"/>
                <a:sym typeface="Calibri"/>
              </a:rPr>
              <a:t>VOZ DEL CIUDADANO</a:t>
            </a:r>
          </a:p>
        </p:txBody>
      </p:sp>
      <p:sp>
        <p:nvSpPr>
          <p:cNvPr id="8" name="Shape 574">
            <a:extLst>
              <a:ext uri="{FF2B5EF4-FFF2-40B4-BE49-F238E27FC236}">
                <a16:creationId xmlns:a16="http://schemas.microsoft.com/office/drawing/2014/main" id="{AD11FA2A-BB0A-4C0A-9C29-5ED4C255FF60}"/>
              </a:ext>
            </a:extLst>
          </p:cNvPr>
          <p:cNvSpPr/>
          <p:nvPr/>
        </p:nvSpPr>
        <p:spPr>
          <a:xfrm>
            <a:off x="824965" y="1011953"/>
            <a:ext cx="7876916" cy="344247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29454" tIns="14723" rIns="29454" bIns="14723" anchor="t" anchorCtr="0">
            <a:noAutofit/>
          </a:bodyPr>
          <a:lstStyle/>
          <a:p>
            <a:pPr algn="just">
              <a:buSzPct val="25000"/>
            </a:pPr>
            <a:r>
              <a:rPr lang="es-CO" sz="900" dirty="0">
                <a:solidFill>
                  <a:schemeClr val="tx1"/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Los siguientes son los aspectos que los Ciudadanos </a:t>
            </a:r>
            <a:r>
              <a:rPr lang="es-ES" sz="900" dirty="0">
                <a:solidFill>
                  <a:schemeClr val="tx1"/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consideran se deben tener en cuenta por La Unidad para brindarle una mejor experiencia:</a:t>
            </a: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El trámite debería ser mucho más rápido.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Deberían estar en constante comunicación con el ciudadano.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Deberían estar dando informes de en qué va el trámite.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Recibir la contraseña que entrega la registraduría si el ciudadano no tiene la cedula de ciudadanía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El trámite debería ser más sencillo.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Revisar mejor la información enviada por el ciudadano.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La unidad sea más comprensible en los estándares de la calidad del documento. 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Ser más específicos frente a lo que están solicitando.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Dar respuesta a los tramites más rápido.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Dar mejor y más oportuna la información de la documentación. 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Aceptar certificados de escolaridades por correo electrónico y explicar más los requisitos de los documentos.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Tener como válidas las firmas digitales.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Ser más claro porque no entendí mucho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Tener claro por qué lo están requiriendo, en el requerimiento especificar el por qué y cuando se cometió la inconsistencia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Ser más puntuales, ser más específicos, porque dice proceso número tal, pero no se dice sobre que es el requerimiento.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Que todo esto fuera en línea para uno saber si está bien y saber que está mal en el momento.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Mejorar el tiempo de respuesta, tanto a consultas sobre normas, como en la aceptación de nuestra demostración de cumplimiento o no ha lugar del requerimiento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Que le expliquen bien a uno de que se trata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Brindar la información más rápido en el tiempo que se evidencio el error. 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Video tutorial en el que le expliqué en que consiste el requerimiento y que se debe realizar, 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Un asesor para tener el acompañamiento en lo que se realiza para dar respuesta.</a:t>
            </a:r>
            <a:endParaRPr lang="es-CO" sz="900" dirty="0">
              <a:effectLst/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900" dirty="0">
                <a:solidFill>
                  <a:srgbClr val="000000"/>
                </a:solidFill>
                <a:effectLst/>
                <a:latin typeface="Montserrat Regular" pitchFamily="2" charset="0"/>
                <a:ea typeface="Calibri" panose="020F0502020204030204" pitchFamily="34" charset="0"/>
                <a:cs typeface="Calibri" panose="020F0502020204030204" pitchFamily="34" charset="0"/>
              </a:rPr>
              <a:t>Realizar la verificación interna, antes de requerir.</a:t>
            </a:r>
            <a:endParaRPr lang="es-CO" sz="900" dirty="0">
              <a:solidFill>
                <a:schemeClr val="tx1"/>
              </a:solidFill>
              <a:latin typeface="Montserrat Regular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33C9D3A8-8829-4A8F-9D22-FBC221DD718A}"/>
              </a:ext>
            </a:extLst>
          </p:cNvPr>
          <p:cNvCxnSpPr>
            <a:cxnSpLocks/>
          </p:cNvCxnSpPr>
          <p:nvPr/>
        </p:nvCxnSpPr>
        <p:spPr>
          <a:xfrm>
            <a:off x="399310" y="4870535"/>
            <a:ext cx="75494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DEE01326-EE85-B50E-D2FF-6FE221FD2EE9}"/>
              </a:ext>
            </a:extLst>
          </p:cNvPr>
          <p:cNvSpPr txBox="1"/>
          <p:nvPr/>
        </p:nvSpPr>
        <p:spPr>
          <a:xfrm>
            <a:off x="487621" y="4900530"/>
            <a:ext cx="59208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i="1" dirty="0">
                <a:latin typeface="Montserrat Regular" pitchFamily="2" charset="0"/>
              </a:rPr>
              <a:t>Fuente: Informe calidad percibida –UGPP/DSIAC – IV Trimestre 2022</a:t>
            </a:r>
          </a:p>
        </p:txBody>
      </p:sp>
    </p:spTree>
    <p:extLst>
      <p:ext uri="{BB962C8B-B14F-4D97-AF65-F5344CB8AC3E}">
        <p14:creationId xmlns:p14="http://schemas.microsoft.com/office/powerpoint/2010/main" val="1510233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/>
          <p:nvPr/>
        </p:nvSpPr>
        <p:spPr>
          <a:xfrm>
            <a:off x="2259569" y="191505"/>
            <a:ext cx="5512831" cy="511248"/>
          </a:xfrm>
          <a:prstGeom prst="rect">
            <a:avLst/>
          </a:prstGeom>
          <a:noFill/>
          <a:ln>
            <a:noFill/>
          </a:ln>
        </p:spPr>
        <p:txBody>
          <a:bodyPr lIns="29454" tIns="14723" rIns="29454" bIns="14723" anchor="t" anchorCtr="0">
            <a:noAutofit/>
          </a:bodyPr>
          <a:lstStyle/>
          <a:p>
            <a:pPr>
              <a:buSzPct val="25000"/>
            </a:pPr>
            <a:r>
              <a:rPr lang="es-ES" b="1" dirty="0">
                <a:latin typeface="Montserrat Regular" pitchFamily="2" charset="0"/>
                <a:cs typeface="Calibri"/>
              </a:rPr>
              <a:t>ACCIONES DE MEJORAMIENTO QUE ESTAMOS REALIZANDO EN LA ENTIDAD.</a:t>
            </a:r>
            <a:endParaRPr lang="es-CO" b="1" dirty="0">
              <a:latin typeface="Montserrat Regular" pitchFamily="2" charset="0"/>
              <a:cs typeface="Calibri"/>
              <a:sym typeface="Calibri"/>
            </a:endParaRPr>
          </a:p>
        </p:txBody>
      </p:sp>
      <p:sp>
        <p:nvSpPr>
          <p:cNvPr id="7" name="Shape 574">
            <a:extLst>
              <a:ext uri="{FF2B5EF4-FFF2-40B4-BE49-F238E27FC236}">
                <a16:creationId xmlns:a16="http://schemas.microsoft.com/office/drawing/2014/main" id="{E5E42A22-AFD4-4CA7-A28E-2A59C5E7F5BC}"/>
              </a:ext>
            </a:extLst>
          </p:cNvPr>
          <p:cNvSpPr/>
          <p:nvPr/>
        </p:nvSpPr>
        <p:spPr>
          <a:xfrm>
            <a:off x="399310" y="1204476"/>
            <a:ext cx="8480317" cy="244140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9454" tIns="14723" rIns="29454" bIns="14723" anchor="t" anchorCtr="0">
            <a:noAutofit/>
          </a:bodyPr>
          <a:lstStyle/>
          <a:p>
            <a:pPr algn="just">
              <a:buSzPct val="25000"/>
            </a:pPr>
            <a:endParaRPr lang="es-ES" sz="1050" dirty="0">
              <a:solidFill>
                <a:srgbClr val="000000"/>
              </a:solidFill>
              <a:latin typeface="Montserrat Regular" pitchFamily="2" charset="0"/>
              <a:cs typeface="Calibri" panose="020F0502020204030204" pitchFamily="34" charset="0"/>
            </a:endParaRPr>
          </a:p>
          <a:p>
            <a:pPr algn="just">
              <a:buSzPct val="25000"/>
            </a:pPr>
            <a:endParaRPr lang="es-ES" sz="1050" dirty="0">
              <a:solidFill>
                <a:srgbClr val="000000"/>
              </a:solidFill>
              <a:latin typeface="Montserrat Regular" pitchFamily="2" charset="0"/>
              <a:cs typeface="Calibri" panose="020F0502020204030204" pitchFamily="34" charset="0"/>
            </a:endParaRPr>
          </a:p>
          <a:p>
            <a:r>
              <a:rPr lang="es-ES" sz="1050" dirty="0">
                <a:solidFill>
                  <a:srgbClr val="000000"/>
                </a:solidFill>
                <a:latin typeface="Montserrat Regular" pitchFamily="2" charset="0"/>
                <a:cs typeface="Calibri" panose="020F0502020204030204" pitchFamily="34" charset="0"/>
              </a:rPr>
              <a:t>Acciones de mejoramiento que estamos realizando en la entidad:</a:t>
            </a:r>
          </a:p>
          <a:p>
            <a:endParaRPr lang="es-ES" sz="1050" dirty="0">
              <a:solidFill>
                <a:srgbClr val="000000"/>
              </a:solidFill>
              <a:latin typeface="Montserrat Regular" pitchFamily="2" charset="0"/>
              <a:cs typeface="Calibri" panose="020F0502020204030204" pitchFamily="34" charset="0"/>
            </a:endParaRPr>
          </a:p>
          <a:p>
            <a:pPr marL="278063" indent="-278063" algn="just">
              <a:buFont typeface="Wingdings" panose="05000000000000000000" pitchFamily="2" charset="2"/>
              <a:buChar char="§"/>
              <a:tabLst>
                <a:tab pos="397940" algn="l"/>
                <a:tab pos="444901" algn="l"/>
              </a:tabLst>
            </a:pPr>
            <a:r>
              <a:rPr lang="es-CO" sz="1050" dirty="0"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Mejoramiento de los comunicados utilizando un lenguaje claro de acuerdo con lo que los ciudadanos nos informan a través de documentos presentados para revisión en los puntos de atención.</a:t>
            </a:r>
          </a:p>
          <a:p>
            <a:pPr marL="278063" indent="-278063" algn="just">
              <a:buFont typeface="Wingdings" panose="05000000000000000000" pitchFamily="2" charset="2"/>
              <a:buChar char="§"/>
              <a:tabLst>
                <a:tab pos="397940" algn="l"/>
                <a:tab pos="444901" algn="l"/>
              </a:tabLst>
            </a:pPr>
            <a:r>
              <a:rPr lang="es-CO" sz="1050" dirty="0"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Capacitación a los asesores que realizan la atención a los ciudadanos para mejorar sus habilidades en comunicación y atención.</a:t>
            </a:r>
          </a:p>
          <a:p>
            <a:pPr marL="278063" indent="-278063" algn="just">
              <a:buFont typeface="Wingdings" panose="05000000000000000000" pitchFamily="2" charset="2"/>
              <a:buChar char="§"/>
              <a:tabLst>
                <a:tab pos="397940" algn="l"/>
                <a:tab pos="444901" algn="l"/>
              </a:tabLst>
            </a:pPr>
            <a:r>
              <a:rPr lang="es-CO" sz="1050" dirty="0"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Realizar llamada a aquellos ciudadanos que nos califican negativamente en la pregunta de satisfacción y resolutividad para prestarles una atención adicional buscando resolver la situación.</a:t>
            </a:r>
          </a:p>
          <a:p>
            <a:pPr marL="278063" indent="-278063" algn="just">
              <a:buFont typeface="Wingdings" panose="05000000000000000000" pitchFamily="2" charset="2"/>
              <a:buChar char="§"/>
              <a:tabLst>
                <a:tab pos="397940" algn="l"/>
                <a:tab pos="444901" algn="l"/>
              </a:tabLst>
            </a:pPr>
            <a:r>
              <a:rPr lang="es-CO" sz="1050" dirty="0">
                <a:latin typeface="Montserrat Regula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Brindar atención especial para los casos en que se requiera atender una situación de mínimo vital que afecte a los ciudadanos que califican la encuesta.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0A079B5A-71E3-4D9A-8400-B7586D96A86D}"/>
              </a:ext>
            </a:extLst>
          </p:cNvPr>
          <p:cNvCxnSpPr>
            <a:cxnSpLocks/>
          </p:cNvCxnSpPr>
          <p:nvPr/>
        </p:nvCxnSpPr>
        <p:spPr>
          <a:xfrm>
            <a:off x="399310" y="4772570"/>
            <a:ext cx="7457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E24A5344-44A1-732E-A6AF-EC5265BD9F02}"/>
              </a:ext>
            </a:extLst>
          </p:cNvPr>
          <p:cNvSpPr txBox="1"/>
          <p:nvPr/>
        </p:nvSpPr>
        <p:spPr>
          <a:xfrm>
            <a:off x="404494" y="4825713"/>
            <a:ext cx="59208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i="1" dirty="0">
                <a:latin typeface="Montserrat Regular" pitchFamily="2" charset="0"/>
              </a:rPr>
              <a:t>Fuente: Informe calidad percibida –UGPP/DSIAC – IV Trimestre 2022</a:t>
            </a:r>
          </a:p>
        </p:txBody>
      </p:sp>
    </p:spTree>
    <p:extLst>
      <p:ext uri="{BB962C8B-B14F-4D97-AF65-F5344CB8AC3E}">
        <p14:creationId xmlns:p14="http://schemas.microsoft.com/office/powerpoint/2010/main" val="301981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7;p20">
            <a:extLst>
              <a:ext uri="{FF2B5EF4-FFF2-40B4-BE49-F238E27FC236}">
                <a16:creationId xmlns:a16="http://schemas.microsoft.com/office/drawing/2014/main" id="{F41DB4B0-F1AC-2121-2F71-DC056C1E559B}"/>
              </a:ext>
            </a:extLst>
          </p:cNvPr>
          <p:cNvSpPr txBox="1">
            <a:spLocks/>
          </p:cNvSpPr>
          <p:nvPr/>
        </p:nvSpPr>
        <p:spPr>
          <a:xfrm>
            <a:off x="4027235" y="1772023"/>
            <a:ext cx="4879687" cy="10182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4304" tIns="34304" rIns="34304" bIns="34304" anchor="ctr">
            <a:normAutofit/>
          </a:bodyPr>
          <a:lstStyle>
            <a:lvl1pPr marL="0" marR="0" indent="0" algn="l" defTabSz="668111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cap="none" spc="0" baseline="0">
                <a:solidFill>
                  <a:srgbClr val="000000"/>
                </a:solidFill>
                <a:uFillTx/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marL="0" marR="0" indent="0" algn="l" defTabSz="695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695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695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695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695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695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695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695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r>
              <a:rPr lang="es-CO" sz="2002" dirty="0"/>
              <a:t>Informe Resultados Experiencia Ciudadano </a:t>
            </a:r>
          </a:p>
        </p:txBody>
      </p:sp>
      <p:sp>
        <p:nvSpPr>
          <p:cNvPr id="5" name="Google Shape;126;p20">
            <a:extLst>
              <a:ext uri="{FF2B5EF4-FFF2-40B4-BE49-F238E27FC236}">
                <a16:creationId xmlns:a16="http://schemas.microsoft.com/office/drawing/2014/main" id="{8A7D897C-BDEE-47DF-9AE7-08349C7F6F8A}"/>
              </a:ext>
            </a:extLst>
          </p:cNvPr>
          <p:cNvSpPr txBox="1"/>
          <p:nvPr/>
        </p:nvSpPr>
        <p:spPr>
          <a:xfrm>
            <a:off x="4027233" y="2704928"/>
            <a:ext cx="4879688" cy="5326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4304" tIns="34304" rIns="34304" bIns="34304">
            <a:spAutoFit/>
          </a:bodyPr>
          <a:lstStyle>
            <a:lvl1pPr defTabSz="695950">
              <a:lnSpc>
                <a:spcPct val="115000"/>
              </a:lnSpc>
              <a:spcBef>
                <a:spcPts val="800"/>
              </a:spcBef>
              <a:defRPr sz="1200">
                <a:solidFill>
                  <a:srgbClr val="808080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rPr lang="es-CO" sz="1001" b="1" dirty="0">
                <a:solidFill>
                  <a:schemeClr val="tx1"/>
                </a:solidFill>
              </a:rPr>
              <a:t>Dirección de Servicios Integrados de Atención al Ciudadano</a:t>
            </a:r>
          </a:p>
          <a:p>
            <a:r>
              <a:rPr lang="es-CO" sz="1001" b="1" dirty="0">
                <a:solidFill>
                  <a:schemeClr val="tx1"/>
                </a:solidFill>
              </a:rPr>
              <a:t>IV Trimestre 2022 </a:t>
            </a:r>
            <a:r>
              <a:rPr lang="es-CO" sz="1001" dirty="0">
                <a:solidFill>
                  <a:schemeClr val="tx1"/>
                </a:solidFill>
              </a:rPr>
              <a:t>(Octubre-Noviembre-Diciembre)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017948" y="90527"/>
            <a:ext cx="6688446" cy="511915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CO" b="1" u="sng" dirty="0">
                <a:latin typeface="Montserrat Regular" pitchFamily="2" charset="0"/>
              </a:rPr>
              <a:t>Metodología Medición Indicadores de Calidad Percibida</a:t>
            </a:r>
          </a:p>
          <a:p>
            <a:r>
              <a:rPr lang="es-CO" sz="1000" b="1" dirty="0">
                <a:latin typeface="Montserrat Regular" pitchFamily="2" charset="0"/>
              </a:rPr>
              <a:t>Canales de Atención 2022</a:t>
            </a: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788849" y="751122"/>
            <a:ext cx="3453987" cy="279568"/>
          </a:xfrm>
        </p:spPr>
        <p:txBody>
          <a:bodyPr lIns="80243" tIns="40122" rIns="80243" bIns="40122" anchor="ctr">
            <a:noAutofit/>
          </a:bodyPr>
          <a:lstStyle/>
          <a:p>
            <a:pPr algn="l"/>
            <a:r>
              <a:rPr lang="es-CO" sz="1050" b="1" dirty="0">
                <a:solidFill>
                  <a:srgbClr val="00B050"/>
                </a:solidFill>
                <a:latin typeface="Montserrat Regular" pitchFamily="2" charset="0"/>
              </a:rPr>
              <a:t>Índice Neto de Satisfacción – INS – Canales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809848" y="1035060"/>
            <a:ext cx="2088863" cy="242610"/>
          </a:xfrm>
          <a:prstGeom prst="rect">
            <a:avLst/>
          </a:prstGeom>
        </p:spPr>
        <p:txBody>
          <a:bodyPr wrap="none" lIns="80243" tIns="40122" rIns="80243" bIns="40122">
            <a:spAutoFit/>
          </a:bodyPr>
          <a:lstStyle/>
          <a:p>
            <a:r>
              <a:rPr lang="es-E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Regular" pitchFamily="2" charset="0"/>
              </a:rPr>
              <a:t>¿Cómo es el cálculo del INS</a:t>
            </a:r>
            <a:r>
              <a:rPr lang="es-ES" sz="1050" dirty="0">
                <a:solidFill>
                  <a:schemeClr val="tx2"/>
                </a:solidFill>
                <a:latin typeface="Montserrat Regular" pitchFamily="2" charset="0"/>
              </a:rPr>
              <a:t>?</a:t>
            </a:r>
            <a:endParaRPr lang="es-CO" sz="1050" dirty="0">
              <a:latin typeface="Montserrat Regular" pitchFamily="2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002" y="1061122"/>
            <a:ext cx="2054257" cy="302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809984" y="1953666"/>
            <a:ext cx="3258146" cy="315274"/>
          </a:xfrm>
          <a:prstGeom prst="rect">
            <a:avLst/>
          </a:prstGeom>
        </p:spPr>
        <p:txBody>
          <a:bodyPr lIns="80243" tIns="40122" rIns="80243" bIns="40122">
            <a:noAutofit/>
          </a:bodyPr>
          <a:lstStyle>
            <a:lvl1pPr defTabSz="1828343">
              <a:lnSpc>
                <a:spcPct val="90000"/>
              </a:lnSpc>
              <a:spcBef>
                <a:spcPct val="0"/>
              </a:spcBef>
              <a:buNone/>
              <a:defRPr sz="4500" b="1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050" dirty="0">
                <a:latin typeface="Montserrat Regular" pitchFamily="2" charset="0"/>
              </a:rPr>
              <a:t>Claridad de la información suministrada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853359" y="2294476"/>
            <a:ext cx="2387021" cy="242610"/>
          </a:xfrm>
          <a:prstGeom prst="rect">
            <a:avLst/>
          </a:prstGeom>
        </p:spPr>
        <p:txBody>
          <a:bodyPr wrap="none" lIns="80243" tIns="40122" rIns="80243" bIns="40122">
            <a:spAutoFit/>
          </a:bodyPr>
          <a:lstStyle/>
          <a:p>
            <a:r>
              <a:rPr lang="es-E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Regular" pitchFamily="2" charset="0"/>
              </a:rPr>
              <a:t>¿Cómo es el cálculo de Claridad?</a:t>
            </a:r>
            <a:endParaRPr lang="es-CO" sz="1050" dirty="0">
              <a:solidFill>
                <a:schemeClr val="tx1">
                  <a:lumMod val="65000"/>
                  <a:lumOff val="35000"/>
                </a:schemeClr>
              </a:solidFill>
              <a:latin typeface="Montserrat Regular" pitchFamily="2" charset="0"/>
            </a:endParaRPr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790255" y="3317171"/>
            <a:ext cx="2475408" cy="315274"/>
          </a:xfrm>
          <a:prstGeom prst="rect">
            <a:avLst/>
          </a:prstGeom>
        </p:spPr>
        <p:txBody>
          <a:bodyPr lIns="80243" tIns="40122" rIns="80243" bIns="40122">
            <a:noAutofit/>
          </a:bodyPr>
          <a:lstStyle>
            <a:defPPr>
              <a:defRPr lang="en-US"/>
            </a:defPPr>
            <a:lvl1pPr defTabSz="1828343">
              <a:lnSpc>
                <a:spcPct val="90000"/>
              </a:lnSpc>
              <a:spcBef>
                <a:spcPct val="0"/>
              </a:spcBef>
              <a:buNone/>
              <a:defRPr sz="4500" b="1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050" dirty="0">
                <a:latin typeface="Montserrat Regular" pitchFamily="2" charset="0"/>
              </a:rPr>
              <a:t>Resolución por parte del Asesor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373694" y="4062259"/>
            <a:ext cx="5163156" cy="219527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CO" sz="900" dirty="0">
                <a:latin typeface="Montserrat Regular" pitchFamily="2" charset="0"/>
              </a:rPr>
              <a:t>Es la capacidad del asesor en resolver la inquietud o requerimiento del ciudadano</a:t>
            </a:r>
          </a:p>
        </p:txBody>
      </p:sp>
      <p:cxnSp>
        <p:nvCxnSpPr>
          <p:cNvPr id="16" name="15 Conector recto"/>
          <p:cNvCxnSpPr>
            <a:cxnSpLocks/>
          </p:cNvCxnSpPr>
          <p:nvPr/>
        </p:nvCxnSpPr>
        <p:spPr>
          <a:xfrm flipV="1">
            <a:off x="302609" y="1890813"/>
            <a:ext cx="8611146" cy="1577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>
            <a:cxnSpLocks/>
          </p:cNvCxnSpPr>
          <p:nvPr/>
        </p:nvCxnSpPr>
        <p:spPr>
          <a:xfrm>
            <a:off x="302609" y="3178779"/>
            <a:ext cx="8611146" cy="0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393286" y="1653482"/>
            <a:ext cx="56941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CO" sz="900" dirty="0">
                <a:latin typeface="Montserrat Regular" pitchFamily="2" charset="0"/>
              </a:rPr>
              <a:t>Representa el grado de satisfacción con la atención recibida a través de los canales de atención.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302609" y="2868354"/>
            <a:ext cx="76274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CO" sz="900" dirty="0">
                <a:latin typeface="Montserrat Regular" pitchFamily="2" charset="0"/>
              </a:rPr>
              <a:t>Representa el grado de entendimiento que tiene el ciudadano con respecto a la información brindada en los canales de atención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138" y="825516"/>
            <a:ext cx="1742313" cy="736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99" y="1953666"/>
            <a:ext cx="1821229" cy="677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22 Rectángulo"/>
          <p:cNvSpPr/>
          <p:nvPr/>
        </p:nvSpPr>
        <p:spPr>
          <a:xfrm>
            <a:off x="739292" y="3653912"/>
            <a:ext cx="2564955" cy="242610"/>
          </a:xfrm>
          <a:prstGeom prst="rect">
            <a:avLst/>
          </a:prstGeom>
        </p:spPr>
        <p:txBody>
          <a:bodyPr wrap="none" lIns="80243" tIns="40122" rIns="80243" bIns="40122">
            <a:spAutoFit/>
          </a:bodyPr>
          <a:lstStyle/>
          <a:p>
            <a:r>
              <a:rPr lang="es-E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Regular" pitchFamily="2" charset="0"/>
              </a:rPr>
              <a:t>¿Cómo es el cálculo de Resolución?</a:t>
            </a:r>
            <a:endParaRPr lang="es-CO" sz="1050" dirty="0">
              <a:solidFill>
                <a:schemeClr val="tx1">
                  <a:lumMod val="65000"/>
                  <a:lumOff val="35000"/>
                </a:schemeClr>
              </a:solidFill>
              <a:latin typeface="Montserrat Regular" pitchFamily="2" charset="0"/>
            </a:endParaRPr>
          </a:p>
        </p:txBody>
      </p:sp>
      <p:grpSp>
        <p:nvGrpSpPr>
          <p:cNvPr id="25" name="56 Grupo"/>
          <p:cNvGrpSpPr/>
          <p:nvPr/>
        </p:nvGrpSpPr>
        <p:grpSpPr>
          <a:xfrm>
            <a:off x="6480175" y="3662139"/>
            <a:ext cx="599663" cy="803616"/>
            <a:chOff x="0" y="0"/>
            <a:chExt cx="1390651" cy="1453705"/>
          </a:xfrm>
        </p:grpSpPr>
        <p:grpSp>
          <p:nvGrpSpPr>
            <p:cNvPr id="28" name="59 Grupo"/>
            <p:cNvGrpSpPr/>
            <p:nvPr/>
          </p:nvGrpSpPr>
          <p:grpSpPr>
            <a:xfrm>
              <a:off x="0" y="0"/>
              <a:ext cx="1362074" cy="703199"/>
              <a:chOff x="0" y="0"/>
              <a:chExt cx="1564551" cy="693674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32" name="63 Rectángulo redondeado"/>
              <p:cNvSpPr/>
              <p:nvPr/>
            </p:nvSpPr>
            <p:spPr>
              <a:xfrm>
                <a:off x="0" y="0"/>
                <a:ext cx="1564551" cy="693674"/>
              </a:xfrm>
              <a:prstGeom prst="roundRect">
                <a:avLst>
                  <a:gd name="adj" fmla="val 10000"/>
                </a:avLst>
              </a:prstGeom>
              <a:solidFill>
                <a:schemeClr val="accent6">
                  <a:lumMod val="75000"/>
                </a:schemeClr>
              </a:solidFill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s-CO" sz="100" dirty="0">
                  <a:latin typeface="Montserrat Regular" pitchFamily="2" charset="0"/>
                </a:endParaRPr>
              </a:p>
            </p:txBody>
          </p:sp>
          <p:sp>
            <p:nvSpPr>
              <p:cNvPr id="33" name="66 Rectángulo"/>
              <p:cNvSpPr/>
              <p:nvPr/>
            </p:nvSpPr>
            <p:spPr>
              <a:xfrm>
                <a:off x="0" y="120177"/>
                <a:ext cx="1564551" cy="462449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1534" tIns="61534" rIns="61534" bIns="32965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38465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1050" b="1" dirty="0">
                    <a:ln w="18000">
                      <a:noFill/>
                      <a:prstDash val="solid"/>
                      <a:miter lim="800000"/>
                    </a:ln>
                    <a:solidFill>
                      <a:schemeClr val="bg1"/>
                    </a:soli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latin typeface="Montserrat Regular" pitchFamily="2" charset="0"/>
                  </a:rPr>
                  <a:t>SI</a:t>
                </a:r>
              </a:p>
            </p:txBody>
          </p:sp>
        </p:grpSp>
        <p:grpSp>
          <p:nvGrpSpPr>
            <p:cNvPr id="29" name="60 Grupo"/>
            <p:cNvGrpSpPr/>
            <p:nvPr/>
          </p:nvGrpSpPr>
          <p:grpSpPr>
            <a:xfrm>
              <a:off x="1" y="723901"/>
              <a:ext cx="1390650" cy="729804"/>
              <a:chOff x="1" y="723901"/>
              <a:chExt cx="1592281" cy="682179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30" name="61 Rectángulo redondeado"/>
              <p:cNvSpPr/>
              <p:nvPr/>
            </p:nvSpPr>
            <p:spPr>
              <a:xfrm>
                <a:off x="1" y="723901"/>
                <a:ext cx="1592281" cy="682179"/>
              </a:xfrm>
              <a:prstGeom prst="roundRect">
                <a:avLst>
                  <a:gd name="adj" fmla="val 10000"/>
                </a:avLst>
              </a:prstGeom>
              <a:solidFill>
                <a:srgbClr val="C00000"/>
              </a:solidFill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s-CO" sz="100" dirty="0">
                  <a:latin typeface="Montserrat Regular" pitchFamily="2" charset="0"/>
                </a:endParaRPr>
              </a:p>
            </p:txBody>
          </p:sp>
          <p:sp>
            <p:nvSpPr>
              <p:cNvPr id="31" name="62 Rectángulo"/>
              <p:cNvSpPr/>
              <p:nvPr/>
            </p:nvSpPr>
            <p:spPr>
              <a:xfrm>
                <a:off x="1" y="837597"/>
                <a:ext cx="1592281" cy="454786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2743" tIns="52743" rIns="52743" bIns="28256" numCol="1" spcCol="1270" anchor="ctr" anchorCtr="0">
                <a:no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329702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1050" b="1" dirty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Montserrat Regular" pitchFamily="2" charset="0"/>
                  </a:rPr>
                  <a:t>NO</a:t>
                </a:r>
                <a:endParaRPr lang="es-CO" sz="1050" dirty="0">
                  <a:solidFill>
                    <a:schemeClr val="bg1"/>
                  </a:solidFill>
                  <a:latin typeface="Montserrat Regular" pitchFamily="2" charset="0"/>
                </a:endParaRPr>
              </a:p>
            </p:txBody>
          </p:sp>
        </p:grpSp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461" y="2298985"/>
            <a:ext cx="2345664" cy="26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273447" y="855104"/>
            <a:ext cx="94001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>
                <a:latin typeface="Montserrat Regular" pitchFamily="2" charset="0"/>
              </a:rPr>
              <a:t>5 – Excelente</a:t>
            </a:r>
          </a:p>
          <a:p>
            <a:r>
              <a:rPr lang="es-CO" sz="700" dirty="0">
                <a:latin typeface="Montserrat Regular" pitchFamily="2" charset="0"/>
              </a:rPr>
              <a:t>4 – Muy bueno</a:t>
            </a:r>
          </a:p>
          <a:p>
            <a:r>
              <a:rPr lang="es-CO" sz="700" dirty="0">
                <a:latin typeface="Montserrat Regular" pitchFamily="2" charset="0"/>
              </a:rPr>
              <a:t>3 – Bueno</a:t>
            </a:r>
          </a:p>
          <a:p>
            <a:r>
              <a:rPr lang="es-CO" sz="700" dirty="0">
                <a:latin typeface="Montserrat Regular" pitchFamily="2" charset="0"/>
              </a:rPr>
              <a:t>2 – Regular</a:t>
            </a:r>
          </a:p>
          <a:p>
            <a:r>
              <a:rPr lang="es-CO" sz="700" dirty="0">
                <a:latin typeface="Montserrat Regular" pitchFamily="2" charset="0"/>
              </a:rPr>
              <a:t>1 - Malo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8D5F6E8D-7E3F-E6C4-E3A9-EEF7A63AA3FF}"/>
              </a:ext>
            </a:extLst>
          </p:cNvPr>
          <p:cNvCxnSpPr>
            <a:cxnSpLocks/>
          </p:cNvCxnSpPr>
          <p:nvPr/>
        </p:nvCxnSpPr>
        <p:spPr>
          <a:xfrm>
            <a:off x="55301" y="4564676"/>
            <a:ext cx="7819063" cy="65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id="{5A918CA1-D2C3-AA4D-7CE8-7C340F9AE3ED}"/>
              </a:ext>
            </a:extLst>
          </p:cNvPr>
          <p:cNvSpPr txBox="1"/>
          <p:nvPr/>
        </p:nvSpPr>
        <p:spPr>
          <a:xfrm>
            <a:off x="141333" y="4583662"/>
            <a:ext cx="8161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Montserrat Regular" pitchFamily="2" charset="0"/>
                <a:ea typeface="Calibri" charset="0"/>
                <a:cs typeface="Calibri" charset="0"/>
              </a:rPr>
              <a:t>Fuentes: Lineamientos para el diseño e implementación de mediciones  de percepción  y expectativas ciudadanas – DNP – 2015</a:t>
            </a:r>
          </a:p>
          <a:p>
            <a:pPr marL="1217299" indent="-1217299"/>
            <a:r>
              <a:rPr lang="es-CO" sz="800" dirty="0">
                <a:latin typeface="Montserrat Regular" pitchFamily="2" charset="0"/>
                <a:ea typeface="Calibri" charset="0"/>
                <a:cs typeface="Calibri" charset="0"/>
              </a:rPr>
              <a:t>Metodología para el mejoramiento de sistemas de servicio al ciudadano en entidades públicas – DNP . PNSC – 2016</a:t>
            </a:r>
          </a:p>
          <a:p>
            <a:pPr marL="1217299" indent="-1217299"/>
            <a:r>
              <a:rPr lang="es-CO" sz="800" dirty="0">
                <a:latin typeface="Montserrat Regular" pitchFamily="2" charset="0"/>
                <a:ea typeface="Calibri" charset="0"/>
                <a:cs typeface="Calibri" charset="0"/>
              </a:rPr>
              <a:t>https://www.wowcx.com/como-medir-la-experiencia-de-cliente/</a:t>
            </a:r>
          </a:p>
        </p:txBody>
      </p:sp>
    </p:spTree>
    <p:extLst>
      <p:ext uri="{BB962C8B-B14F-4D97-AF65-F5344CB8AC3E}">
        <p14:creationId xmlns:p14="http://schemas.microsoft.com/office/powerpoint/2010/main" val="271098527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grama de flujo: conector 3">
            <a:extLst>
              <a:ext uri="{FF2B5EF4-FFF2-40B4-BE49-F238E27FC236}">
                <a16:creationId xmlns:a16="http://schemas.microsoft.com/office/drawing/2014/main" id="{BA0E5E1C-ABB6-4F6F-A401-53F8C82C3D56}"/>
              </a:ext>
            </a:extLst>
          </p:cNvPr>
          <p:cNvSpPr/>
          <p:nvPr/>
        </p:nvSpPr>
        <p:spPr>
          <a:xfrm>
            <a:off x="682119" y="944012"/>
            <a:ext cx="4009854" cy="3526143"/>
          </a:xfrm>
          <a:prstGeom prst="flowChartConnector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SzPct val="25000"/>
            </a:pPr>
            <a:r>
              <a:rPr lang="es-CO" sz="1400" b="1" dirty="0">
                <a:solidFill>
                  <a:srgbClr val="44546A">
                    <a:lumMod val="50000"/>
                  </a:srgb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MEDICIÓN DE EXPERIENCIA.</a:t>
            </a:r>
          </a:p>
          <a:p>
            <a:pPr>
              <a:buSzPct val="25000"/>
            </a:pPr>
            <a:endParaRPr lang="es-CO" sz="1400" b="1" dirty="0">
              <a:solidFill>
                <a:srgbClr val="44546A">
                  <a:lumMod val="50000"/>
                </a:srgbClr>
              </a:solidFill>
              <a:latin typeface="Montserrat Regular" pitchFamily="2" charset="0"/>
              <a:ea typeface="Calibri"/>
              <a:cs typeface="Calibri"/>
              <a:sym typeface="Calibri"/>
            </a:endParaRPr>
          </a:p>
          <a:p>
            <a:pPr>
              <a:buSzPct val="25000"/>
            </a:pPr>
            <a:r>
              <a:rPr lang="es-CO" sz="1200" b="1" dirty="0">
                <a:solidFill>
                  <a:srgbClr val="44546A">
                    <a:lumMod val="50000"/>
                  </a:srgb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DIRECCIÓN DE SERVICIOS INTEGRADOS DE ATENCIÓN</a:t>
            </a:r>
            <a:endParaRPr lang="es-CO" sz="11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 Regular" pitchFamily="2" charset="0"/>
              <a:ea typeface="Calibri"/>
              <a:cs typeface="Calibri"/>
              <a:sym typeface="Calibri"/>
            </a:endParaRPr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id="{30763301-3A20-4E21-BBAA-0270AA1C3160}"/>
              </a:ext>
            </a:extLst>
          </p:cNvPr>
          <p:cNvSpPr/>
          <p:nvPr/>
        </p:nvSpPr>
        <p:spPr>
          <a:xfrm>
            <a:off x="4030076" y="1404238"/>
            <a:ext cx="754284" cy="716092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94%</a:t>
            </a: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3B326780-3837-432D-A690-9A6D4D978084}"/>
              </a:ext>
            </a:extLst>
          </p:cNvPr>
          <p:cNvSpPr/>
          <p:nvPr/>
        </p:nvSpPr>
        <p:spPr>
          <a:xfrm>
            <a:off x="4307097" y="2236233"/>
            <a:ext cx="752869" cy="716092"/>
          </a:xfrm>
          <a:prstGeom prst="flowChartConnector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91%</a:t>
            </a:r>
          </a:p>
        </p:txBody>
      </p:sp>
      <p:sp>
        <p:nvSpPr>
          <p:cNvPr id="8" name="Diagrama de flujo: conector 7">
            <a:extLst>
              <a:ext uri="{FF2B5EF4-FFF2-40B4-BE49-F238E27FC236}">
                <a16:creationId xmlns:a16="http://schemas.microsoft.com/office/drawing/2014/main" id="{926207D4-DA13-4CCF-9AD9-BFE7036646BE}"/>
              </a:ext>
            </a:extLst>
          </p:cNvPr>
          <p:cNvSpPr/>
          <p:nvPr/>
        </p:nvSpPr>
        <p:spPr>
          <a:xfrm>
            <a:off x="4212865" y="3061935"/>
            <a:ext cx="754284" cy="718618"/>
          </a:xfrm>
          <a:prstGeom prst="flowChartConnector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94%</a:t>
            </a:r>
          </a:p>
        </p:txBody>
      </p:sp>
      <p:cxnSp>
        <p:nvCxnSpPr>
          <p:cNvPr id="3" name="Conector: angular 2">
            <a:extLst>
              <a:ext uri="{FF2B5EF4-FFF2-40B4-BE49-F238E27FC236}">
                <a16:creationId xmlns:a16="http://schemas.microsoft.com/office/drawing/2014/main" id="{49D09C52-7EC4-4148-953E-7753FF9908DF}"/>
              </a:ext>
            </a:extLst>
          </p:cNvPr>
          <p:cNvCxnSpPr>
            <a:cxnSpLocks/>
            <a:stCxn id="5" idx="6"/>
            <a:endCxn id="17" idx="1"/>
          </p:cNvCxnSpPr>
          <p:nvPr/>
        </p:nvCxnSpPr>
        <p:spPr>
          <a:xfrm>
            <a:off x="4784360" y="1762284"/>
            <a:ext cx="1607196" cy="219521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: angular 9">
            <a:extLst>
              <a:ext uri="{FF2B5EF4-FFF2-40B4-BE49-F238E27FC236}">
                <a16:creationId xmlns:a16="http://schemas.microsoft.com/office/drawing/2014/main" id="{49A7919D-A8CF-4AED-BD4D-2CEDFF84E519}"/>
              </a:ext>
            </a:extLst>
          </p:cNvPr>
          <p:cNvCxnSpPr>
            <a:cxnSpLocks/>
          </p:cNvCxnSpPr>
          <p:nvPr/>
        </p:nvCxnSpPr>
        <p:spPr>
          <a:xfrm flipV="1">
            <a:off x="4934749" y="3396195"/>
            <a:ext cx="1687724" cy="141420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67135EB-FB67-471C-B6AC-02D7E5597E50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5025796" y="2655564"/>
            <a:ext cx="1353571" cy="25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grama de flujo: terminador 16">
            <a:extLst>
              <a:ext uri="{FF2B5EF4-FFF2-40B4-BE49-F238E27FC236}">
                <a16:creationId xmlns:a16="http://schemas.microsoft.com/office/drawing/2014/main" id="{9CC987A7-BC88-475D-8294-870FFA215464}"/>
              </a:ext>
            </a:extLst>
          </p:cNvPr>
          <p:cNvSpPr/>
          <p:nvPr/>
        </p:nvSpPr>
        <p:spPr>
          <a:xfrm>
            <a:off x="6391556" y="1761066"/>
            <a:ext cx="2087061" cy="441478"/>
          </a:xfrm>
          <a:prstGeom prst="flowChartTerminator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>
                <a:latin typeface="Montserrat Regular" pitchFamily="2" charset="0"/>
              </a:rPr>
              <a:t>CLARIDAD</a:t>
            </a:r>
          </a:p>
        </p:txBody>
      </p:sp>
      <p:sp>
        <p:nvSpPr>
          <p:cNvPr id="18" name="Diagrama de flujo: terminador 17">
            <a:extLst>
              <a:ext uri="{FF2B5EF4-FFF2-40B4-BE49-F238E27FC236}">
                <a16:creationId xmlns:a16="http://schemas.microsoft.com/office/drawing/2014/main" id="{34DB56E0-CFD8-4776-9D4A-831E848D5C53}"/>
              </a:ext>
            </a:extLst>
          </p:cNvPr>
          <p:cNvSpPr/>
          <p:nvPr/>
        </p:nvSpPr>
        <p:spPr>
          <a:xfrm>
            <a:off x="6460163" y="3147273"/>
            <a:ext cx="1994076" cy="464685"/>
          </a:xfrm>
          <a:prstGeom prst="flowChartTermina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>
                <a:latin typeface="Montserrat Regular" pitchFamily="2" charset="0"/>
              </a:rPr>
              <a:t>RESOLUCIÓN</a:t>
            </a:r>
          </a:p>
        </p:txBody>
      </p:sp>
      <p:sp>
        <p:nvSpPr>
          <p:cNvPr id="19" name="Diagrama de flujo: terminador 18">
            <a:extLst>
              <a:ext uri="{FF2B5EF4-FFF2-40B4-BE49-F238E27FC236}">
                <a16:creationId xmlns:a16="http://schemas.microsoft.com/office/drawing/2014/main" id="{B693F53A-10A2-4889-87F4-02F67215EE00}"/>
              </a:ext>
            </a:extLst>
          </p:cNvPr>
          <p:cNvSpPr/>
          <p:nvPr/>
        </p:nvSpPr>
        <p:spPr>
          <a:xfrm>
            <a:off x="6379367" y="2434825"/>
            <a:ext cx="2087061" cy="441478"/>
          </a:xfrm>
          <a:prstGeom prst="flowChartTerminator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>
                <a:latin typeface="Montserrat Regular" pitchFamily="2" charset="0"/>
              </a:rPr>
              <a:t>SATISFACCIÓN OFICINA VIRTUAL </a:t>
            </a: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7905120E-4BE8-4CB3-8F67-B46CF3F1CD4E}"/>
              </a:ext>
            </a:extLst>
          </p:cNvPr>
          <p:cNvCxnSpPr>
            <a:cxnSpLocks/>
          </p:cNvCxnSpPr>
          <p:nvPr/>
        </p:nvCxnSpPr>
        <p:spPr>
          <a:xfrm>
            <a:off x="399310" y="4763955"/>
            <a:ext cx="7288181" cy="54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BE999A8-021F-4813-9D36-293C4EBA1D3D}"/>
              </a:ext>
            </a:extLst>
          </p:cNvPr>
          <p:cNvSpPr txBox="1"/>
          <p:nvPr/>
        </p:nvSpPr>
        <p:spPr>
          <a:xfrm>
            <a:off x="443244" y="4838155"/>
            <a:ext cx="71401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i="1" dirty="0">
                <a:latin typeface="Montserrat Regular" pitchFamily="2" charset="0"/>
              </a:rPr>
              <a:t>Fuente: Gestor de contacto- Informe calidad percibida –UGPP/DSIAC – IV Trimestre 2022</a:t>
            </a:r>
          </a:p>
        </p:txBody>
      </p:sp>
      <p:sp>
        <p:nvSpPr>
          <p:cNvPr id="35" name="Cerrar corchete 34">
            <a:extLst>
              <a:ext uri="{FF2B5EF4-FFF2-40B4-BE49-F238E27FC236}">
                <a16:creationId xmlns:a16="http://schemas.microsoft.com/office/drawing/2014/main" id="{01FAC520-B66A-47DC-8113-60080474BF7B}"/>
              </a:ext>
            </a:extLst>
          </p:cNvPr>
          <p:cNvSpPr/>
          <p:nvPr/>
        </p:nvSpPr>
        <p:spPr>
          <a:xfrm>
            <a:off x="8473187" y="1330539"/>
            <a:ext cx="134848" cy="2943945"/>
          </a:xfrm>
          <a:prstGeom prst="rightBracket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sz="900" dirty="0">
              <a:latin typeface="Montserrat Regular" pitchFamily="2" charset="0"/>
            </a:endParaRP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53FBFAE9-ED56-47B8-8DF2-1E1AD5188AD2}"/>
              </a:ext>
            </a:extLst>
          </p:cNvPr>
          <p:cNvCxnSpPr>
            <a:cxnSpLocks/>
          </p:cNvCxnSpPr>
          <p:nvPr/>
        </p:nvCxnSpPr>
        <p:spPr>
          <a:xfrm>
            <a:off x="8462213" y="2644125"/>
            <a:ext cx="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iagrama de flujo: conector 20">
            <a:extLst>
              <a:ext uri="{FF2B5EF4-FFF2-40B4-BE49-F238E27FC236}">
                <a16:creationId xmlns:a16="http://schemas.microsoft.com/office/drawing/2014/main" id="{24526F93-8AA2-4EC3-9F5E-F5907CA580F0}"/>
              </a:ext>
            </a:extLst>
          </p:cNvPr>
          <p:cNvSpPr/>
          <p:nvPr/>
        </p:nvSpPr>
        <p:spPr>
          <a:xfrm>
            <a:off x="3545096" y="748513"/>
            <a:ext cx="752869" cy="716092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91%</a:t>
            </a:r>
          </a:p>
        </p:txBody>
      </p:sp>
      <p:cxnSp>
        <p:nvCxnSpPr>
          <p:cNvPr id="22" name="Conector: angular 21">
            <a:extLst>
              <a:ext uri="{FF2B5EF4-FFF2-40B4-BE49-F238E27FC236}">
                <a16:creationId xmlns:a16="http://schemas.microsoft.com/office/drawing/2014/main" id="{B0FA9D1E-50AF-4447-8B46-5D5109DF3351}"/>
              </a:ext>
            </a:extLst>
          </p:cNvPr>
          <p:cNvCxnSpPr>
            <a:cxnSpLocks/>
            <a:stCxn id="21" idx="6"/>
            <a:endCxn id="23" idx="1"/>
          </p:cNvCxnSpPr>
          <p:nvPr/>
        </p:nvCxnSpPr>
        <p:spPr>
          <a:xfrm>
            <a:off x="4297966" y="1106560"/>
            <a:ext cx="2066126" cy="221654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agrama de flujo: terminador 22">
            <a:extLst>
              <a:ext uri="{FF2B5EF4-FFF2-40B4-BE49-F238E27FC236}">
                <a16:creationId xmlns:a16="http://schemas.microsoft.com/office/drawing/2014/main" id="{4E6926BF-5ACE-4747-9BA1-550667F19674}"/>
              </a:ext>
            </a:extLst>
          </p:cNvPr>
          <p:cNvSpPr/>
          <p:nvPr/>
        </p:nvSpPr>
        <p:spPr>
          <a:xfrm>
            <a:off x="6364092" y="1107474"/>
            <a:ext cx="2087061" cy="441478"/>
          </a:xfrm>
          <a:prstGeom prst="flowChartTerminator">
            <a:avLst/>
          </a:prstGeom>
          <a:gradFill flip="none" rotWithShape="1">
            <a:gsLst>
              <a:gs pos="0">
                <a:srgbClr val="2C70AE">
                  <a:shade val="30000"/>
                  <a:satMod val="115000"/>
                </a:srgbClr>
              </a:gs>
              <a:gs pos="50000">
                <a:srgbClr val="2C70AE">
                  <a:shade val="67500"/>
                  <a:satMod val="115000"/>
                </a:srgbClr>
              </a:gs>
              <a:gs pos="100000">
                <a:srgbClr val="2C70AE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>
                <a:latin typeface="Montserrat Regular" pitchFamily="2" charset="0"/>
              </a:rPr>
              <a:t>SATISFACCIÓN CANALES</a:t>
            </a:r>
          </a:p>
        </p:txBody>
      </p:sp>
      <p:sp>
        <p:nvSpPr>
          <p:cNvPr id="24" name="Diagrama de flujo: conector 23">
            <a:extLst>
              <a:ext uri="{FF2B5EF4-FFF2-40B4-BE49-F238E27FC236}">
                <a16:creationId xmlns:a16="http://schemas.microsoft.com/office/drawing/2014/main" id="{D448EF85-0891-4438-AB3F-538F8EE57F62}"/>
              </a:ext>
            </a:extLst>
          </p:cNvPr>
          <p:cNvSpPr/>
          <p:nvPr/>
        </p:nvSpPr>
        <p:spPr>
          <a:xfrm>
            <a:off x="3708626" y="3781110"/>
            <a:ext cx="752869" cy="716092"/>
          </a:xfrm>
          <a:prstGeom prst="flowChartConnector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58%</a:t>
            </a:r>
          </a:p>
        </p:txBody>
      </p:sp>
      <p:sp>
        <p:nvSpPr>
          <p:cNvPr id="26" name="Diagrama de flujo: terminador 25">
            <a:extLst>
              <a:ext uri="{FF2B5EF4-FFF2-40B4-BE49-F238E27FC236}">
                <a16:creationId xmlns:a16="http://schemas.microsoft.com/office/drawing/2014/main" id="{CA614A75-6502-48FC-87FB-F3C4BB3A263D}"/>
              </a:ext>
            </a:extLst>
          </p:cNvPr>
          <p:cNvSpPr/>
          <p:nvPr/>
        </p:nvSpPr>
        <p:spPr>
          <a:xfrm>
            <a:off x="6270171" y="3995624"/>
            <a:ext cx="2192043" cy="441478"/>
          </a:xfrm>
          <a:prstGeom prst="flowChartTerminator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>
                <a:latin typeface="Montserrat Regular" pitchFamily="2" charset="0"/>
              </a:rPr>
              <a:t>SATISFACCIÓN DERECHOS DE PETICIÓN</a:t>
            </a:r>
          </a:p>
        </p:txBody>
      </p:sp>
      <p:cxnSp>
        <p:nvCxnSpPr>
          <p:cNvPr id="49" name="Conector: angular 48">
            <a:extLst>
              <a:ext uri="{FF2B5EF4-FFF2-40B4-BE49-F238E27FC236}">
                <a16:creationId xmlns:a16="http://schemas.microsoft.com/office/drawing/2014/main" id="{8E2AB371-139F-4445-A0F9-DB73C402EB35}"/>
              </a:ext>
            </a:extLst>
          </p:cNvPr>
          <p:cNvCxnSpPr>
            <a:cxnSpLocks/>
            <a:endCxn id="26" idx="1"/>
          </p:cNvCxnSpPr>
          <p:nvPr/>
        </p:nvCxnSpPr>
        <p:spPr>
          <a:xfrm flipV="1">
            <a:off x="4407924" y="4216363"/>
            <a:ext cx="1862247" cy="84082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>
            <a:extLst>
              <a:ext uri="{FF2B5EF4-FFF2-40B4-BE49-F238E27FC236}">
                <a16:creationId xmlns:a16="http://schemas.microsoft.com/office/drawing/2014/main" id="{FD6D4E48-C11A-42EE-A8E0-9E5A13C2BAF7}"/>
              </a:ext>
            </a:extLst>
          </p:cNvPr>
          <p:cNvCxnSpPr>
            <a:cxnSpLocks/>
            <a:endCxn id="18" idx="3"/>
          </p:cNvCxnSpPr>
          <p:nvPr/>
        </p:nvCxnSpPr>
        <p:spPr>
          <a:xfrm flipH="1">
            <a:off x="8454239" y="3379616"/>
            <a:ext cx="15626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>
            <a:extLst>
              <a:ext uri="{FF2B5EF4-FFF2-40B4-BE49-F238E27FC236}">
                <a16:creationId xmlns:a16="http://schemas.microsoft.com/office/drawing/2014/main" id="{B769C4C8-B66D-4F6C-A997-3F151E90BCF9}"/>
              </a:ext>
            </a:extLst>
          </p:cNvPr>
          <p:cNvCxnSpPr>
            <a:cxnSpLocks/>
          </p:cNvCxnSpPr>
          <p:nvPr/>
        </p:nvCxnSpPr>
        <p:spPr>
          <a:xfrm flipH="1">
            <a:off x="8456271" y="1992140"/>
            <a:ext cx="15626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8C68998D-63A2-4627-91AA-8E4A0D72ABFB}"/>
              </a:ext>
            </a:extLst>
          </p:cNvPr>
          <p:cNvCxnSpPr>
            <a:cxnSpLocks/>
          </p:cNvCxnSpPr>
          <p:nvPr/>
        </p:nvCxnSpPr>
        <p:spPr>
          <a:xfrm flipH="1">
            <a:off x="8458302" y="2664548"/>
            <a:ext cx="15626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3 Rectángulo">
            <a:extLst>
              <a:ext uri="{FF2B5EF4-FFF2-40B4-BE49-F238E27FC236}">
                <a16:creationId xmlns:a16="http://schemas.microsoft.com/office/drawing/2014/main" id="{B506B6BA-2D0D-4572-A925-F995880E979D}"/>
              </a:ext>
            </a:extLst>
          </p:cNvPr>
          <p:cNvSpPr/>
          <p:nvPr/>
        </p:nvSpPr>
        <p:spPr>
          <a:xfrm>
            <a:off x="1874516" y="40981"/>
            <a:ext cx="7161419" cy="788914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CO" sz="2000" b="1" dirty="0">
                <a:latin typeface="Montserrat Regular" pitchFamily="2" charset="0"/>
              </a:rPr>
              <a:t> </a:t>
            </a:r>
            <a:r>
              <a:rPr lang="es-CO" sz="2000" b="1" u="sng" dirty="0">
                <a:latin typeface="Montserrat Regular" pitchFamily="2" charset="0"/>
              </a:rPr>
              <a:t>Medición de Experiencia Ciudadana IV Trimestre 2022</a:t>
            </a:r>
          </a:p>
          <a:p>
            <a:r>
              <a:rPr lang="es-ES" sz="1000" b="1" dirty="0"/>
              <a:t>  (Octubre-Noviembre-Diciembre)  </a:t>
            </a:r>
            <a:endParaRPr lang="es-CO" sz="1000" b="1" dirty="0">
              <a:solidFill>
                <a:srgbClr val="C00000"/>
              </a:solidFill>
            </a:endParaRPr>
          </a:p>
          <a:p>
            <a:endParaRPr lang="es-CO" sz="1600" b="1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7E0A203-D139-DC9C-F753-DBA5DE677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320" y="3124713"/>
            <a:ext cx="1201016" cy="28044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2B4927E-2243-50EA-5A8E-9E846426F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2588" y="3283806"/>
            <a:ext cx="1347333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549520"/>
      </p:ext>
    </p:extLst>
  </p:cSld>
  <p:clrMapOvr>
    <a:masterClrMapping/>
  </p:clrMapOvr>
  <p:transition advClick="0" advTm="3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hape 282"/>
          <p:cNvGraphicFramePr/>
          <p:nvPr/>
        </p:nvGraphicFramePr>
        <p:xfrm>
          <a:off x="274766" y="764181"/>
          <a:ext cx="8572649" cy="380608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25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3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95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1" i="0" u="none" strike="noStrike" cap="none" dirty="0">
                          <a:solidFill>
                            <a:schemeClr val="bg1"/>
                          </a:solidFill>
                          <a:latin typeface="Montserrat Regular" pitchFamily="2" charset="0"/>
                          <a:ea typeface="Calibri"/>
                          <a:cs typeface="Calibri"/>
                          <a:sym typeface="Calibri"/>
                        </a:rPr>
                        <a:t>Objetivo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  <a:sym typeface="Calibri"/>
                        </a:rPr>
                        <a:t>Conocer la experiencia de los ciudadanos respecto del servicio prestado por La Unidad cuando realizan trámites de Pensiones o procesos de Parafiscales; para así establecer planes de acción que permitan la mejora continua y la innovación en los procesos, en la prestación del servicio y la imagen de la Entidad 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9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1" i="0" u="none" strike="noStrike" cap="none" dirty="0">
                          <a:solidFill>
                            <a:schemeClr val="bg1"/>
                          </a:solidFill>
                          <a:latin typeface="Montserrat Regular" pitchFamily="2" charset="0"/>
                          <a:ea typeface="Calibri"/>
                          <a:cs typeface="Calibri"/>
                          <a:sym typeface="Calibri"/>
                        </a:rPr>
                        <a:t>Período Evaluado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CO" sz="900" b="0" i="0" u="none" strike="noStrike" cap="none" dirty="0">
                          <a:solidFill>
                            <a:schemeClr val="tx1"/>
                          </a:solidFill>
                          <a:latin typeface="Montserrat Regular" pitchFamily="2" charset="0"/>
                          <a:ea typeface="Calibri"/>
                          <a:cs typeface="Calibri"/>
                          <a:sym typeface="Calibri"/>
                        </a:rPr>
                        <a:t>1 de octubre al 31 de diciembre de 2022</a:t>
                      </a:r>
                      <a:endParaRPr lang="es-CO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Montserrat Regular" pitchFamily="2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9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1" i="0" u="none" strike="noStrike" cap="none" dirty="0">
                          <a:solidFill>
                            <a:schemeClr val="bg1"/>
                          </a:solidFill>
                          <a:latin typeface="Montserrat Regular" pitchFamily="2" charset="0"/>
                          <a:ea typeface="Calibri"/>
                          <a:cs typeface="Calibri"/>
                          <a:sym typeface="Calibri"/>
                        </a:rPr>
                        <a:t>Proceso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  <a:sym typeface="Calibri"/>
                        </a:rPr>
                        <a:t>Gestión de Relaciones con el Ciudadano y Grupos de Interés.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9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1" i="0" u="none" strike="noStrike" cap="none" dirty="0">
                          <a:solidFill>
                            <a:schemeClr val="bg1"/>
                          </a:solidFill>
                          <a:latin typeface="Montserrat Regular" pitchFamily="2" charset="0"/>
                          <a:ea typeface="Calibri"/>
                          <a:cs typeface="Calibri"/>
                          <a:sym typeface="Calibri"/>
                        </a:rPr>
                        <a:t>Subproceso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  <a:sym typeface="Calibri"/>
                        </a:rPr>
                        <a:t>Evaluar el servicio al ciudadano de pensiones, parafiscales y grupos de interés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63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1" i="0" u="none" strike="noStrike" cap="none" dirty="0">
                          <a:solidFill>
                            <a:schemeClr val="bg1"/>
                          </a:solidFill>
                          <a:latin typeface="Montserrat Regular" pitchFamily="2" charset="0"/>
                          <a:ea typeface="Calibri"/>
                          <a:cs typeface="Calibri"/>
                          <a:sym typeface="Calibri"/>
                        </a:rPr>
                        <a:t>Canales de Atención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  <a:sym typeface="Calibri"/>
                        </a:rPr>
                        <a:t>Canales: Telefónico, Videollamada, Click to Call, Chat, Presencial, WhatsApp, Casos Especiales y Derechos de Petición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955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1" i="0" u="none" strike="noStrike" cap="none" dirty="0">
                          <a:solidFill>
                            <a:schemeClr val="bg1"/>
                          </a:solidFill>
                          <a:latin typeface="Montserrat Regular" pitchFamily="2" charset="0"/>
                          <a:ea typeface="Calibri"/>
                          <a:cs typeface="Calibri"/>
                          <a:sym typeface="Calibri"/>
                        </a:rPr>
                        <a:t>Técnica de recolección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</a:rPr>
                        <a:t>Aplicación de cuestionario estructurado</a:t>
                      </a:r>
                      <a:b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</a:rPr>
                      </a:b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  <a:sym typeface="Calibri"/>
                        </a:rPr>
                        <a:t>Se ofrece la encuesta  a los ciudadanos inmediatamente después de la atención a través de los siguientes medios: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  <a:sym typeface="Calibri"/>
                        </a:rPr>
                        <a:t>Telefónico - IVR</a:t>
                      </a:r>
                    </a:p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  <a:sym typeface="Calibri"/>
                        </a:rPr>
                        <a:t>Click to Call - Pagina Web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  <a:sym typeface="Calibri"/>
                        </a:rPr>
                        <a:t>Videollamada - Pagina Web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  <a:sym typeface="Calibri"/>
                        </a:rPr>
                        <a:t>Chat - Pagina Web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  <a:sym typeface="Calibri"/>
                        </a:rPr>
                        <a:t>WhatsApp - Pagina Web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  <a:sym typeface="Calibri"/>
                        </a:rPr>
                        <a:t>Presencial - Correo electrónico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  <a:sym typeface="Calibri"/>
                        </a:rPr>
                        <a:t>Casos Especiales - IVR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  <a:sym typeface="Calibri"/>
                        </a:rPr>
                        <a:t>Derechos de Petición - Correo electrónico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0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1" i="0" u="none" strike="noStrike" cap="none" dirty="0">
                          <a:solidFill>
                            <a:schemeClr val="bg1"/>
                          </a:solidFill>
                          <a:latin typeface="Montserrat Regular" pitchFamily="2" charset="0"/>
                          <a:ea typeface="Calibri"/>
                          <a:cs typeface="Calibri"/>
                          <a:sym typeface="Calibri"/>
                        </a:rPr>
                        <a:t>Grupo objetivo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</a:rPr>
                        <a:t>Ciudadanos que se contactaron a través de los canales de atención, con trámites, solicitudes o cualquier otro interés en los procesos misionales de pensiones y parafiscales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90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1" i="0" u="none" strike="noStrike" cap="none" dirty="0">
                          <a:solidFill>
                            <a:schemeClr val="bg1"/>
                          </a:solidFill>
                          <a:latin typeface="Montserrat Regular" pitchFamily="2" charset="0"/>
                          <a:ea typeface="Calibri"/>
                          <a:cs typeface="Calibri"/>
                          <a:sym typeface="Calibri"/>
                        </a:rPr>
                        <a:t>Cantidad de interacciones (Universo)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E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</a:rPr>
                        <a:t>81.954</a:t>
                      </a: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  <a:sym typeface="Calibri"/>
                        </a:rPr>
                        <a:t> interacciones con los ciudadanos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99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1" i="0" u="none" strike="noStrike" cap="none" dirty="0">
                          <a:solidFill>
                            <a:schemeClr val="bg1"/>
                          </a:solidFill>
                          <a:latin typeface="Montserrat Regular" pitchFamily="2" charset="0"/>
                          <a:ea typeface="Calibri"/>
                          <a:cs typeface="Calibri"/>
                          <a:sym typeface="Calibri"/>
                        </a:rPr>
                        <a:t>Encuestas realizadas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  <a:sym typeface="Calibri"/>
                        </a:rPr>
                        <a:t>Los ciudadanos realizaron 5.427 encuestas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290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1" i="0" u="none" strike="noStrike" cap="none" dirty="0">
                          <a:solidFill>
                            <a:schemeClr val="bg1"/>
                          </a:solidFill>
                          <a:latin typeface="Montserrat Regular" pitchFamily="2" charset="0"/>
                          <a:ea typeface="Calibri"/>
                          <a:cs typeface="Calibri"/>
                          <a:sym typeface="Calibri"/>
                        </a:rPr>
                        <a:t>Porcentaje de encuestas respecto a la cantidad de operaciones (Universo)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 Regular" pitchFamily="2" charset="0"/>
                          <a:ea typeface="+mn-ea"/>
                          <a:cs typeface="+mn-cs"/>
                          <a:sym typeface="Calibri"/>
                        </a:rPr>
                        <a:t>7%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2" name="Rectángulo 11"/>
          <p:cNvSpPr/>
          <p:nvPr/>
        </p:nvSpPr>
        <p:spPr>
          <a:xfrm>
            <a:off x="2529793" y="94125"/>
            <a:ext cx="61439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25000"/>
            </a:pPr>
            <a:r>
              <a:rPr lang="es-CO" sz="1400" b="1" dirty="0">
                <a:latin typeface="Montserrat Regular" pitchFamily="2" charset="0"/>
                <a:ea typeface="Calibri"/>
                <a:cs typeface="Calibri"/>
                <a:sym typeface="Calibri"/>
              </a:rPr>
              <a:t>EVALUACIÓN DE LA EXPERIENCIA DE LOS CIUDADANOS EN LOS CANALES DE ATENCIÓN FICHA TÉCNICA ENCUESTAS.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B9E0727-70BB-4E49-8ED1-DCFEA90C5C3C}"/>
              </a:ext>
            </a:extLst>
          </p:cNvPr>
          <p:cNvSpPr txBox="1"/>
          <p:nvPr/>
        </p:nvSpPr>
        <p:spPr>
          <a:xfrm>
            <a:off x="524039" y="4937673"/>
            <a:ext cx="66540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i="1" dirty="0">
                <a:latin typeface="Montserrat Regular" pitchFamily="2" charset="0"/>
              </a:rPr>
              <a:t>Fuente: Gestor de contacto e Informe calidad percibida –UGPP/DSIAC – IV Trimestre 2022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AED0D4C1-A517-974E-282E-1EBAB725B72A}"/>
              </a:ext>
            </a:extLst>
          </p:cNvPr>
          <p:cNvCxnSpPr>
            <a:cxnSpLocks/>
          </p:cNvCxnSpPr>
          <p:nvPr/>
        </p:nvCxnSpPr>
        <p:spPr>
          <a:xfrm>
            <a:off x="294809" y="4894003"/>
            <a:ext cx="7869479" cy="502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76718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848395" y="150909"/>
            <a:ext cx="724988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25000"/>
            </a:pPr>
            <a:r>
              <a:rPr lang="es-CO" sz="2000" b="1" u="sng" dirty="0">
                <a:latin typeface="Montserrat Regular" pitchFamily="2" charset="0"/>
                <a:ea typeface="Calibri"/>
                <a:cs typeface="Calibri"/>
                <a:sym typeface="Calibri"/>
              </a:rPr>
              <a:t>UNIVERSOS Y CANTIDAD DE ENCUESTAS REALIZADAS</a:t>
            </a:r>
          </a:p>
          <a:p>
            <a:r>
              <a:rPr lang="es-ES" sz="1000" b="1" dirty="0">
                <a:latin typeface="Montserrat Regular" pitchFamily="2" charset="0"/>
              </a:rPr>
              <a:t> </a:t>
            </a:r>
            <a:r>
              <a:rPr lang="es-ES" sz="1000" b="1" dirty="0"/>
              <a:t>(Octubre-Noviembre-Diciembre)  </a:t>
            </a:r>
            <a:r>
              <a:rPr lang="es-ES" sz="1000" b="1" dirty="0">
                <a:latin typeface="Montserrat Regular" pitchFamily="2" charset="0"/>
              </a:rPr>
              <a:t> </a:t>
            </a:r>
            <a:endParaRPr lang="es-CO" sz="1000" b="1" dirty="0">
              <a:solidFill>
                <a:srgbClr val="C00000"/>
              </a:solidFill>
              <a:latin typeface="Montserrat Regular" pitchFamily="2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DD18679-E963-42D2-9D21-8ABE52BAEE2A}"/>
              </a:ext>
            </a:extLst>
          </p:cNvPr>
          <p:cNvSpPr txBox="1"/>
          <p:nvPr/>
        </p:nvSpPr>
        <p:spPr>
          <a:xfrm>
            <a:off x="319375" y="4882695"/>
            <a:ext cx="62804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i="1" dirty="0">
                <a:latin typeface="Montserrat Regular" pitchFamily="2" charset="0"/>
              </a:rPr>
              <a:t>Fuente: Gestor de contacto – UGPP/DSIAC – IV Trimestre 2022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BDD80B4-68DA-48EA-AE50-53C28F97BEFF}"/>
              </a:ext>
            </a:extLst>
          </p:cNvPr>
          <p:cNvCxnSpPr>
            <a:cxnSpLocks/>
          </p:cNvCxnSpPr>
          <p:nvPr/>
        </p:nvCxnSpPr>
        <p:spPr>
          <a:xfrm>
            <a:off x="386248" y="4861892"/>
            <a:ext cx="7503719" cy="10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4 Tabla">
            <a:extLst>
              <a:ext uri="{FF2B5EF4-FFF2-40B4-BE49-F238E27FC236}">
                <a16:creationId xmlns:a16="http://schemas.microsoft.com/office/drawing/2014/main" id="{2B47BDFB-D79A-73F2-C2CB-07CB000EFE9B}"/>
              </a:ext>
            </a:extLst>
          </p:cNvPr>
          <p:cNvGraphicFramePr>
            <a:graphicFrameLocks noGrp="1"/>
          </p:cNvGraphicFramePr>
          <p:nvPr/>
        </p:nvGraphicFramePr>
        <p:xfrm>
          <a:off x="209007" y="1559636"/>
          <a:ext cx="8889273" cy="2097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0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9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8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77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08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46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580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65290">
                <a:tc>
                  <a:txBody>
                    <a:bodyPr/>
                    <a:lstStyle/>
                    <a:p>
                      <a:pPr algn="l"/>
                      <a:endParaRPr lang="es-CO" sz="9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CO" sz="1050" b="1" dirty="0">
                          <a:latin typeface="Montserrat Regular" pitchFamily="2" charset="0"/>
                        </a:rPr>
                        <a:t>Interacciones 2022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CO" sz="1050" b="1" dirty="0">
                          <a:latin typeface="Montserrat Regular" pitchFamily="2" charset="0"/>
                        </a:rPr>
                        <a:t>Cantidad Encuestas 2022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900" b="1" dirty="0">
                          <a:latin typeface="Montserrat Regular" pitchFamily="2" charset="0"/>
                        </a:rPr>
                        <a:t>Participación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068">
                <a:tc>
                  <a:txBody>
                    <a:bodyPr/>
                    <a:lstStyle/>
                    <a:p>
                      <a:pPr algn="l"/>
                      <a:r>
                        <a:rPr lang="es-CO" sz="900" b="1" dirty="0">
                          <a:latin typeface="Montserrat Regular" pitchFamily="2" charset="0"/>
                        </a:rPr>
                        <a:t>Canal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latin typeface="Montserrat Regular" pitchFamily="2" charset="0"/>
                        </a:rPr>
                        <a:t>Octubre</a:t>
                      </a:r>
                      <a:endParaRPr lang="es-CO" sz="9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 dirty="0">
                          <a:latin typeface="Montserrat Regular" pitchFamily="2" charset="0"/>
                        </a:rPr>
                        <a:t>Noviembre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 dirty="0">
                          <a:latin typeface="Montserrat Regular" pitchFamily="2" charset="0"/>
                        </a:rPr>
                        <a:t>Diciembre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 dirty="0">
                          <a:latin typeface="Montserrat Regular" pitchFamily="2" charset="0"/>
                        </a:rPr>
                        <a:t>Total </a:t>
                      </a:r>
                    </a:p>
                    <a:p>
                      <a:pPr algn="ctr"/>
                      <a:r>
                        <a:rPr lang="es-CO" sz="900" b="1" dirty="0" err="1">
                          <a:latin typeface="Montserrat Regular" pitchFamily="2" charset="0"/>
                        </a:rPr>
                        <a:t>Trim</a:t>
                      </a:r>
                      <a:r>
                        <a:rPr lang="es-CO" sz="900" b="1" dirty="0">
                          <a:latin typeface="Montserrat Regular" pitchFamily="2" charset="0"/>
                        </a:rPr>
                        <a:t>.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latin typeface="Montserrat Regular" pitchFamily="2" charset="0"/>
                        </a:rPr>
                        <a:t>Octubre</a:t>
                      </a:r>
                      <a:endParaRPr lang="es-CO" sz="9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 dirty="0">
                          <a:latin typeface="Montserrat Regular" pitchFamily="2" charset="0"/>
                        </a:rPr>
                        <a:t>Noviembre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 dirty="0">
                          <a:latin typeface="Montserrat Regular" pitchFamily="2" charset="0"/>
                        </a:rPr>
                        <a:t>Diciembre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 dirty="0">
                          <a:latin typeface="Montserrat Regular" pitchFamily="2" charset="0"/>
                        </a:rPr>
                        <a:t>Total </a:t>
                      </a:r>
                    </a:p>
                    <a:p>
                      <a:pPr algn="ctr"/>
                      <a:r>
                        <a:rPr lang="es-CO" sz="900" b="1" dirty="0" err="1">
                          <a:latin typeface="Montserrat Regular" pitchFamily="2" charset="0"/>
                        </a:rPr>
                        <a:t>Trim</a:t>
                      </a:r>
                      <a:r>
                        <a:rPr lang="es-CO" sz="900" b="1" dirty="0">
                          <a:latin typeface="Montserrat Regular" pitchFamily="2" charset="0"/>
                        </a:rPr>
                        <a:t>.</a:t>
                      </a:r>
                      <a:r>
                        <a:rPr lang="es-CO" sz="900" b="1" baseline="0" dirty="0">
                          <a:latin typeface="Montserrat Regular" pitchFamily="2" charset="0"/>
                        </a:rPr>
                        <a:t> </a:t>
                      </a:r>
                      <a:endParaRPr lang="es-CO" sz="9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900" b="1" dirty="0">
                          <a:latin typeface="Montserrat Regular" pitchFamily="2" charset="0"/>
                        </a:rPr>
                        <a:t>Participación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934">
                <a:tc>
                  <a:txBody>
                    <a:bodyPr/>
                    <a:lstStyle/>
                    <a:p>
                      <a:pPr algn="l"/>
                      <a:r>
                        <a:rPr lang="es-CO" sz="900" b="1" dirty="0">
                          <a:latin typeface="Montserrat Regular" pitchFamily="2" charset="0"/>
                        </a:rPr>
                        <a:t>Chat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2.465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2.956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Montserrat Regular" pitchFamily="2" charset="0"/>
                        </a:rPr>
                        <a:t>4.028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9.449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568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594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798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1.960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21%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934">
                <a:tc>
                  <a:txBody>
                    <a:bodyPr/>
                    <a:lstStyle/>
                    <a:p>
                      <a:pPr algn="l"/>
                      <a:r>
                        <a:rPr lang="es-CO" sz="900" b="1" dirty="0">
                          <a:latin typeface="Montserrat Regular" pitchFamily="2" charset="0"/>
                        </a:rPr>
                        <a:t>Telefónico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13.474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14.825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22.174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50.473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Montserrat Regular" pitchFamily="2" charset="0"/>
                        </a:rPr>
                        <a:t>607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878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594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2.079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4%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934">
                <a:tc>
                  <a:txBody>
                    <a:bodyPr/>
                    <a:lstStyle/>
                    <a:p>
                      <a:pPr algn="l"/>
                      <a:r>
                        <a:rPr lang="es-CO" sz="900" b="1" dirty="0">
                          <a:latin typeface="Montserrat Regular" pitchFamily="2" charset="0"/>
                        </a:rPr>
                        <a:t>Presencial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3.702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3.481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4.109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11.292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458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374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396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1.228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11%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934">
                <a:tc>
                  <a:txBody>
                    <a:bodyPr/>
                    <a:lstStyle/>
                    <a:p>
                      <a:pPr algn="l"/>
                      <a:r>
                        <a:rPr lang="es-ES" sz="900" b="1" dirty="0">
                          <a:latin typeface="Montserrat Regular" pitchFamily="2" charset="0"/>
                        </a:rPr>
                        <a:t>Casos Especiales</a:t>
                      </a:r>
                      <a:endParaRPr lang="es-CO" sz="9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116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126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317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559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43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39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18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100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18%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354903"/>
                  </a:ext>
                </a:extLst>
              </a:tr>
              <a:tr h="240934">
                <a:tc>
                  <a:txBody>
                    <a:bodyPr/>
                    <a:lstStyle/>
                    <a:p>
                      <a:pPr algn="l"/>
                      <a:r>
                        <a:rPr lang="es-ES" sz="900" b="1" dirty="0">
                          <a:latin typeface="Montserrat Regular" pitchFamily="2" charset="0"/>
                        </a:rPr>
                        <a:t>DP</a:t>
                      </a:r>
                      <a:endParaRPr lang="es-CO" sz="9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3.225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3.703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3.253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10.181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27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20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13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60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Montserrat Regular" pitchFamily="2" charset="0"/>
                        </a:rPr>
                        <a:t>1%</a:t>
                      </a:r>
                      <a:endParaRPr lang="es-CO" sz="9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888433"/>
                  </a:ext>
                </a:extLst>
              </a:tr>
              <a:tr h="240934">
                <a:tc>
                  <a:txBody>
                    <a:bodyPr/>
                    <a:lstStyle/>
                    <a:p>
                      <a:pPr algn="l"/>
                      <a:r>
                        <a:rPr lang="es-CO" sz="900" b="1" dirty="0">
                          <a:latin typeface="Montserrat Regular" pitchFamily="2" charset="0"/>
                        </a:rPr>
                        <a:t>TOTAL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latin typeface="Montserrat Regular" pitchFamily="2" charset="0"/>
                        </a:rPr>
                        <a:t>24.982</a:t>
                      </a:r>
                      <a:endParaRPr lang="es-CO" sz="9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latin typeface="Montserrat Regular" pitchFamily="2" charset="0"/>
                        </a:rPr>
                        <a:t>25.091</a:t>
                      </a:r>
                      <a:endParaRPr lang="es-CO" sz="9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latin typeface="Montserrat Regular" pitchFamily="2" charset="0"/>
                        </a:rPr>
                        <a:t>33.881</a:t>
                      </a:r>
                      <a:endParaRPr lang="es-CO" sz="9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latin typeface="Montserrat Regular" pitchFamily="2" charset="0"/>
                        </a:rPr>
                        <a:t>81.954</a:t>
                      </a:r>
                      <a:endParaRPr lang="es-CO" sz="9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latin typeface="Montserrat Regular" pitchFamily="2" charset="0"/>
                        </a:rPr>
                        <a:t>1.703</a:t>
                      </a:r>
                      <a:endParaRPr lang="es-CO" sz="9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latin typeface="Montserrat Regular" pitchFamily="2" charset="0"/>
                        </a:rPr>
                        <a:t>1.905</a:t>
                      </a:r>
                      <a:endParaRPr lang="es-CO" sz="9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latin typeface="Montserrat Regular" pitchFamily="2" charset="0"/>
                        </a:rPr>
                        <a:t>1.819</a:t>
                      </a:r>
                      <a:endParaRPr lang="es-CO" sz="9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latin typeface="Montserrat Regular" pitchFamily="2" charset="0"/>
                        </a:rPr>
                        <a:t>5.427</a:t>
                      </a:r>
                      <a:endParaRPr lang="es-CO" sz="9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latin typeface="Montserrat Regular" pitchFamily="2" charset="0"/>
                        </a:rPr>
                        <a:t>7%</a:t>
                      </a:r>
                      <a:endParaRPr lang="es-CO" sz="9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98401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grama de flujo: conector 3">
            <a:extLst>
              <a:ext uri="{FF2B5EF4-FFF2-40B4-BE49-F238E27FC236}">
                <a16:creationId xmlns:a16="http://schemas.microsoft.com/office/drawing/2014/main" id="{BA0E5E1C-ABB6-4F6F-A401-53F8C82C3D56}"/>
              </a:ext>
            </a:extLst>
          </p:cNvPr>
          <p:cNvSpPr/>
          <p:nvPr/>
        </p:nvSpPr>
        <p:spPr>
          <a:xfrm>
            <a:off x="759149" y="977987"/>
            <a:ext cx="4009854" cy="3526143"/>
          </a:xfrm>
          <a:prstGeom prst="flowChartConnector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SzPct val="25000"/>
            </a:pPr>
            <a:r>
              <a:rPr lang="es-CO" sz="1600" b="1" dirty="0">
                <a:solidFill>
                  <a:srgbClr val="44546A">
                    <a:lumMod val="50000"/>
                  </a:srgb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MEDICIÓN DE EXPERIENCIA CANALES DE ATENCIÓN</a:t>
            </a:r>
          </a:p>
          <a:p>
            <a:pPr>
              <a:buSzPct val="25000"/>
            </a:pPr>
            <a:r>
              <a:rPr lang="es-CO" sz="1600" b="1" dirty="0">
                <a:solidFill>
                  <a:srgbClr val="44546A">
                    <a:lumMod val="50000"/>
                  </a:srgb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TEMAS:  </a:t>
            </a:r>
            <a:r>
              <a:rPr lang="es-CO" sz="1600" b="1" u="sng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 pitchFamily="2" charset="0"/>
                <a:ea typeface="Calibri"/>
                <a:cs typeface="Calibri"/>
                <a:sym typeface="Calibri"/>
              </a:rPr>
              <a:t>PENSIONALES</a:t>
            </a:r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id="{30763301-3A20-4E21-BBAA-0270AA1C3160}"/>
              </a:ext>
            </a:extLst>
          </p:cNvPr>
          <p:cNvSpPr/>
          <p:nvPr/>
        </p:nvSpPr>
        <p:spPr>
          <a:xfrm>
            <a:off x="3767742" y="1231500"/>
            <a:ext cx="978063" cy="832122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78%</a:t>
            </a: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3B326780-3837-432D-A690-9A6D4D978084}"/>
              </a:ext>
            </a:extLst>
          </p:cNvPr>
          <p:cNvSpPr/>
          <p:nvPr/>
        </p:nvSpPr>
        <p:spPr>
          <a:xfrm>
            <a:off x="4092518" y="2183675"/>
            <a:ext cx="978063" cy="832122"/>
          </a:xfrm>
          <a:prstGeom prst="flowChartConnec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65%</a:t>
            </a:r>
          </a:p>
        </p:txBody>
      </p:sp>
      <p:sp>
        <p:nvSpPr>
          <p:cNvPr id="8" name="Diagrama de flujo: conector 7">
            <a:extLst>
              <a:ext uri="{FF2B5EF4-FFF2-40B4-BE49-F238E27FC236}">
                <a16:creationId xmlns:a16="http://schemas.microsoft.com/office/drawing/2014/main" id="{926207D4-DA13-4CCF-9AD9-BFE7036646BE}"/>
              </a:ext>
            </a:extLst>
          </p:cNvPr>
          <p:cNvSpPr/>
          <p:nvPr/>
        </p:nvSpPr>
        <p:spPr>
          <a:xfrm>
            <a:off x="3790940" y="3211072"/>
            <a:ext cx="978063" cy="832122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100%</a:t>
            </a:r>
          </a:p>
        </p:txBody>
      </p:sp>
      <p:cxnSp>
        <p:nvCxnSpPr>
          <p:cNvPr id="3" name="Conector: angular 2">
            <a:extLst>
              <a:ext uri="{FF2B5EF4-FFF2-40B4-BE49-F238E27FC236}">
                <a16:creationId xmlns:a16="http://schemas.microsoft.com/office/drawing/2014/main" id="{49D09C52-7EC4-4148-953E-7753FF9908DF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4745805" y="1647561"/>
            <a:ext cx="1545367" cy="297303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: angular 9">
            <a:extLst>
              <a:ext uri="{FF2B5EF4-FFF2-40B4-BE49-F238E27FC236}">
                <a16:creationId xmlns:a16="http://schemas.microsoft.com/office/drawing/2014/main" id="{49A7919D-A8CF-4AED-BD4D-2CEDFF84E519}"/>
              </a:ext>
            </a:extLst>
          </p:cNvPr>
          <p:cNvCxnSpPr>
            <a:cxnSpLocks/>
            <a:stCxn id="8" idx="6"/>
            <a:endCxn id="19" idx="1"/>
          </p:cNvCxnSpPr>
          <p:nvPr/>
        </p:nvCxnSpPr>
        <p:spPr>
          <a:xfrm flipV="1">
            <a:off x="4769003" y="3370753"/>
            <a:ext cx="1308562" cy="256380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67135EB-FB67-471C-B6AC-02D7E5597E50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5070582" y="2628221"/>
            <a:ext cx="1006983" cy="18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grama de flujo: terminador 16">
            <a:extLst>
              <a:ext uri="{FF2B5EF4-FFF2-40B4-BE49-F238E27FC236}">
                <a16:creationId xmlns:a16="http://schemas.microsoft.com/office/drawing/2014/main" id="{9CC987A7-BC88-475D-8294-870FFA215464}"/>
              </a:ext>
            </a:extLst>
          </p:cNvPr>
          <p:cNvSpPr/>
          <p:nvPr/>
        </p:nvSpPr>
        <p:spPr>
          <a:xfrm>
            <a:off x="6087322" y="1699148"/>
            <a:ext cx="2391295" cy="513012"/>
          </a:xfrm>
          <a:prstGeom prst="flowChartTerminator">
            <a:avLst/>
          </a:prstGeom>
          <a:gradFill flip="none" rotWithShape="1">
            <a:gsLst>
              <a:gs pos="0">
                <a:srgbClr val="2C70AE">
                  <a:shade val="30000"/>
                  <a:satMod val="115000"/>
                </a:srgbClr>
              </a:gs>
              <a:gs pos="50000">
                <a:srgbClr val="2C70AE">
                  <a:shade val="67500"/>
                  <a:satMod val="115000"/>
                </a:srgbClr>
              </a:gs>
              <a:gs pos="100000">
                <a:srgbClr val="2C70AE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latin typeface="Montserrat Regular" pitchFamily="2" charset="0"/>
              </a:rPr>
              <a:t>CLARIDAD</a:t>
            </a:r>
          </a:p>
        </p:txBody>
      </p:sp>
      <p:sp>
        <p:nvSpPr>
          <p:cNvPr id="18" name="Diagrama de flujo: terminador 17">
            <a:extLst>
              <a:ext uri="{FF2B5EF4-FFF2-40B4-BE49-F238E27FC236}">
                <a16:creationId xmlns:a16="http://schemas.microsoft.com/office/drawing/2014/main" id="{34DB56E0-CFD8-4776-9D4A-831E848D5C53}"/>
              </a:ext>
            </a:extLst>
          </p:cNvPr>
          <p:cNvSpPr/>
          <p:nvPr/>
        </p:nvSpPr>
        <p:spPr>
          <a:xfrm>
            <a:off x="6077565" y="2371899"/>
            <a:ext cx="2391295" cy="513012"/>
          </a:xfrm>
          <a:prstGeom prst="flowChartTermina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latin typeface="Montserrat Regular" pitchFamily="2" charset="0"/>
              </a:rPr>
              <a:t>NO ESFUERZO</a:t>
            </a:r>
          </a:p>
        </p:txBody>
      </p:sp>
      <p:sp>
        <p:nvSpPr>
          <p:cNvPr id="19" name="Diagrama de flujo: terminador 18">
            <a:extLst>
              <a:ext uri="{FF2B5EF4-FFF2-40B4-BE49-F238E27FC236}">
                <a16:creationId xmlns:a16="http://schemas.microsoft.com/office/drawing/2014/main" id="{B693F53A-10A2-4889-87F4-02F67215EE00}"/>
              </a:ext>
            </a:extLst>
          </p:cNvPr>
          <p:cNvSpPr/>
          <p:nvPr/>
        </p:nvSpPr>
        <p:spPr>
          <a:xfrm>
            <a:off x="6077565" y="3114247"/>
            <a:ext cx="2391295" cy="513012"/>
          </a:xfrm>
          <a:prstGeom prst="flowChartTerminator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latin typeface="Montserrat Regular" pitchFamily="2" charset="0"/>
              </a:rPr>
              <a:t>TRANSPARENCIA</a:t>
            </a:r>
          </a:p>
        </p:txBody>
      </p:sp>
      <p:pic>
        <p:nvPicPr>
          <p:cNvPr id="29" name="Gráfico 16" descr="Grupo de personas con relleno sólido">
            <a:extLst>
              <a:ext uri="{FF2B5EF4-FFF2-40B4-BE49-F238E27FC236}">
                <a16:creationId xmlns:a16="http://schemas.microsoft.com/office/drawing/2014/main" id="{6FD58648-CA7F-4E5D-92AB-295C3157028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62213" y="3887500"/>
            <a:ext cx="602861" cy="602861"/>
          </a:xfrm>
          <a:prstGeom prst="rect">
            <a:avLst/>
          </a:prstGeom>
        </p:spPr>
      </p:pic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7905120E-4BE8-4CB3-8F67-B46CF3F1CD4E}"/>
              </a:ext>
            </a:extLst>
          </p:cNvPr>
          <p:cNvCxnSpPr>
            <a:cxnSpLocks/>
          </p:cNvCxnSpPr>
          <p:nvPr/>
        </p:nvCxnSpPr>
        <p:spPr>
          <a:xfrm>
            <a:off x="236027" y="4811758"/>
            <a:ext cx="7510250" cy="412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BE999A8-021F-4813-9D36-293C4EBA1D3D}"/>
              </a:ext>
            </a:extLst>
          </p:cNvPr>
          <p:cNvSpPr txBox="1"/>
          <p:nvPr/>
        </p:nvSpPr>
        <p:spPr>
          <a:xfrm>
            <a:off x="166475" y="4861012"/>
            <a:ext cx="5920847" cy="269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i="1" dirty="0">
                <a:latin typeface="Montserrat Regular" pitchFamily="2" charset="0"/>
              </a:rPr>
              <a:t>Fuente: Informe calidad percibida –UGPP/DSIAC – IV Trimestre 2022</a:t>
            </a:r>
          </a:p>
        </p:txBody>
      </p:sp>
      <p:sp>
        <p:nvSpPr>
          <p:cNvPr id="35" name="Cerrar corchete 34">
            <a:extLst>
              <a:ext uri="{FF2B5EF4-FFF2-40B4-BE49-F238E27FC236}">
                <a16:creationId xmlns:a16="http://schemas.microsoft.com/office/drawing/2014/main" id="{01FAC520-B66A-47DC-8113-60080474BF7B}"/>
              </a:ext>
            </a:extLst>
          </p:cNvPr>
          <p:cNvSpPr/>
          <p:nvPr/>
        </p:nvSpPr>
        <p:spPr>
          <a:xfrm>
            <a:off x="8468859" y="1889405"/>
            <a:ext cx="92210" cy="1570820"/>
          </a:xfrm>
          <a:prstGeom prst="rightBracket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sz="1600" dirty="0">
              <a:latin typeface="Montserrat Regular" pitchFamily="2" charset="0"/>
            </a:endParaRP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53FBFAE9-ED56-47B8-8DF2-1E1AD5188AD2}"/>
              </a:ext>
            </a:extLst>
          </p:cNvPr>
          <p:cNvCxnSpPr>
            <a:cxnSpLocks/>
          </p:cNvCxnSpPr>
          <p:nvPr/>
        </p:nvCxnSpPr>
        <p:spPr>
          <a:xfrm flipH="1">
            <a:off x="8462213" y="2653739"/>
            <a:ext cx="10984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3 Rectángulo">
            <a:extLst>
              <a:ext uri="{FF2B5EF4-FFF2-40B4-BE49-F238E27FC236}">
                <a16:creationId xmlns:a16="http://schemas.microsoft.com/office/drawing/2014/main" id="{5D4C7998-81C2-4AD1-96E1-8E7025EE5C90}"/>
              </a:ext>
            </a:extLst>
          </p:cNvPr>
          <p:cNvSpPr/>
          <p:nvPr/>
        </p:nvSpPr>
        <p:spPr>
          <a:xfrm>
            <a:off x="1940826" y="80786"/>
            <a:ext cx="7086797" cy="550387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CO" sz="1600" b="1" dirty="0">
                <a:latin typeface="Montserrat Regular" pitchFamily="2" charset="0"/>
              </a:rPr>
              <a:t> </a:t>
            </a:r>
            <a:r>
              <a:rPr lang="es-CO" sz="2000" b="1" u="sng" dirty="0">
                <a:latin typeface="Montserrat Regular" pitchFamily="2" charset="0"/>
              </a:rPr>
              <a:t>Medición de Experiencia Ciudadana IV Trimestre 2022</a:t>
            </a:r>
          </a:p>
          <a:p>
            <a:r>
              <a:rPr lang="es-ES" sz="1050" b="1" dirty="0">
                <a:latin typeface="Montserrat Regular" pitchFamily="2" charset="0"/>
              </a:rPr>
              <a:t> </a:t>
            </a:r>
            <a:r>
              <a:rPr lang="es-ES" sz="1050" b="1" dirty="0"/>
              <a:t>(Octubre-Noviembre-Diciembre)  </a:t>
            </a:r>
            <a:r>
              <a:rPr lang="es-ES" sz="1050" b="1" dirty="0">
                <a:latin typeface="Montserrat Regular" pitchFamily="2" charset="0"/>
              </a:rPr>
              <a:t> </a:t>
            </a:r>
            <a:endParaRPr lang="es-CO" sz="1050" b="1" dirty="0">
              <a:solidFill>
                <a:srgbClr val="C00000"/>
              </a:solidFill>
              <a:latin typeface="Montserrat Regular" pitchFamily="2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692D016-6884-0E43-DE68-5189894C22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6768" y="3555040"/>
            <a:ext cx="1554615" cy="54259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1B63D51-033B-F607-A722-11182EB8CD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0893" y="3274600"/>
            <a:ext cx="1201016" cy="2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03077"/>
      </p:ext>
    </p:extLst>
  </p:cSld>
  <p:clrMapOvr>
    <a:masterClrMapping/>
  </p:clrMapOvr>
  <p:transition advClick="0" advTm="3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grama de flujo: conector 3">
            <a:extLst>
              <a:ext uri="{FF2B5EF4-FFF2-40B4-BE49-F238E27FC236}">
                <a16:creationId xmlns:a16="http://schemas.microsoft.com/office/drawing/2014/main" id="{BA0E5E1C-ABB6-4F6F-A401-53F8C82C3D56}"/>
              </a:ext>
            </a:extLst>
          </p:cNvPr>
          <p:cNvSpPr/>
          <p:nvPr/>
        </p:nvSpPr>
        <p:spPr>
          <a:xfrm>
            <a:off x="728855" y="950046"/>
            <a:ext cx="4009854" cy="3526143"/>
          </a:xfrm>
          <a:prstGeom prst="flowChartConnector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SzPct val="25000"/>
            </a:pPr>
            <a:r>
              <a:rPr lang="es-CO" sz="1600" b="1" dirty="0">
                <a:solidFill>
                  <a:srgbClr val="44546A">
                    <a:lumMod val="50000"/>
                  </a:srgb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MEDICIÓN DE EXPERIENCIA CANALES DE ATENCIÓN</a:t>
            </a:r>
          </a:p>
          <a:p>
            <a:pPr>
              <a:buSzPct val="25000"/>
            </a:pPr>
            <a:r>
              <a:rPr lang="es-CO" sz="1600" b="1" dirty="0">
                <a:solidFill>
                  <a:srgbClr val="44546A">
                    <a:lumMod val="50000"/>
                  </a:srgb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TEMAS: </a:t>
            </a:r>
            <a:r>
              <a:rPr lang="es-CO" sz="1600" b="1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 pitchFamily="2" charset="0"/>
                <a:ea typeface="Calibri"/>
                <a:cs typeface="Calibri"/>
                <a:sym typeface="Calibri"/>
              </a:rPr>
              <a:t>PARAFISCALES</a:t>
            </a:r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id="{30763301-3A20-4E21-BBAA-0270AA1C3160}"/>
              </a:ext>
            </a:extLst>
          </p:cNvPr>
          <p:cNvSpPr/>
          <p:nvPr/>
        </p:nvSpPr>
        <p:spPr>
          <a:xfrm>
            <a:off x="3767742" y="1137986"/>
            <a:ext cx="978063" cy="832122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85%</a:t>
            </a: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3B326780-3837-432D-A690-9A6D4D978084}"/>
              </a:ext>
            </a:extLst>
          </p:cNvPr>
          <p:cNvSpPr/>
          <p:nvPr/>
        </p:nvSpPr>
        <p:spPr>
          <a:xfrm>
            <a:off x="4092518" y="2101146"/>
            <a:ext cx="978063" cy="832122"/>
          </a:xfrm>
          <a:prstGeom prst="flowChartConnec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72%</a:t>
            </a:r>
          </a:p>
        </p:txBody>
      </p:sp>
      <p:sp>
        <p:nvSpPr>
          <p:cNvPr id="8" name="Diagrama de flujo: conector 7">
            <a:extLst>
              <a:ext uri="{FF2B5EF4-FFF2-40B4-BE49-F238E27FC236}">
                <a16:creationId xmlns:a16="http://schemas.microsoft.com/office/drawing/2014/main" id="{926207D4-DA13-4CCF-9AD9-BFE7036646BE}"/>
              </a:ext>
            </a:extLst>
          </p:cNvPr>
          <p:cNvSpPr/>
          <p:nvPr/>
        </p:nvSpPr>
        <p:spPr>
          <a:xfrm>
            <a:off x="3790940" y="3128543"/>
            <a:ext cx="978063" cy="832122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100%</a:t>
            </a:r>
          </a:p>
        </p:txBody>
      </p:sp>
      <p:cxnSp>
        <p:nvCxnSpPr>
          <p:cNvPr id="3" name="Conector: angular 2">
            <a:extLst>
              <a:ext uri="{FF2B5EF4-FFF2-40B4-BE49-F238E27FC236}">
                <a16:creationId xmlns:a16="http://schemas.microsoft.com/office/drawing/2014/main" id="{49D09C52-7EC4-4148-953E-7753FF9908DF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4745805" y="1554047"/>
            <a:ext cx="1545367" cy="297303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: angular 9">
            <a:extLst>
              <a:ext uri="{FF2B5EF4-FFF2-40B4-BE49-F238E27FC236}">
                <a16:creationId xmlns:a16="http://schemas.microsoft.com/office/drawing/2014/main" id="{49A7919D-A8CF-4AED-BD4D-2CEDFF84E519}"/>
              </a:ext>
            </a:extLst>
          </p:cNvPr>
          <p:cNvCxnSpPr>
            <a:cxnSpLocks/>
            <a:stCxn id="8" idx="6"/>
            <a:endCxn id="19" idx="1"/>
          </p:cNvCxnSpPr>
          <p:nvPr/>
        </p:nvCxnSpPr>
        <p:spPr>
          <a:xfrm flipV="1">
            <a:off x="4769003" y="3288224"/>
            <a:ext cx="1308562" cy="256380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67135EB-FB67-471C-B6AC-02D7E5597E50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5070582" y="2545691"/>
            <a:ext cx="1006983" cy="18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grama de flujo: terminador 16">
            <a:extLst>
              <a:ext uri="{FF2B5EF4-FFF2-40B4-BE49-F238E27FC236}">
                <a16:creationId xmlns:a16="http://schemas.microsoft.com/office/drawing/2014/main" id="{9CC987A7-BC88-475D-8294-870FFA215464}"/>
              </a:ext>
            </a:extLst>
          </p:cNvPr>
          <p:cNvSpPr/>
          <p:nvPr/>
        </p:nvSpPr>
        <p:spPr>
          <a:xfrm>
            <a:off x="6098307" y="1616619"/>
            <a:ext cx="2391295" cy="513012"/>
          </a:xfrm>
          <a:prstGeom prst="flowChartTerminator">
            <a:avLst/>
          </a:prstGeom>
          <a:gradFill flip="none" rotWithShape="1">
            <a:gsLst>
              <a:gs pos="0">
                <a:srgbClr val="2C70AE">
                  <a:shade val="30000"/>
                  <a:satMod val="115000"/>
                </a:srgbClr>
              </a:gs>
              <a:gs pos="50000">
                <a:srgbClr val="2C70AE">
                  <a:shade val="67500"/>
                  <a:satMod val="115000"/>
                </a:srgbClr>
              </a:gs>
              <a:gs pos="100000">
                <a:srgbClr val="2C70AE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latin typeface="Montserrat Regular" pitchFamily="2" charset="0"/>
              </a:rPr>
              <a:t>CLARIDAD</a:t>
            </a:r>
          </a:p>
        </p:txBody>
      </p:sp>
      <p:sp>
        <p:nvSpPr>
          <p:cNvPr id="18" name="Diagrama de flujo: terminador 17">
            <a:extLst>
              <a:ext uri="{FF2B5EF4-FFF2-40B4-BE49-F238E27FC236}">
                <a16:creationId xmlns:a16="http://schemas.microsoft.com/office/drawing/2014/main" id="{34DB56E0-CFD8-4776-9D4A-831E848D5C53}"/>
              </a:ext>
            </a:extLst>
          </p:cNvPr>
          <p:cNvSpPr/>
          <p:nvPr/>
        </p:nvSpPr>
        <p:spPr>
          <a:xfrm>
            <a:off x="6077565" y="2289370"/>
            <a:ext cx="2391295" cy="513012"/>
          </a:xfrm>
          <a:prstGeom prst="flowChartTermina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latin typeface="Montserrat Regular" pitchFamily="2" charset="0"/>
              </a:rPr>
              <a:t>NO ESFUERZO</a:t>
            </a:r>
          </a:p>
        </p:txBody>
      </p:sp>
      <p:sp>
        <p:nvSpPr>
          <p:cNvPr id="19" name="Diagrama de flujo: terminador 18">
            <a:extLst>
              <a:ext uri="{FF2B5EF4-FFF2-40B4-BE49-F238E27FC236}">
                <a16:creationId xmlns:a16="http://schemas.microsoft.com/office/drawing/2014/main" id="{B693F53A-10A2-4889-87F4-02F67215EE00}"/>
              </a:ext>
            </a:extLst>
          </p:cNvPr>
          <p:cNvSpPr/>
          <p:nvPr/>
        </p:nvSpPr>
        <p:spPr>
          <a:xfrm>
            <a:off x="6077565" y="3031718"/>
            <a:ext cx="2391295" cy="513012"/>
          </a:xfrm>
          <a:prstGeom prst="flowChartTerminator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latin typeface="Montserrat Regular" pitchFamily="2" charset="0"/>
              </a:rPr>
              <a:t>TRANSPARENCIA</a:t>
            </a:r>
          </a:p>
        </p:txBody>
      </p:sp>
      <p:pic>
        <p:nvPicPr>
          <p:cNvPr id="14" name="Gráfico 16" descr="Grupo de personas con relleno sólido">
            <a:extLst>
              <a:ext uri="{FF2B5EF4-FFF2-40B4-BE49-F238E27FC236}">
                <a16:creationId xmlns:a16="http://schemas.microsoft.com/office/drawing/2014/main" id="{CF2CD000-042F-4061-8945-15876A3991E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4520" y="3813131"/>
            <a:ext cx="613858" cy="613858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AA8E5F68-7187-4164-AB92-323B6AB85C72}"/>
              </a:ext>
            </a:extLst>
          </p:cNvPr>
          <p:cNvCxnSpPr>
            <a:cxnSpLocks/>
          </p:cNvCxnSpPr>
          <p:nvPr/>
        </p:nvCxnSpPr>
        <p:spPr>
          <a:xfrm>
            <a:off x="365760" y="4856016"/>
            <a:ext cx="7498080" cy="1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164D73-269C-42D3-ADDE-557A2C9687D3}"/>
              </a:ext>
            </a:extLst>
          </p:cNvPr>
          <p:cNvSpPr txBox="1"/>
          <p:nvPr/>
        </p:nvSpPr>
        <p:spPr>
          <a:xfrm>
            <a:off x="465215" y="4880800"/>
            <a:ext cx="59208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i="1" dirty="0">
                <a:latin typeface="Montserrat Regular" pitchFamily="2" charset="0"/>
              </a:rPr>
              <a:t>Fuente: Informe calidad percibida –UGPP/DSIAC – IV Trimestre 2022</a:t>
            </a:r>
          </a:p>
        </p:txBody>
      </p:sp>
      <p:sp>
        <p:nvSpPr>
          <p:cNvPr id="20" name="Cerrar corchete 19">
            <a:extLst>
              <a:ext uri="{FF2B5EF4-FFF2-40B4-BE49-F238E27FC236}">
                <a16:creationId xmlns:a16="http://schemas.microsoft.com/office/drawing/2014/main" id="{E0101520-ACBA-4508-ABDB-9E5DAAC57A9A}"/>
              </a:ext>
            </a:extLst>
          </p:cNvPr>
          <p:cNvSpPr/>
          <p:nvPr/>
        </p:nvSpPr>
        <p:spPr>
          <a:xfrm>
            <a:off x="8468859" y="1784906"/>
            <a:ext cx="92210" cy="1570820"/>
          </a:xfrm>
          <a:prstGeom prst="rightBracket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sz="1600" dirty="0">
              <a:latin typeface="Montserrat Regular" pitchFamily="2" charset="0"/>
            </a:endParaRP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76204E30-6FF7-4459-9195-1D07C588FD74}"/>
              </a:ext>
            </a:extLst>
          </p:cNvPr>
          <p:cNvCxnSpPr>
            <a:cxnSpLocks/>
          </p:cNvCxnSpPr>
          <p:nvPr/>
        </p:nvCxnSpPr>
        <p:spPr>
          <a:xfrm flipH="1">
            <a:off x="8462213" y="2549240"/>
            <a:ext cx="10984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3 Rectángulo">
            <a:extLst>
              <a:ext uri="{FF2B5EF4-FFF2-40B4-BE49-F238E27FC236}">
                <a16:creationId xmlns:a16="http://schemas.microsoft.com/office/drawing/2014/main" id="{FD7C91E9-865D-4793-9A45-B640718EB95F}"/>
              </a:ext>
            </a:extLst>
          </p:cNvPr>
          <p:cNvSpPr/>
          <p:nvPr/>
        </p:nvSpPr>
        <p:spPr>
          <a:xfrm>
            <a:off x="1747811" y="55086"/>
            <a:ext cx="7387874" cy="542692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CO" sz="1600" b="1" dirty="0">
                <a:latin typeface="Montserrat Regular" pitchFamily="2" charset="0"/>
              </a:rPr>
              <a:t> </a:t>
            </a:r>
            <a:r>
              <a:rPr lang="es-CO" sz="2000" b="1" u="sng" dirty="0">
                <a:latin typeface="Montserrat Regular" pitchFamily="2" charset="0"/>
              </a:rPr>
              <a:t>Medición de Experiencia al ciudadano IV Trimestre 2022</a:t>
            </a:r>
          </a:p>
          <a:p>
            <a:r>
              <a:rPr lang="es-ES" sz="1000" b="1" dirty="0">
                <a:latin typeface="Montserrat Regular" pitchFamily="2" charset="0"/>
              </a:rPr>
              <a:t> </a:t>
            </a:r>
            <a:r>
              <a:rPr lang="es-ES" sz="1000" b="1" dirty="0"/>
              <a:t> (Octubre-Noviembre-Diciembre)  </a:t>
            </a:r>
            <a:endParaRPr lang="es-CO" sz="1000" b="1" dirty="0">
              <a:solidFill>
                <a:srgbClr val="C00000"/>
              </a:solidFill>
              <a:latin typeface="Montserrat Regular" pitchFamily="2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17C8764-C406-2EF1-EB20-2712050F6B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4269" y="3264164"/>
            <a:ext cx="1201016" cy="28044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1178ECE-5402-8A3D-F07C-23D788416E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7407" y="3467805"/>
            <a:ext cx="1444877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42297"/>
      </p:ext>
    </p:extLst>
  </p:cSld>
  <p:clrMapOvr>
    <a:masterClrMapping/>
  </p:clrMapOvr>
  <p:transition advClick="0" advTm="3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Rectángulo">
            <a:extLst>
              <a:ext uri="{FF2B5EF4-FFF2-40B4-BE49-F238E27FC236}">
                <a16:creationId xmlns:a16="http://schemas.microsoft.com/office/drawing/2014/main" id="{E9D2B579-0B75-45E5-B31B-6FDB5C89A616}"/>
              </a:ext>
            </a:extLst>
          </p:cNvPr>
          <p:cNvSpPr/>
          <p:nvPr/>
        </p:nvSpPr>
        <p:spPr>
          <a:xfrm>
            <a:off x="2255085" y="37971"/>
            <a:ext cx="6481591" cy="696581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CO" sz="2000" b="1" u="sng" dirty="0">
                <a:latin typeface="Montserrat Regular" pitchFamily="2" charset="0"/>
              </a:rPr>
              <a:t>Promedio</a:t>
            </a:r>
            <a:r>
              <a:rPr lang="es-CO" sz="2000" b="1" dirty="0">
                <a:latin typeface="Montserrat Regular" pitchFamily="2" charset="0"/>
              </a:rPr>
              <a:t> indicadores</a:t>
            </a:r>
            <a:r>
              <a:rPr lang="es-CO" sz="2000" b="1" dirty="0">
                <a:solidFill>
                  <a:schemeClr val="accent1"/>
                </a:solidFill>
                <a:latin typeface="Montserrat Regular" pitchFamily="2" charset="0"/>
              </a:rPr>
              <a:t> Pensiones </a:t>
            </a:r>
            <a:r>
              <a:rPr lang="es-CO" sz="2000" b="1" dirty="0">
                <a:latin typeface="Montserrat Regular" pitchFamily="2" charset="0"/>
              </a:rPr>
              <a:t>y </a:t>
            </a:r>
            <a:r>
              <a:rPr lang="es-CO" sz="2000" b="1" dirty="0">
                <a:solidFill>
                  <a:schemeClr val="accent6">
                    <a:lumMod val="75000"/>
                  </a:schemeClr>
                </a:solidFill>
                <a:latin typeface="Montserrat Regular" pitchFamily="2" charset="0"/>
              </a:rPr>
              <a:t>Parafiscales</a:t>
            </a:r>
            <a:r>
              <a:rPr lang="es-CO" sz="2000" b="1" dirty="0">
                <a:latin typeface="Montserrat Regular" pitchFamily="2" charset="0"/>
              </a:rPr>
              <a:t> de Medición de experiencia en trámites año 2022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FC1E7B4-E323-46D8-A021-8DDCFE080894}"/>
              </a:ext>
            </a:extLst>
          </p:cNvPr>
          <p:cNvSpPr txBox="1"/>
          <p:nvPr/>
        </p:nvSpPr>
        <p:spPr>
          <a:xfrm>
            <a:off x="637253" y="4834026"/>
            <a:ext cx="59208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i="1" dirty="0">
                <a:latin typeface="Montserrat Regular" pitchFamily="2" charset="0"/>
              </a:rPr>
              <a:t>Fuente: Informe calidad percibida –UGPP/DSIAC – IV Trimestre 2022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578CDF5-6713-4C85-9F81-6E7FDBC30007}"/>
              </a:ext>
            </a:extLst>
          </p:cNvPr>
          <p:cNvCxnSpPr>
            <a:cxnSpLocks/>
          </p:cNvCxnSpPr>
          <p:nvPr/>
        </p:nvCxnSpPr>
        <p:spPr>
          <a:xfrm>
            <a:off x="411498" y="4796947"/>
            <a:ext cx="74458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C710CE4-0287-4CD6-B8BD-3ADC3CF1A2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8303254"/>
              </p:ext>
            </p:extLst>
          </p:nvPr>
        </p:nvGraphicFramePr>
        <p:xfrm>
          <a:off x="1296785" y="1105593"/>
          <a:ext cx="7298575" cy="3042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8140663"/>
      </p:ext>
    </p:extLst>
  </p:cSld>
  <p:clrMapOvr>
    <a:masterClrMapping/>
  </p:clrMapOvr>
  <p:transition advClick="0" advTm="3000"/>
</p:sld>
</file>

<file path=ppt/theme/theme1.xml><?xml version="1.0" encoding="utf-8"?>
<a:theme xmlns:a="http://schemas.openxmlformats.org/drawingml/2006/main" name="Tema de Offic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lantilla provisional Nuevo Gobierno" id="{1E1BF68E-F0ED-E843-A854-3D44BA040981}" vid="{027DD7D3-D6D8-5845-96D1-808D80AD879E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Plantilla provisional Nuevo Gobierno</Template>
  <TotalTime>298</TotalTime>
  <Words>1446</Words>
  <Application>Microsoft Office PowerPoint</Application>
  <PresentationFormat>Personalizado</PresentationFormat>
  <Paragraphs>237</Paragraphs>
  <Slides>14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4" baseType="lpstr">
      <vt:lpstr>Arial</vt:lpstr>
      <vt:lpstr>Calibri</vt:lpstr>
      <vt:lpstr>Calibri Light</vt:lpstr>
      <vt:lpstr>Helvetica</vt:lpstr>
      <vt:lpstr>Lato Light</vt:lpstr>
      <vt:lpstr>Montserrat ExtraBold</vt:lpstr>
      <vt:lpstr>Montserrat Regular</vt:lpstr>
      <vt:lpstr>Symbol</vt:lpstr>
      <vt:lpstr>Wingdings</vt:lpstr>
      <vt:lpstr>Tema de Office</vt:lpstr>
      <vt:lpstr>Presentación de PowerPoint</vt:lpstr>
      <vt:lpstr>Presentación de PowerPoint</vt:lpstr>
      <vt:lpstr>Índice Neto de Satisfacción – INS – Canales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DEL PILAR TRUJILLO BOTERO</dc:creator>
  <cp:lastModifiedBy>EDGAR COBOS PARRA</cp:lastModifiedBy>
  <cp:revision>126</cp:revision>
  <dcterms:created xsi:type="dcterms:W3CDTF">2022-09-30T20:52:33Z</dcterms:created>
  <dcterms:modified xsi:type="dcterms:W3CDTF">2023-01-19T16:56:37Z</dcterms:modified>
</cp:coreProperties>
</file>