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972" r:id="rId3"/>
    <p:sldId id="257" r:id="rId4"/>
    <p:sldId id="4971" r:id="rId5"/>
    <p:sldId id="4661" r:id="rId6"/>
    <p:sldId id="4662" r:id="rId7"/>
    <p:sldId id="4663" r:id="rId8"/>
    <p:sldId id="4664" r:id="rId9"/>
    <p:sldId id="4666" r:id="rId10"/>
    <p:sldId id="4665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FF5"/>
    <a:srgbClr val="F1E8F8"/>
    <a:srgbClr val="DCC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3" autoAdjust="0"/>
    <p:restoredTop sz="94660"/>
  </p:normalViewPr>
  <p:slideViewPr>
    <p:cSldViewPr snapToGrid="0">
      <p:cViewPr varScale="1">
        <p:scale>
          <a:sx n="58" d="100"/>
          <a:sy n="58" d="100"/>
        </p:scale>
        <p:origin x="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B1DF4-D85D-8182-1459-CA9EBC553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25AC58-00D6-A232-C530-712B54F0F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9875C7-35C3-AAB2-28C3-253329D5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B5BB21-ECA5-049F-9813-E73270BA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68FE3E-CA85-89C9-FB10-E7FAC7449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294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2E84-F579-5FF9-1040-01CBF127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1FBEC8-1B12-033D-A086-1123283DD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4D7F75-AF68-6D96-1CE3-E04247D3C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F6C8DE-AE9B-AF65-5D10-46787C370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CEC60D-F5A3-FFE5-2E93-83DF70DD8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8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600CC35-A21D-2B93-7206-73326008C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DAA924-FAEE-2651-97F5-50500AD7B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5649F1-F1A6-75CE-7E22-07E729A7D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0C0EC0-8B56-B671-1DEB-76F84321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6AFED3-C469-2DF3-A615-C0065A1F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78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EC096-36B7-E99A-ED57-FB52FB3DB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83EC23-34E5-A25E-6FFB-F8051CCBA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2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84" indent="0" algn="ctr">
              <a:buNone/>
              <a:defRPr sz="1998"/>
            </a:lvl2pPr>
            <a:lvl3pPr marL="913568" indent="0" algn="ctr">
              <a:buNone/>
              <a:defRPr sz="1799"/>
            </a:lvl3pPr>
            <a:lvl4pPr marL="1370352" indent="0" algn="ctr">
              <a:buNone/>
              <a:defRPr sz="1599"/>
            </a:lvl4pPr>
            <a:lvl5pPr marL="1827136" indent="0" algn="ctr">
              <a:buNone/>
              <a:defRPr sz="1599"/>
            </a:lvl5pPr>
            <a:lvl6pPr marL="2283918" indent="0" algn="ctr">
              <a:buNone/>
              <a:defRPr sz="1599"/>
            </a:lvl6pPr>
            <a:lvl7pPr marL="2740702" indent="0" algn="ctr">
              <a:buNone/>
              <a:defRPr sz="1599"/>
            </a:lvl7pPr>
            <a:lvl8pPr marL="3197486" indent="0" algn="ctr">
              <a:buNone/>
              <a:defRPr sz="1599"/>
            </a:lvl8pPr>
            <a:lvl9pPr marL="3654270" indent="0" algn="ctr">
              <a:buNone/>
              <a:defRPr sz="1599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2AAAAC-E7E7-B48C-19E8-4D129E0A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A06056-8A11-BA19-2366-580138C5C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084C7E-3077-F68E-A2FA-300869A3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03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9D39B-F877-9B4E-C91B-CC0B5F9A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BAD6ED-114C-2290-6611-91394D2DC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534B54-158D-4BAE-D120-6206D5B0A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FB380E-4675-F951-47D7-0EA78D88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C62134-F5D2-F63D-0194-C1D1DECE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25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685978-397F-8A9C-9A0F-62D0417E9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1" cy="2852737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294F6F-B985-A005-14CE-E79BEC419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1" cy="1500187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1pPr>
            <a:lvl2pPr marL="456784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568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352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13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391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0702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748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427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313F72-73DE-F723-5114-F76200C3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A2272A-AB3A-3879-E425-17402B5F6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A85A4B-9182-DA8F-D7EB-52E597B33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6358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1EB57-6CF0-0C0D-1429-525053FFB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B01B33-7995-2201-6880-D8A7CBE1E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8FD3B4-86E9-4BF8-3ED5-EA74506DD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CC50A7-25B6-0064-64CB-8DA52B01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D7B319-87EA-55D6-E3B2-23CF0D0B8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199A89-B6C1-F10F-3609-B15B046D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272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BCBF5-9524-12DD-AE7B-2081AFD2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1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245775-96C2-5C5A-E41F-978037184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3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84" indent="0">
              <a:buNone/>
              <a:defRPr sz="1998" b="1"/>
            </a:lvl2pPr>
            <a:lvl3pPr marL="913568" indent="0">
              <a:buNone/>
              <a:defRPr sz="1799" b="1"/>
            </a:lvl3pPr>
            <a:lvl4pPr marL="1370352" indent="0">
              <a:buNone/>
              <a:defRPr sz="1599" b="1"/>
            </a:lvl4pPr>
            <a:lvl5pPr marL="1827136" indent="0">
              <a:buNone/>
              <a:defRPr sz="1599" b="1"/>
            </a:lvl5pPr>
            <a:lvl6pPr marL="2283918" indent="0">
              <a:buNone/>
              <a:defRPr sz="1599" b="1"/>
            </a:lvl6pPr>
            <a:lvl7pPr marL="2740702" indent="0">
              <a:buNone/>
              <a:defRPr sz="1599" b="1"/>
            </a:lvl7pPr>
            <a:lvl8pPr marL="3197486" indent="0">
              <a:buNone/>
              <a:defRPr sz="1599" b="1"/>
            </a:lvl8pPr>
            <a:lvl9pPr marL="3654270" indent="0">
              <a:buNone/>
              <a:defRPr sz="1599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71B1D6-5ABC-FFAD-5495-CE03E734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AD29F0-D725-0CAD-02FF-168F7664C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9" cy="823913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84" indent="0">
              <a:buNone/>
              <a:defRPr sz="1998" b="1"/>
            </a:lvl2pPr>
            <a:lvl3pPr marL="913568" indent="0">
              <a:buNone/>
              <a:defRPr sz="1799" b="1"/>
            </a:lvl3pPr>
            <a:lvl4pPr marL="1370352" indent="0">
              <a:buNone/>
              <a:defRPr sz="1599" b="1"/>
            </a:lvl4pPr>
            <a:lvl5pPr marL="1827136" indent="0">
              <a:buNone/>
              <a:defRPr sz="1599" b="1"/>
            </a:lvl5pPr>
            <a:lvl6pPr marL="2283918" indent="0">
              <a:buNone/>
              <a:defRPr sz="1599" b="1"/>
            </a:lvl6pPr>
            <a:lvl7pPr marL="2740702" indent="0">
              <a:buNone/>
              <a:defRPr sz="1599" b="1"/>
            </a:lvl7pPr>
            <a:lvl8pPr marL="3197486" indent="0">
              <a:buNone/>
              <a:defRPr sz="1599" b="1"/>
            </a:lvl8pPr>
            <a:lvl9pPr marL="3654270" indent="0">
              <a:buNone/>
              <a:defRPr sz="1599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8290444-2F6B-861F-6554-1F861FAAD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9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ADC25E-2462-CEEA-C318-04E8D28F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D74999-745A-319D-4A17-A060579A2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894C20-3E87-F22B-5D67-2652FB63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9230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47885-BD09-6769-ADB4-4949A4B78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980DCC0-61E1-A24F-BBC4-ACF2B951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1C971B-F832-C0CE-EB74-96C4CFCA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D9F31D5-B49B-914D-F5C4-E42257264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422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883B7AF-94AA-3451-556C-1609A1CE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556C5D-AC82-DC78-FF1C-0250E288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5A3279-9D77-4F59-E306-EE2FCDB6D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9184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3B018-4DCC-BD5E-4C96-77FF4BBF0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08E6B8-A871-3C58-ADD6-B0DB2B62F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6"/>
            <a:ext cx="6172200" cy="4873625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2C6E79-501B-378B-92BF-D46BEB6D6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599"/>
            </a:lvl1pPr>
            <a:lvl2pPr marL="456784" indent="0">
              <a:buNone/>
              <a:defRPr sz="1399"/>
            </a:lvl2pPr>
            <a:lvl3pPr marL="913568" indent="0">
              <a:buNone/>
              <a:defRPr sz="1198"/>
            </a:lvl3pPr>
            <a:lvl4pPr marL="1370352" indent="0">
              <a:buNone/>
              <a:defRPr sz="999"/>
            </a:lvl4pPr>
            <a:lvl5pPr marL="1827136" indent="0">
              <a:buNone/>
              <a:defRPr sz="999"/>
            </a:lvl5pPr>
            <a:lvl6pPr marL="2283918" indent="0">
              <a:buNone/>
              <a:defRPr sz="999"/>
            </a:lvl6pPr>
            <a:lvl7pPr marL="2740702" indent="0">
              <a:buNone/>
              <a:defRPr sz="999"/>
            </a:lvl7pPr>
            <a:lvl8pPr marL="3197486" indent="0">
              <a:buNone/>
              <a:defRPr sz="999"/>
            </a:lvl8pPr>
            <a:lvl9pPr marL="3654270" indent="0">
              <a:buNone/>
              <a:defRPr sz="999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CA5728-6D01-743D-F340-4438EE0C6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CFBCD0-8027-06CD-FC0C-A5D80FCC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4CFDF8-39DD-1611-1163-6D42A68D6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98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D4EB7-7337-F2DD-A465-989C58634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2F2BD6-80C9-3247-9470-726217EDE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BF5D8D-1752-5197-6B5D-4F2AA830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FFADB4-3ACD-4F7E-971F-0A35EF633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7A663B-62B3-C942-6800-EC921F724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2253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773F-861C-E51F-469B-39ED91B36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815E966-9FCF-8602-BD90-8A9961D17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6"/>
            <a:ext cx="6172200" cy="4873625"/>
          </a:xfrm>
        </p:spPr>
        <p:txBody>
          <a:bodyPr/>
          <a:lstStyle>
            <a:lvl1pPr marL="0" indent="0">
              <a:buNone/>
              <a:defRPr sz="3197"/>
            </a:lvl1pPr>
            <a:lvl2pPr marL="456784" indent="0">
              <a:buNone/>
              <a:defRPr sz="2797"/>
            </a:lvl2pPr>
            <a:lvl3pPr marL="913568" indent="0">
              <a:buNone/>
              <a:defRPr sz="2398"/>
            </a:lvl3pPr>
            <a:lvl4pPr marL="1370352" indent="0">
              <a:buNone/>
              <a:defRPr sz="1998"/>
            </a:lvl4pPr>
            <a:lvl5pPr marL="1827136" indent="0">
              <a:buNone/>
              <a:defRPr sz="1998"/>
            </a:lvl5pPr>
            <a:lvl6pPr marL="2283918" indent="0">
              <a:buNone/>
              <a:defRPr sz="1998"/>
            </a:lvl6pPr>
            <a:lvl7pPr marL="2740702" indent="0">
              <a:buNone/>
              <a:defRPr sz="1998"/>
            </a:lvl7pPr>
            <a:lvl8pPr marL="3197486" indent="0">
              <a:buNone/>
              <a:defRPr sz="1998"/>
            </a:lvl8pPr>
            <a:lvl9pPr marL="3654270" indent="0">
              <a:buNone/>
              <a:defRPr sz="1998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28D00D-CAA4-30F6-48B5-2263EF8A0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599"/>
            </a:lvl1pPr>
            <a:lvl2pPr marL="456784" indent="0">
              <a:buNone/>
              <a:defRPr sz="1399"/>
            </a:lvl2pPr>
            <a:lvl3pPr marL="913568" indent="0">
              <a:buNone/>
              <a:defRPr sz="1198"/>
            </a:lvl3pPr>
            <a:lvl4pPr marL="1370352" indent="0">
              <a:buNone/>
              <a:defRPr sz="999"/>
            </a:lvl4pPr>
            <a:lvl5pPr marL="1827136" indent="0">
              <a:buNone/>
              <a:defRPr sz="999"/>
            </a:lvl5pPr>
            <a:lvl6pPr marL="2283918" indent="0">
              <a:buNone/>
              <a:defRPr sz="999"/>
            </a:lvl6pPr>
            <a:lvl7pPr marL="2740702" indent="0">
              <a:buNone/>
              <a:defRPr sz="999"/>
            </a:lvl7pPr>
            <a:lvl8pPr marL="3197486" indent="0">
              <a:buNone/>
              <a:defRPr sz="999"/>
            </a:lvl8pPr>
            <a:lvl9pPr marL="3654270" indent="0">
              <a:buNone/>
              <a:defRPr sz="999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49F54F-35FA-ECA3-159E-8E877938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C9F8A8-F5CB-5730-0CD3-8EF97CC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751C84-4DF7-18BD-3A36-48015EB13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88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5F1E98-1F82-AC4D-031A-0BDC4F974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943E5C-614F-B475-0A75-84D2310D5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E565C4-9014-114B-EA9D-428676DC1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D6431C-95A4-EEF1-5B40-7E810F3CF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C84C68-ADBF-167E-14A3-94B6054E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41892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9F4F0D-799B-C4F8-862B-44E7F8286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35B9F0-3BBE-EE48-823B-1692B7DB5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252D80-50B4-CF0E-1DEC-603A4728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0FA6E0-E976-D69D-4415-52CFBB96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7AF8A5-C91A-AB2F-9BCD-B144009B8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2115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defTabSz="1169060" eaLnBrk="0" fontAlgn="base" hangingPunct="0">
              <a:spcBef>
                <a:spcPct val="0"/>
              </a:spcBef>
              <a:spcAft>
                <a:spcPct val="0"/>
              </a:spcAft>
            </a:pPr>
            <a:fld id="{86CB4B4D-7CA3-9044-876B-883B54F8677D}" type="slidenum">
              <a:rPr lang="es-CO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pPr defTabSz="116906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90596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47AF41-19E6-FDED-31E6-08725E95E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0F734B-646A-1268-8A99-6FD2D2235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90E9DA-128C-93F6-9E8B-B3D0130D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BBC5E4-85BB-3699-9B84-C1B6C2DD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BB2361-F219-182B-8BA6-B3FF2D79E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027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A83F8-97DF-3248-D71C-AD4EB80AA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E3747-67B9-5644-E65E-7B6DBCA6E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DC100B-627A-9B7D-3E0E-0A631D244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6DF447-27B3-7063-5C2D-9D9C1A94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EBEC44-67AA-A54D-A75E-653C7FB81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7E97F1-57F1-77CB-02FE-3E2E0D50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426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8770D6-C043-AFE8-FC40-B16DFB8D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B23FB1-7C12-3681-0C3D-03FC8EB6D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5F3FDE-B81A-3BC9-6DA0-A29A78B65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531943-3D26-07C5-7348-D377724B47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B1941C-C57F-E4FB-57FA-8CA0BF426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7CEB0AA-2A53-3F21-D947-B9A97261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C773B7B-211B-D9DE-60B1-3C0AA955A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200EFA8-0564-70B7-B3A0-0C0966A76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1072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B0AF4-A701-3EA3-B0AC-397CE293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ED6630-B973-04C7-8FC7-E02C36AD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05DD33-0AF2-C39F-6817-D7BF250D3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F525E4D-AF24-DC50-61DA-05943A139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341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305499-6D15-C146-42B5-8AD24914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F56953-F0DC-5A9E-BDB3-307B0204E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0B5C7D-6BAC-E119-05FF-8EFED7C8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643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73119-583D-F184-1B10-943D42F8F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2FDE3C-E855-92F8-2F80-D0B5E9AD9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336227-773F-21FB-473F-429E11062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250C44-AA6B-91EB-5F37-84E2F109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732986-F51C-BC1A-6AA1-058A06E7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8516C7-AF1B-ACE3-B77A-4FC701E4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636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C9F07-3276-B42B-A108-7ADFD6E92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AA4DF5-C3B1-F918-4222-03D8FF3875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A29DD3-A078-8A1B-D16B-1A5CE6D8F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8E98F2-54B5-0AEA-B696-5DF72F5DA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EB7A49-A4F7-09A9-7169-AEE1813D4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58E55D-324C-1C5F-C9E7-A874C283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34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C6A1E6-91BB-91A9-D4FF-1F347224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1B9EB2-D825-5BF9-E026-A0CF59C0E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72D1C5-8BF0-A141-8378-87653DC30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008A-C910-49E9-BCAB-6BAEDF82F225}" type="datetimeFigureOut">
              <a:rPr lang="es-CO" smtClean="0"/>
              <a:t>30/01/2023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B767E6-004A-5608-A056-5542FFAB5A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8539C8-129E-E489-EA97-C1137F6E62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74A61-FDA4-49EC-BC72-9F2CC21A2D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479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881782-26CB-1C0C-FB30-B8F75101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A7F917-4D22-ECFD-0438-D22E7ED4D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5AC62F-CAF6-7B80-50FE-608C8ACBE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5E601-B34A-AD48-AB24-EA7B3E2A5507}" type="datetimeFigureOut">
              <a:rPr lang="es-ES_tradnl" smtClean="0"/>
              <a:t>30/01/2023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873FA3-E66B-3DF8-0648-BB532ABD2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B4C730-8B71-80CE-8BF4-F0D162866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796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3568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91" indent="-228391" algn="l" defTabSz="913568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75" indent="-228391" algn="l" defTabSz="91356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959" indent="-228391" algn="l" defTabSz="91356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743" indent="-228391" algn="l" defTabSz="91356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5527" indent="-228391" algn="l" defTabSz="91356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2311" indent="-228391" algn="l" defTabSz="91356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69095" indent="-228391" algn="l" defTabSz="91356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5879" indent="-228391" algn="l" defTabSz="91356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2661" indent="-228391" algn="l" defTabSz="91356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784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568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352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136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3918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0702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7486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4270" algn="l" defTabSz="91356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32FD3EC-23E0-74CF-1E13-CCC2F7296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1913" y="1685771"/>
            <a:ext cx="5334930" cy="3004145"/>
          </a:xfrm>
        </p:spPr>
        <p:txBody>
          <a:bodyPr>
            <a:normAutofit/>
          </a:bodyPr>
          <a:lstStyle/>
          <a:p>
            <a:r>
              <a:rPr lang="en-US" b="1" spc="-8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  <a:sym typeface="Helvetica"/>
              </a:rPr>
              <a:t>Plan </a:t>
            </a:r>
            <a:r>
              <a:rPr lang="en-US" b="1" spc="-87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  <a:sym typeface="Helvetica"/>
              </a:rPr>
              <a:t>Estratégico</a:t>
            </a:r>
            <a:r>
              <a:rPr lang="en-US" b="1" spc="-8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  <a:sym typeface="Helvetica"/>
              </a:rPr>
              <a:t>                       2023 -2026</a:t>
            </a:r>
            <a:endParaRPr lang="es-CO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11D2E95-E16B-34F4-F5B5-0C563318C9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00" r="1" b="1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6" name="logo_color.png" descr="logo_color.png">
            <a:extLst>
              <a:ext uri="{FF2B5EF4-FFF2-40B4-BE49-F238E27FC236}">
                <a16:creationId xmlns:a16="http://schemas.microsoft.com/office/drawing/2014/main" id="{1269E0C1-EAFA-6FD0-9030-FED9F7E9A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0391" y="6061507"/>
            <a:ext cx="1771609" cy="79649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4519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ángulo 42">
            <a:extLst>
              <a:ext uri="{FF2B5EF4-FFF2-40B4-BE49-F238E27FC236}">
                <a16:creationId xmlns:a16="http://schemas.microsoft.com/office/drawing/2014/main" id="{159FB01B-5C44-FDA3-09B2-9CA77DBE3037}"/>
              </a:ext>
            </a:extLst>
          </p:cNvPr>
          <p:cNvSpPr/>
          <p:nvPr/>
        </p:nvSpPr>
        <p:spPr>
          <a:xfrm>
            <a:off x="5511578" y="3277451"/>
            <a:ext cx="5914130" cy="1848190"/>
          </a:xfrm>
          <a:prstGeom prst="rect">
            <a:avLst/>
          </a:prstGeom>
          <a:solidFill>
            <a:srgbClr val="EC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400">
              <a:solidFill>
                <a:prstClr val="white"/>
              </a:solidFill>
              <a:latin typeface="Calibri" panose="020F0502020204030204"/>
              <a:sym typeface="Arial" pitchFamily="34" charset="0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ED660BD5-FF80-A306-FF27-FB05DC2007BC}"/>
              </a:ext>
            </a:extLst>
          </p:cNvPr>
          <p:cNvSpPr/>
          <p:nvPr/>
        </p:nvSpPr>
        <p:spPr>
          <a:xfrm>
            <a:off x="5511578" y="1736553"/>
            <a:ext cx="5914130" cy="1207993"/>
          </a:xfrm>
          <a:prstGeom prst="rect">
            <a:avLst/>
          </a:prstGeom>
          <a:solidFill>
            <a:srgbClr val="EC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400">
              <a:solidFill>
                <a:prstClr val="white"/>
              </a:solidFill>
              <a:latin typeface="Calibri" panose="020F0502020204030204"/>
              <a:sym typeface="Arial" pitchFamily="34" charset="0"/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13974428-6AE2-1F83-678A-CAEC92E28402}"/>
              </a:ext>
            </a:extLst>
          </p:cNvPr>
          <p:cNvSpPr/>
          <p:nvPr/>
        </p:nvSpPr>
        <p:spPr>
          <a:xfrm>
            <a:off x="279042" y="978522"/>
            <a:ext cx="4259432" cy="5531277"/>
          </a:xfrm>
          <a:prstGeom prst="rect">
            <a:avLst/>
          </a:prstGeom>
          <a:solidFill>
            <a:schemeClr val="bg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400">
              <a:solidFill>
                <a:prstClr val="white"/>
              </a:solidFill>
              <a:latin typeface="Calibri" panose="020F0502020204030204"/>
              <a:sym typeface="Arial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14989A4-E670-52EA-B089-306E42CB8326}"/>
              </a:ext>
            </a:extLst>
          </p:cNvPr>
          <p:cNvSpPr txBox="1"/>
          <p:nvPr/>
        </p:nvSpPr>
        <p:spPr>
          <a:xfrm>
            <a:off x="533434" y="1581169"/>
            <a:ext cx="36302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b="1" dirty="0">
                <a:solidFill>
                  <a:prstClr val="white">
                    <a:lumMod val="65000"/>
                  </a:prstClr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1. Ordenamiento del territorio alrededor del agua</a:t>
            </a:r>
            <a:endParaRPr lang="es-CO" sz="1600" b="1" dirty="0">
              <a:solidFill>
                <a:prstClr val="white">
                  <a:lumMod val="65000"/>
                </a:prstClr>
              </a:solidFill>
              <a:latin typeface="Montserrat" pitchFamily="2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17A9E22-701E-899C-E255-79F93CB81190}"/>
              </a:ext>
            </a:extLst>
          </p:cNvPr>
          <p:cNvSpPr txBox="1"/>
          <p:nvPr/>
        </p:nvSpPr>
        <p:spPr>
          <a:xfrm>
            <a:off x="538884" y="2509691"/>
            <a:ext cx="36193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2F54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  <a:cs typeface="Arial" pitchFamily="34" charset="0"/>
                <a:sym typeface="Arial" pitchFamily="34" charset="0"/>
              </a:rPr>
              <a:t>2. Seguridad humana y justicia social</a:t>
            </a:r>
            <a:endParaRPr lang="es-CO" sz="1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BE770A5-DBEE-153D-521B-E8D806B3F80B}"/>
              </a:ext>
            </a:extLst>
          </p:cNvPr>
          <p:cNvSpPr txBox="1"/>
          <p:nvPr/>
        </p:nvSpPr>
        <p:spPr>
          <a:xfrm>
            <a:off x="5603726" y="1790729"/>
            <a:ext cx="5821982" cy="585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1" b="1" i="1" dirty="0">
                <a:solidFill>
                  <a:srgbClr val="2F5497"/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Hacia un sistema de protección social con cobertura universal de riesgos</a:t>
            </a:r>
            <a:endParaRPr lang="es-CO" sz="1601" b="1" dirty="0">
              <a:solidFill>
                <a:srgbClr val="2F5497"/>
              </a:solidFill>
              <a:latin typeface="Montserrat" pitchFamily="2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3441585-3FF4-ED07-E579-7794892EBDE9}"/>
              </a:ext>
            </a:extLst>
          </p:cNvPr>
          <p:cNvSpPr txBox="1"/>
          <p:nvPr/>
        </p:nvSpPr>
        <p:spPr>
          <a:xfrm>
            <a:off x="6097397" y="2498822"/>
            <a:ext cx="5444484" cy="338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63" indent="-285763" defTabSz="116906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1601" dirty="0">
                <a:solidFill>
                  <a:srgbClr val="2F5497"/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Reformar del Sistema de Protección Social</a:t>
            </a:r>
            <a:endParaRPr lang="es-CO" sz="1601" dirty="0">
              <a:solidFill>
                <a:srgbClr val="2F5497"/>
              </a:solidFill>
              <a:latin typeface="Montserrat" pitchFamily="2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9039E5D-B0F6-1135-D046-737290D8139E}"/>
              </a:ext>
            </a:extLst>
          </p:cNvPr>
          <p:cNvSpPr txBox="1"/>
          <p:nvPr/>
        </p:nvSpPr>
        <p:spPr>
          <a:xfrm>
            <a:off x="5603726" y="3328464"/>
            <a:ext cx="5821982" cy="585032"/>
          </a:xfrm>
          <a:prstGeom prst="rect">
            <a:avLst/>
          </a:prstGeom>
          <a:solidFill>
            <a:srgbClr val="ECEEF4"/>
          </a:solidFill>
        </p:spPr>
        <p:txBody>
          <a:bodyPr wrap="square">
            <a:spAutoFit/>
          </a:bodyPr>
          <a:lstStyle/>
          <a:p>
            <a:pPr algn="just"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1" b="1" i="1" dirty="0">
                <a:solidFill>
                  <a:srgbClr val="2F5497"/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Políticas de inclusión productiva con trabajo decente y apoyo al </a:t>
            </a:r>
            <a:r>
              <a:rPr lang="es-CO" sz="1601" b="1" i="1" dirty="0">
                <a:solidFill>
                  <a:srgbClr val="2F5497"/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emprendimiento</a:t>
            </a:r>
            <a:endParaRPr lang="es-CO" sz="1601" b="1" dirty="0">
              <a:solidFill>
                <a:srgbClr val="2F5497"/>
              </a:solidFill>
              <a:latin typeface="Montserrat" pitchFamily="2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9CB1877-D18E-8BCB-3AC8-A999FFF9B8C4}"/>
              </a:ext>
            </a:extLst>
          </p:cNvPr>
          <p:cNvSpPr txBox="1"/>
          <p:nvPr/>
        </p:nvSpPr>
        <p:spPr>
          <a:xfrm>
            <a:off x="5752058" y="4013159"/>
            <a:ext cx="5673649" cy="1077731"/>
          </a:xfrm>
          <a:prstGeom prst="rect">
            <a:avLst/>
          </a:prstGeom>
          <a:solidFill>
            <a:srgbClr val="ECEEF4"/>
          </a:solidFill>
        </p:spPr>
        <p:txBody>
          <a:bodyPr wrap="square">
            <a:spAutoFit/>
          </a:bodyPr>
          <a:lstStyle/>
          <a:p>
            <a:pPr marL="285763" indent="-285763" defTabSz="116906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1601" dirty="0">
                <a:solidFill>
                  <a:srgbClr val="2F5497"/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Sostenibilidad y crecimiento empresarial</a:t>
            </a:r>
          </a:p>
          <a:p>
            <a:pPr marL="285763" indent="-285763" defTabSz="116906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MX" sz="1601" dirty="0">
              <a:solidFill>
                <a:srgbClr val="2F5497"/>
              </a:solidFill>
              <a:latin typeface="Montserrat" pitchFamily="2" charset="0"/>
              <a:cs typeface="Arial" pitchFamily="34" charset="0"/>
              <a:sym typeface="Arial" pitchFamily="34" charset="0"/>
            </a:endParaRPr>
          </a:p>
          <a:p>
            <a:pPr marL="285763" indent="-285763" defTabSz="116906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1601" dirty="0">
                <a:solidFill>
                  <a:srgbClr val="2F5497"/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Políticas de trabajo decente y promoción de los derechos de los </a:t>
            </a:r>
            <a:r>
              <a:rPr lang="es-CO" sz="1601" dirty="0">
                <a:solidFill>
                  <a:srgbClr val="2F5497"/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trabajadores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5493A34-C87E-A79E-3C1E-05EA4E1790D3}"/>
              </a:ext>
            </a:extLst>
          </p:cNvPr>
          <p:cNvSpPr txBox="1"/>
          <p:nvPr/>
        </p:nvSpPr>
        <p:spPr>
          <a:xfrm>
            <a:off x="279042" y="3575132"/>
            <a:ext cx="39993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Montserrat-Bold"/>
              </a:defRPr>
            </a:lvl1pPr>
          </a:lstStyle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dirty="0">
                <a:solidFill>
                  <a:prstClr val="white">
                    <a:lumMod val="65000"/>
                  </a:prstClr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3. Derecho humano a la alimentación</a:t>
            </a:r>
            <a:endParaRPr lang="es-CO" sz="1600" dirty="0">
              <a:solidFill>
                <a:prstClr val="white">
                  <a:lumMod val="65000"/>
                </a:prstClr>
              </a:solidFill>
              <a:latin typeface="Montserrat" pitchFamily="2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6A7689C-32CE-81F3-A72D-0382E46ED3DC}"/>
              </a:ext>
            </a:extLst>
          </p:cNvPr>
          <p:cNvSpPr txBox="1"/>
          <p:nvPr/>
        </p:nvSpPr>
        <p:spPr>
          <a:xfrm>
            <a:off x="268138" y="4639587"/>
            <a:ext cx="41608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b="1" dirty="0">
                <a:solidFill>
                  <a:prstClr val="white">
                    <a:lumMod val="65000"/>
                  </a:prstClr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4. Internacionalización, transformación productiva para la vida y </a:t>
            </a:r>
            <a:r>
              <a:rPr lang="es-CO" sz="1600" b="1" dirty="0">
                <a:solidFill>
                  <a:prstClr val="white">
                    <a:lumMod val="65000"/>
                  </a:prstClr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acción climática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39C3F58-1626-FB56-07EE-F8F417ED9D9C}"/>
              </a:ext>
            </a:extLst>
          </p:cNvPr>
          <p:cNvSpPr txBox="1"/>
          <p:nvPr/>
        </p:nvSpPr>
        <p:spPr>
          <a:xfrm>
            <a:off x="463595" y="5981037"/>
            <a:ext cx="36302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b="1" dirty="0">
                <a:solidFill>
                  <a:prstClr val="white">
                    <a:lumMod val="65000"/>
                  </a:prstClr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5. Convergencia Regional</a:t>
            </a:r>
            <a:endParaRPr lang="es-CO" sz="1200" dirty="0">
              <a:solidFill>
                <a:prstClr val="white">
                  <a:lumMod val="65000"/>
                </a:prstClr>
              </a:solidFill>
              <a:latin typeface="Montserrat" pitchFamily="2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21" name="sophisticated desktop stuff">
            <a:extLst>
              <a:ext uri="{FF2B5EF4-FFF2-40B4-BE49-F238E27FC236}">
                <a16:creationId xmlns:a16="http://schemas.microsoft.com/office/drawing/2014/main" id="{5E2411A8-E993-DF99-A8E4-135BAAEBE51F}"/>
              </a:ext>
            </a:extLst>
          </p:cNvPr>
          <p:cNvSpPr txBox="1"/>
          <p:nvPr/>
        </p:nvSpPr>
        <p:spPr>
          <a:xfrm>
            <a:off x="123142" y="148287"/>
            <a:ext cx="10237184" cy="483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9843" tIns="19843" rIns="19843" bIns="19843">
            <a:spAutoFit/>
          </a:bodyPr>
          <a:lstStyle>
            <a:lvl1pPr>
              <a:lnSpc>
                <a:spcPct val="90000"/>
              </a:lnSpc>
              <a:defRPr sz="7500" cap="all" spc="0">
                <a:latin typeface="+mn-lt"/>
                <a:ea typeface="+mn-ea"/>
                <a:cs typeface="+mn-cs"/>
                <a:sym typeface="Montserrat ExtraBold"/>
              </a:defRPr>
            </a:lvl1pPr>
          </a:lstStyle>
          <a:p>
            <a:pPr defTabSz="3224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200" b="1" cap="none" spc="-66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  <a:ea typeface="Arial"/>
                <a:cs typeface="Arial"/>
                <a:sym typeface="Helvetica"/>
              </a:rPr>
              <a:t>Articulación Plan Nacional de Desarrollo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16F3FE7-E9F6-3B54-B91F-864C1559AC4C}"/>
              </a:ext>
            </a:extLst>
          </p:cNvPr>
          <p:cNvSpPr txBox="1"/>
          <p:nvPr/>
        </p:nvSpPr>
        <p:spPr>
          <a:xfrm>
            <a:off x="268137" y="1012464"/>
            <a:ext cx="4270336" cy="400110"/>
          </a:xfrm>
          <a:prstGeom prst="rect">
            <a:avLst/>
          </a:prstGeom>
          <a:solidFill>
            <a:srgbClr val="FFC000"/>
          </a:solidFill>
        </p:spPr>
        <p:txBody>
          <a:bodyPr wrap="square" anchor="ctr">
            <a:spAutoFit/>
          </a:bodyPr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b="1" dirty="0">
                <a:solidFill>
                  <a:prstClr val="white"/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TRANSFORMACIONES</a:t>
            </a:r>
            <a:endParaRPr lang="es-CO" sz="1400" b="1" dirty="0">
              <a:solidFill>
                <a:prstClr val="white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5DD558A-BB16-AF5E-BA83-D7B2AB1624EC}"/>
              </a:ext>
            </a:extLst>
          </p:cNvPr>
          <p:cNvSpPr txBox="1"/>
          <p:nvPr/>
        </p:nvSpPr>
        <p:spPr>
          <a:xfrm>
            <a:off x="5511578" y="1011812"/>
            <a:ext cx="591413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 algn="ctr" defTabSz="11690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b="1" dirty="0">
                <a:solidFill>
                  <a:prstClr val="white">
                    <a:lumMod val="50000"/>
                  </a:prstClr>
                </a:solidFill>
                <a:latin typeface="Montserrat" pitchFamily="2" charset="0"/>
                <a:cs typeface="Arial" pitchFamily="34" charset="0"/>
                <a:sym typeface="Arial" pitchFamily="34" charset="0"/>
              </a:rPr>
              <a:t>CATALIZADORES</a:t>
            </a:r>
            <a:endParaRPr lang="es-CO" sz="2000" b="1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pic>
        <p:nvPicPr>
          <p:cNvPr id="25" name="logo_color.png" descr="logo_color.png">
            <a:extLst>
              <a:ext uri="{FF2B5EF4-FFF2-40B4-BE49-F238E27FC236}">
                <a16:creationId xmlns:a16="http://schemas.microsoft.com/office/drawing/2014/main" id="{BFC734AA-B2C7-90F3-DEB6-FFEE239DB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3793" y="6230854"/>
            <a:ext cx="1253668" cy="563634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281FA97E-AB61-4FAB-7CB8-269F1B34AF83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4158249" y="2083245"/>
            <a:ext cx="1445477" cy="749612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864D0C07-4E39-6B17-6251-AC52D2DFF8B5}"/>
              </a:ext>
            </a:extLst>
          </p:cNvPr>
          <p:cNvCxnSpPr>
            <a:cxnSpLocks/>
            <a:stCxn id="7" idx="3"/>
            <a:endCxn id="13" idx="1"/>
          </p:cNvCxnSpPr>
          <p:nvPr/>
        </p:nvCxnSpPr>
        <p:spPr>
          <a:xfrm>
            <a:off x="4158249" y="2832857"/>
            <a:ext cx="1445477" cy="788123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52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phisticated desktop stuff">
            <a:extLst>
              <a:ext uri="{FF2B5EF4-FFF2-40B4-BE49-F238E27FC236}">
                <a16:creationId xmlns:a16="http://schemas.microsoft.com/office/drawing/2014/main" id="{E0C2AE35-FE20-4617-A146-80FB89F9FA45}"/>
              </a:ext>
            </a:extLst>
          </p:cNvPr>
          <p:cNvSpPr txBox="1"/>
          <p:nvPr/>
        </p:nvSpPr>
        <p:spPr>
          <a:xfrm>
            <a:off x="204088" y="35662"/>
            <a:ext cx="11415580" cy="483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9843" tIns="19843" rIns="19843" bIns="19843">
            <a:spAutoFit/>
          </a:bodyPr>
          <a:lstStyle>
            <a:lvl1pPr>
              <a:lnSpc>
                <a:spcPct val="90000"/>
              </a:lnSpc>
              <a:defRPr sz="7500" cap="all" spc="0">
                <a:latin typeface="+mn-lt"/>
                <a:ea typeface="+mn-ea"/>
                <a:cs typeface="+mn-cs"/>
                <a:sym typeface="Montserrat ExtraBold"/>
              </a:defRPr>
            </a:lvl1pPr>
          </a:lstStyle>
          <a:p>
            <a:pPr defTabSz="3224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200" b="1" cap="none" spc="-66" dirty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  <a:ea typeface="Arial"/>
                <a:cs typeface="Arial"/>
                <a:sym typeface="Helvetica"/>
              </a:rPr>
              <a:t>Objetivos Estratégicos</a:t>
            </a:r>
          </a:p>
        </p:txBody>
      </p:sp>
      <p:pic>
        <p:nvPicPr>
          <p:cNvPr id="10" name="Imagen 9" descr="Escala de tiempo&#10;&#10;Descripción generada automáticamente">
            <a:extLst>
              <a:ext uri="{FF2B5EF4-FFF2-40B4-BE49-F238E27FC236}">
                <a16:creationId xmlns:a16="http://schemas.microsoft.com/office/drawing/2014/main" id="{E0AB5548-BDE2-43A9-861A-5D44F0E667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3" t="9728" r="5273" b="19125"/>
          <a:stretch/>
        </p:blipFill>
        <p:spPr>
          <a:xfrm>
            <a:off x="13913" y="518900"/>
            <a:ext cx="12131149" cy="630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1231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CA1D5B-C5C9-E222-90C3-B7141A59485D}"/>
              </a:ext>
            </a:extLst>
          </p:cNvPr>
          <p:cNvGrpSpPr/>
          <p:nvPr/>
        </p:nvGrpSpPr>
        <p:grpSpPr>
          <a:xfrm>
            <a:off x="3119516" y="461247"/>
            <a:ext cx="8668735" cy="835444"/>
            <a:chOff x="1956907" y="32500"/>
            <a:chExt cx="9372118" cy="704410"/>
          </a:xfrm>
        </p:grpSpPr>
        <p:sp>
          <p:nvSpPr>
            <p:cNvPr id="8" name="Rectángulo: esquinas superiores redondeadas 7">
              <a:extLst>
                <a:ext uri="{FF2B5EF4-FFF2-40B4-BE49-F238E27FC236}">
                  <a16:creationId xmlns:a16="http://schemas.microsoft.com/office/drawing/2014/main" id="{6DA18712-C4FB-DEF3-1779-F78110A3B56F}"/>
                </a:ext>
              </a:extLst>
            </p:cNvPr>
            <p:cNvSpPr/>
            <p:nvPr/>
          </p:nvSpPr>
          <p:spPr>
            <a:xfrm rot="5400000">
              <a:off x="6290761" y="-4301354"/>
              <a:ext cx="704410" cy="9372118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ángulo: esquinas superiores redondeadas 4">
              <a:extLst>
                <a:ext uri="{FF2B5EF4-FFF2-40B4-BE49-F238E27FC236}">
                  <a16:creationId xmlns:a16="http://schemas.microsoft.com/office/drawing/2014/main" id="{32AAF105-A331-BDAE-5582-E16B9D6409AD}"/>
                </a:ext>
              </a:extLst>
            </p:cNvPr>
            <p:cNvSpPr txBox="1"/>
            <p:nvPr/>
          </p:nvSpPr>
          <p:spPr>
            <a:xfrm>
              <a:off x="2497333" y="66886"/>
              <a:ext cx="8797306" cy="635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600" b="0" u="none" strike="noStrike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Aumentar los niveles de formalización laboral y el  correcto pago al SSSI, reconociendo la diversidad de los aportantes y buscando remover las barreras de acceso al Sistema</a:t>
              </a:r>
              <a:endParaRPr lang="es-CO" sz="1600" b="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FA658E8B-846B-213F-9174-41668A9CB958}"/>
              </a:ext>
            </a:extLst>
          </p:cNvPr>
          <p:cNvGrpSpPr/>
          <p:nvPr/>
        </p:nvGrpSpPr>
        <p:grpSpPr>
          <a:xfrm>
            <a:off x="1834011" y="416179"/>
            <a:ext cx="1956113" cy="880512"/>
            <a:chOff x="794" y="3026"/>
            <a:chExt cx="1956113" cy="880512"/>
          </a:xfrm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4A402EA1-F7E6-BA66-915C-E749D534E3D1}"/>
                </a:ext>
              </a:extLst>
            </p:cNvPr>
            <p:cNvSpPr/>
            <p:nvPr/>
          </p:nvSpPr>
          <p:spPr>
            <a:xfrm>
              <a:off x="794" y="3026"/>
              <a:ext cx="1956113" cy="8805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D3CE7929-EE55-7924-B20E-3953124AC65C}"/>
                </a:ext>
              </a:extLst>
            </p:cNvPr>
            <p:cNvSpPr txBox="1"/>
            <p:nvPr/>
          </p:nvSpPr>
          <p:spPr>
            <a:xfrm>
              <a:off x="43777" y="46009"/>
              <a:ext cx="1870147" cy="794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1400" b="1" u="none" strike="noStrike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FORMALIZACIÓN LABORAL</a:t>
              </a:r>
              <a:endParaRPr lang="es-CO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08AD03A5-5924-354A-E8D4-47B2C543BD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r="1893" b="-1"/>
          <a:stretch/>
        </p:blipFill>
        <p:spPr>
          <a:xfrm>
            <a:off x="166755" y="-16292"/>
            <a:ext cx="1460306" cy="1518872"/>
          </a:xfrm>
          <a:custGeom>
            <a:avLst/>
            <a:gdLst/>
            <a:ahLst/>
            <a:cxnLst/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pic>
        <p:nvPicPr>
          <p:cNvPr id="17" name="logo_color.png" descr="logo_color.png">
            <a:extLst>
              <a:ext uri="{FF2B5EF4-FFF2-40B4-BE49-F238E27FC236}">
                <a16:creationId xmlns:a16="http://schemas.microsoft.com/office/drawing/2014/main" id="{53D5533B-77EB-3C9F-D3BA-DA38E5EF5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969" y="6064675"/>
            <a:ext cx="1513176" cy="68030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0F937E3D-7BCA-B90F-D642-CB48D5336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156437"/>
              </p:ext>
            </p:extLst>
          </p:nvPr>
        </p:nvGraphicFramePr>
        <p:xfrm>
          <a:off x="896908" y="1714197"/>
          <a:ext cx="10095089" cy="4308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794">
                  <a:extLst>
                    <a:ext uri="{9D8B030D-6E8A-4147-A177-3AD203B41FA5}">
                      <a16:colId xmlns:a16="http://schemas.microsoft.com/office/drawing/2014/main" val="771808060"/>
                    </a:ext>
                  </a:extLst>
                </a:gridCol>
                <a:gridCol w="2388644">
                  <a:extLst>
                    <a:ext uri="{9D8B030D-6E8A-4147-A177-3AD203B41FA5}">
                      <a16:colId xmlns:a16="http://schemas.microsoft.com/office/drawing/2014/main" val="3011069865"/>
                    </a:ext>
                  </a:extLst>
                </a:gridCol>
                <a:gridCol w="1147955">
                  <a:extLst>
                    <a:ext uri="{9D8B030D-6E8A-4147-A177-3AD203B41FA5}">
                      <a16:colId xmlns:a16="http://schemas.microsoft.com/office/drawing/2014/main" val="4230450031"/>
                    </a:ext>
                  </a:extLst>
                </a:gridCol>
                <a:gridCol w="1038352">
                  <a:extLst>
                    <a:ext uri="{9D8B030D-6E8A-4147-A177-3AD203B41FA5}">
                      <a16:colId xmlns:a16="http://schemas.microsoft.com/office/drawing/2014/main" val="705778503"/>
                    </a:ext>
                  </a:extLst>
                </a:gridCol>
                <a:gridCol w="1134496">
                  <a:extLst>
                    <a:ext uri="{9D8B030D-6E8A-4147-A177-3AD203B41FA5}">
                      <a16:colId xmlns:a16="http://schemas.microsoft.com/office/drawing/2014/main" val="2442788737"/>
                    </a:ext>
                  </a:extLst>
                </a:gridCol>
                <a:gridCol w="1086424">
                  <a:extLst>
                    <a:ext uri="{9D8B030D-6E8A-4147-A177-3AD203B41FA5}">
                      <a16:colId xmlns:a16="http://schemas.microsoft.com/office/drawing/2014/main" val="3011534420"/>
                    </a:ext>
                  </a:extLst>
                </a:gridCol>
                <a:gridCol w="1086424">
                  <a:extLst>
                    <a:ext uri="{9D8B030D-6E8A-4147-A177-3AD203B41FA5}">
                      <a16:colId xmlns:a16="http://schemas.microsoft.com/office/drawing/2014/main" val="3051673798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ESTRATEGIA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INDICADORES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2025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2026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itchFamily="2" charset="0"/>
                        </a:rPr>
                        <a:t>TOTAL</a:t>
                      </a:r>
                    </a:p>
                  </a:txBody>
                  <a:tcPr marL="4960" marR="4960" marT="4960" marB="0" anchor="ctr"/>
                </a:tc>
                <a:extLst>
                  <a:ext uri="{0D108BD9-81ED-4DB2-BD59-A6C34878D82A}">
                    <a16:rowId xmlns:a16="http://schemas.microsoft.com/office/drawing/2014/main" val="2112449179"/>
                  </a:ext>
                </a:extLst>
              </a:tr>
              <a:tr h="13705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1. Tratamientos con enfoque preventivo y diferenciado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Cambio de Comportamiento de acciones persuasivas </a:t>
                      </a:r>
                    </a:p>
                    <a:p>
                      <a:pPr algn="l" fontAlgn="ctr"/>
                      <a:b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</a:br>
                      <a:b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Cobertura de omisos con tratamiento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40%</a:t>
                      </a:r>
                      <a:b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</a:br>
                      <a:b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</a:br>
                      <a:endParaRPr lang="es-CO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N.A.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45%</a:t>
                      </a:r>
                      <a:b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</a:br>
                      <a:endParaRPr lang="es-CO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</a:br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15%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50%</a:t>
                      </a:r>
                      <a:b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</a:br>
                      <a:endParaRPr lang="es-CO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</a:br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30%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55%</a:t>
                      </a:r>
                      <a:b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</a:br>
                      <a:endParaRPr lang="es-CO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</a:br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60%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55%</a:t>
                      </a: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60%</a:t>
                      </a:r>
                    </a:p>
                  </a:txBody>
                  <a:tcPr marL="4960" marR="4960" marT="4960" marB="0" anchor="ctr"/>
                </a:tc>
                <a:extLst>
                  <a:ext uri="{0D108BD9-81ED-4DB2-BD59-A6C34878D82A}">
                    <a16:rowId xmlns:a16="http://schemas.microsoft.com/office/drawing/2014/main" val="3207756153"/>
                  </a:ext>
                </a:extLst>
              </a:tr>
              <a:tr h="13705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2. Mejorar la oportunidad en los tratamientos (persuasivos y fiscalizaciones)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Pilotos de tratamiento oportuno realizados</a:t>
                      </a:r>
                      <a:b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</a:br>
                      <a:b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Tratamientos realizados con nuevos estándares de oportunidad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 3</a:t>
                      </a:r>
                    </a:p>
                    <a:p>
                      <a:pPr algn="l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N.A.</a:t>
                      </a:r>
                    </a:p>
                    <a:p>
                      <a:pPr algn="l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 30%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50%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75%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 3</a:t>
                      </a:r>
                    </a:p>
                    <a:p>
                      <a:pPr algn="l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75%</a:t>
                      </a:r>
                    </a:p>
                  </a:txBody>
                  <a:tcPr marL="4960" marR="4960" marT="4960" marB="0" anchor="ctr"/>
                </a:tc>
                <a:extLst>
                  <a:ext uri="{0D108BD9-81ED-4DB2-BD59-A6C34878D82A}">
                    <a16:rowId xmlns:a16="http://schemas.microsoft.com/office/drawing/2014/main" val="195231156"/>
                  </a:ext>
                </a:extLst>
              </a:tr>
              <a:tr h="117021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3. Simplificar el proceso de afiliación y pago de los aportes SSSI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Implementación plan de simplificación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Diagnostico y definición del plan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20%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60%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100%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100%</a:t>
                      </a:r>
                    </a:p>
                  </a:txBody>
                  <a:tcPr marL="4960" marR="4960" marT="4960" marB="0" anchor="ctr"/>
                </a:tc>
                <a:extLst>
                  <a:ext uri="{0D108BD9-81ED-4DB2-BD59-A6C34878D82A}">
                    <a16:rowId xmlns:a16="http://schemas.microsoft.com/office/drawing/2014/main" val="2116317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8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08AD03A5-5924-354A-E8D4-47B2C543BD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893" b="-1"/>
          <a:stretch/>
        </p:blipFill>
        <p:spPr>
          <a:xfrm>
            <a:off x="166755" y="-16292"/>
            <a:ext cx="1460306" cy="1518872"/>
          </a:xfrm>
          <a:custGeom>
            <a:avLst/>
            <a:gdLst/>
            <a:ahLst/>
            <a:cxnLst/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pic>
        <p:nvPicPr>
          <p:cNvPr id="17" name="logo_color.png" descr="logo_color.png">
            <a:extLst>
              <a:ext uri="{FF2B5EF4-FFF2-40B4-BE49-F238E27FC236}">
                <a16:creationId xmlns:a16="http://schemas.microsoft.com/office/drawing/2014/main" id="{53D5533B-77EB-3C9F-D3BA-DA38E5EF5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969" y="6064675"/>
            <a:ext cx="1513176" cy="68030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0F937E3D-7BCA-B90F-D642-CB48D5336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23051"/>
              </p:ext>
            </p:extLst>
          </p:nvPr>
        </p:nvGraphicFramePr>
        <p:xfrm>
          <a:off x="711599" y="1484224"/>
          <a:ext cx="10799681" cy="49206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08316">
                  <a:extLst>
                    <a:ext uri="{9D8B030D-6E8A-4147-A177-3AD203B41FA5}">
                      <a16:colId xmlns:a16="http://schemas.microsoft.com/office/drawing/2014/main" val="771808060"/>
                    </a:ext>
                  </a:extLst>
                </a:gridCol>
                <a:gridCol w="2383811">
                  <a:extLst>
                    <a:ext uri="{9D8B030D-6E8A-4147-A177-3AD203B41FA5}">
                      <a16:colId xmlns:a16="http://schemas.microsoft.com/office/drawing/2014/main" val="3011069865"/>
                    </a:ext>
                  </a:extLst>
                </a:gridCol>
                <a:gridCol w="1404063">
                  <a:extLst>
                    <a:ext uri="{9D8B030D-6E8A-4147-A177-3AD203B41FA5}">
                      <a16:colId xmlns:a16="http://schemas.microsoft.com/office/drawing/2014/main" val="4230450031"/>
                    </a:ext>
                  </a:extLst>
                </a:gridCol>
                <a:gridCol w="1242793">
                  <a:extLst>
                    <a:ext uri="{9D8B030D-6E8A-4147-A177-3AD203B41FA5}">
                      <a16:colId xmlns:a16="http://schemas.microsoft.com/office/drawing/2014/main" val="705778503"/>
                    </a:ext>
                  </a:extLst>
                </a:gridCol>
                <a:gridCol w="1232928">
                  <a:extLst>
                    <a:ext uri="{9D8B030D-6E8A-4147-A177-3AD203B41FA5}">
                      <a16:colId xmlns:a16="http://schemas.microsoft.com/office/drawing/2014/main" val="2442788737"/>
                    </a:ext>
                  </a:extLst>
                </a:gridCol>
                <a:gridCol w="1163885">
                  <a:extLst>
                    <a:ext uri="{9D8B030D-6E8A-4147-A177-3AD203B41FA5}">
                      <a16:colId xmlns:a16="http://schemas.microsoft.com/office/drawing/2014/main" val="3011534420"/>
                    </a:ext>
                  </a:extLst>
                </a:gridCol>
                <a:gridCol w="1163885">
                  <a:extLst>
                    <a:ext uri="{9D8B030D-6E8A-4147-A177-3AD203B41FA5}">
                      <a16:colId xmlns:a16="http://schemas.microsoft.com/office/drawing/2014/main" val="1086782487"/>
                    </a:ext>
                  </a:extLst>
                </a:gridCol>
              </a:tblGrid>
              <a:tr h="43446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ESTRATEGIA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INDICADORES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2025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2026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itchFamily="2" charset="0"/>
                        </a:rPr>
                        <a:t>TOTAL</a:t>
                      </a:r>
                    </a:p>
                  </a:txBody>
                  <a:tcPr marL="4960" marR="4960" marT="4960" marB="0" anchor="ctr"/>
                </a:tc>
                <a:extLst>
                  <a:ext uri="{0D108BD9-81ED-4DB2-BD59-A6C34878D82A}">
                    <a16:rowId xmlns:a16="http://schemas.microsoft.com/office/drawing/2014/main" val="2112449179"/>
                  </a:ext>
                </a:extLst>
              </a:tr>
              <a:tr h="128574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1. Laboratorio para la Formalidad -Generación Información para la toma de decisiones de política pública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Reportes técnicos generador, publicados y socializados </a:t>
                      </a:r>
                      <a:r>
                        <a:rPr lang="es-MX" sz="1050" b="1" u="none" strike="noStrike" dirty="0">
                          <a:effectLst/>
                          <a:latin typeface="Montserrat" pitchFamily="2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(1."Sabía </a:t>
                      </a:r>
                      <a:r>
                        <a:rPr lang="es-MX" sz="1050" b="0" u="none" strike="noStrike" dirty="0" err="1">
                          <a:effectLst/>
                          <a:latin typeface="Montserrat" pitchFamily="2" charset="0"/>
                        </a:rPr>
                        <a:t>ud</a:t>
                      </a: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 qué", 2. Caracterización del dato, 3. Informes científicos).</a:t>
                      </a:r>
                    </a:p>
                    <a:p>
                      <a:pPr algn="l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Espacios de socialización y diálogo realizados </a:t>
                      </a:r>
                    </a:p>
                    <a:p>
                      <a:pPr algn="l" fontAlgn="ctr"/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(1. Conversatorio anual y 2. Conversatorios territoriales). </a:t>
                      </a:r>
                    </a:p>
                    <a:p>
                      <a:pPr algn="l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Incremento en la visualización de productos web </a:t>
                      </a:r>
                    </a:p>
                    <a:p>
                      <a:pPr algn="l" fontAlgn="ctr"/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(tablero cotizaciones, micrositio general, tablero pensiones, otros; EUC) 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13 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(1: 9; 2: 3; 3: 1) </a:t>
                      </a:r>
                    </a:p>
                    <a:p>
                      <a:pPr algn="ctr" fontAlgn="ctr"/>
                      <a:b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 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(1: 1; 2: 1)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Línea de 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18 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(1: 12, 2: 4, 3: 2)</a:t>
                      </a:r>
                      <a:b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 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(1: 1, 2: 2)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18 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(1. 12, 2. 4, 3. 2)</a:t>
                      </a:r>
                      <a:b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4 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(1: 1, 2: 3)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19 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(1. 12, 2. 4, 3. 3)</a:t>
                      </a:r>
                      <a:b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5 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(1: 1, 2: 4)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68 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(1. 45, 2. 15, 3.8)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14 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(1: 4, 2: 10)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7756153"/>
                  </a:ext>
                </a:extLst>
              </a:tr>
              <a:tr h="128574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2. Conocimiento detallado de los aportantes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Porcentaje de la población ocupada identificada y perfilada en términos de sus ingresos </a:t>
                      </a:r>
                    </a:p>
                    <a:p>
                      <a:pPr algn="l" fontAlgn="ctr"/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(omisos, inexactos y formales).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60%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231156"/>
                  </a:ext>
                </a:extLst>
              </a:tr>
            </a:tbl>
          </a:graphicData>
        </a:graphic>
      </p:graphicFrame>
      <p:grpSp>
        <p:nvGrpSpPr>
          <p:cNvPr id="2" name="Grupo 1">
            <a:extLst>
              <a:ext uri="{FF2B5EF4-FFF2-40B4-BE49-F238E27FC236}">
                <a16:creationId xmlns:a16="http://schemas.microsoft.com/office/drawing/2014/main" id="{EC627DE5-FBCE-4F97-33F9-99E2CCC8EF03}"/>
              </a:ext>
            </a:extLst>
          </p:cNvPr>
          <p:cNvGrpSpPr/>
          <p:nvPr/>
        </p:nvGrpSpPr>
        <p:grpSpPr>
          <a:xfrm>
            <a:off x="3583174" y="390939"/>
            <a:ext cx="7928106" cy="704410"/>
            <a:chOff x="1956907" y="957038"/>
            <a:chExt cx="9372118" cy="704410"/>
          </a:xfrm>
        </p:grpSpPr>
        <p:sp>
          <p:nvSpPr>
            <p:cNvPr id="12" name="Rectángulo: esquinas superiores redondeadas 11">
              <a:extLst>
                <a:ext uri="{FF2B5EF4-FFF2-40B4-BE49-F238E27FC236}">
                  <a16:creationId xmlns:a16="http://schemas.microsoft.com/office/drawing/2014/main" id="{2AEDC347-9C5C-A8FB-FDA2-35C2844CBEC3}"/>
                </a:ext>
              </a:extLst>
            </p:cNvPr>
            <p:cNvSpPr/>
            <p:nvPr/>
          </p:nvSpPr>
          <p:spPr>
            <a:xfrm rot="5400000">
              <a:off x="6290761" y="-3376816"/>
              <a:ext cx="704410" cy="9372118"/>
            </a:xfrm>
            <a:prstGeom prst="round2SameRect">
              <a:avLst/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solidFill>
                <a:schemeClr val="accent6">
                  <a:lumMod val="40000"/>
                  <a:lumOff val="60000"/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ángulo: esquinas superiores redondeadas 4">
              <a:extLst>
                <a:ext uri="{FF2B5EF4-FFF2-40B4-BE49-F238E27FC236}">
                  <a16:creationId xmlns:a16="http://schemas.microsoft.com/office/drawing/2014/main" id="{E579ACFC-6D8B-803F-814B-8DC856456225}"/>
                </a:ext>
              </a:extLst>
            </p:cNvPr>
            <p:cNvSpPr txBox="1"/>
            <p:nvPr/>
          </p:nvSpPr>
          <p:spPr>
            <a:xfrm>
              <a:off x="1956907" y="991424"/>
              <a:ext cx="9337732" cy="635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600" b="0" u="none" strike="noStrike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Producir y difundir conocimiento relevante para el diseño e implementación de políticas públicas en materia de seguridad social</a:t>
              </a:r>
              <a:endParaRPr lang="es-CO" sz="1600" b="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02B06346-9E92-FA68-FB0A-43AFAEC0EBE3}"/>
              </a:ext>
            </a:extLst>
          </p:cNvPr>
          <p:cNvGrpSpPr/>
          <p:nvPr/>
        </p:nvGrpSpPr>
        <p:grpSpPr>
          <a:xfrm>
            <a:off x="1627061" y="267750"/>
            <a:ext cx="1956113" cy="880512"/>
            <a:chOff x="794" y="927565"/>
            <a:chExt cx="1956113" cy="880512"/>
          </a:xfrm>
        </p:grpSpPr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50E00F06-1277-822B-9E02-B563DC5D0DD1}"/>
                </a:ext>
              </a:extLst>
            </p:cNvPr>
            <p:cNvSpPr/>
            <p:nvPr/>
          </p:nvSpPr>
          <p:spPr>
            <a:xfrm>
              <a:off x="794" y="927565"/>
              <a:ext cx="1956113" cy="88051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: esquinas redondeadas 6">
              <a:extLst>
                <a:ext uri="{FF2B5EF4-FFF2-40B4-BE49-F238E27FC236}">
                  <a16:creationId xmlns:a16="http://schemas.microsoft.com/office/drawing/2014/main" id="{CF2F09A4-7F8F-BBEB-5F0E-0AC84C40CF1B}"/>
                </a:ext>
              </a:extLst>
            </p:cNvPr>
            <p:cNvSpPr txBox="1"/>
            <p:nvPr/>
          </p:nvSpPr>
          <p:spPr>
            <a:xfrm>
              <a:off x="43777" y="970548"/>
              <a:ext cx="1870147" cy="794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1400" b="1" u="none" strike="noStrike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CONOCIMIENTO PARA LA ACCION</a:t>
              </a:r>
              <a:endParaRPr lang="es-CO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869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CA1D5B-C5C9-E222-90C3-B7141A59485D}"/>
              </a:ext>
            </a:extLst>
          </p:cNvPr>
          <p:cNvGrpSpPr/>
          <p:nvPr/>
        </p:nvGrpSpPr>
        <p:grpSpPr>
          <a:xfrm>
            <a:off x="3178955" y="332238"/>
            <a:ext cx="8668735" cy="835444"/>
            <a:chOff x="1956907" y="32500"/>
            <a:chExt cx="9372118" cy="70441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8" name="Rectángulo: esquinas superiores redondeadas 7">
              <a:extLst>
                <a:ext uri="{FF2B5EF4-FFF2-40B4-BE49-F238E27FC236}">
                  <a16:creationId xmlns:a16="http://schemas.microsoft.com/office/drawing/2014/main" id="{6DA18712-C4FB-DEF3-1779-F78110A3B56F}"/>
                </a:ext>
              </a:extLst>
            </p:cNvPr>
            <p:cNvSpPr/>
            <p:nvPr/>
          </p:nvSpPr>
          <p:spPr>
            <a:xfrm rot="5400000">
              <a:off x="6290761" y="-4301354"/>
              <a:ext cx="704410" cy="9372118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ángulo: esquinas superiores redondeadas 4">
              <a:extLst>
                <a:ext uri="{FF2B5EF4-FFF2-40B4-BE49-F238E27FC236}">
                  <a16:creationId xmlns:a16="http://schemas.microsoft.com/office/drawing/2014/main" id="{32AAF105-A331-BDAE-5582-E16B9D6409AD}"/>
                </a:ext>
              </a:extLst>
            </p:cNvPr>
            <p:cNvSpPr txBox="1"/>
            <p:nvPr/>
          </p:nvSpPr>
          <p:spPr>
            <a:xfrm>
              <a:off x="2497333" y="66886"/>
              <a:ext cx="8797306" cy="6356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s-MX" sz="1600" b="0" u="none" strike="noStrik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Dinamizar la gestión de los procesos de negocio a través de la incorporación de prácticas disruptivas de innovación y transformación digital</a:t>
              </a:r>
              <a:endParaRPr lang="es-CO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FA658E8B-846B-213F-9174-41668A9CB958}"/>
              </a:ext>
            </a:extLst>
          </p:cNvPr>
          <p:cNvGrpSpPr/>
          <p:nvPr/>
        </p:nvGrpSpPr>
        <p:grpSpPr>
          <a:xfrm>
            <a:off x="1627061" y="287170"/>
            <a:ext cx="2254059" cy="880512"/>
            <a:chOff x="794" y="3026"/>
            <a:chExt cx="1882371" cy="880512"/>
          </a:xfrm>
          <a:solidFill>
            <a:schemeClr val="accent2">
              <a:lumMod val="75000"/>
            </a:schemeClr>
          </a:solidFill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4A402EA1-F7E6-BA66-915C-E749D534E3D1}"/>
                </a:ext>
              </a:extLst>
            </p:cNvPr>
            <p:cNvSpPr/>
            <p:nvPr/>
          </p:nvSpPr>
          <p:spPr>
            <a:xfrm>
              <a:off x="794" y="3026"/>
              <a:ext cx="1882371" cy="880512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D3CE7929-EE55-7924-B20E-3953124AC65C}"/>
                </a:ext>
              </a:extLst>
            </p:cNvPr>
            <p:cNvSpPr txBox="1"/>
            <p:nvPr/>
          </p:nvSpPr>
          <p:spPr>
            <a:xfrm>
              <a:off x="43777" y="46009"/>
              <a:ext cx="1757288" cy="7945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lvl="0" algn="ctr"/>
              <a:r>
                <a:rPr lang="es-CO" sz="1400" b="1" u="none" strike="noStrik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INNOVACION Y TRANSFORMACIÓN DIGITAL</a:t>
              </a:r>
              <a:endParaRPr lang="es-CO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08AD03A5-5924-354A-E8D4-47B2C543BD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1893" b="-1"/>
          <a:stretch/>
        </p:blipFill>
        <p:spPr>
          <a:xfrm>
            <a:off x="166755" y="-16292"/>
            <a:ext cx="1460306" cy="1518872"/>
          </a:xfrm>
          <a:custGeom>
            <a:avLst/>
            <a:gdLst/>
            <a:ahLst/>
            <a:cxnLst/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pic>
        <p:nvPicPr>
          <p:cNvPr id="17" name="logo_color.png" descr="logo_color.png">
            <a:extLst>
              <a:ext uri="{FF2B5EF4-FFF2-40B4-BE49-F238E27FC236}">
                <a16:creationId xmlns:a16="http://schemas.microsoft.com/office/drawing/2014/main" id="{53D5533B-77EB-3C9F-D3BA-DA38E5EF5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969" y="6064675"/>
            <a:ext cx="1513176" cy="68030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0F937E3D-7BCA-B90F-D642-CB48D5336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586547"/>
              </p:ext>
            </p:extLst>
          </p:nvPr>
        </p:nvGraphicFramePr>
        <p:xfrm>
          <a:off x="294640" y="1420343"/>
          <a:ext cx="11553052" cy="54025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8543">
                  <a:extLst>
                    <a:ext uri="{9D8B030D-6E8A-4147-A177-3AD203B41FA5}">
                      <a16:colId xmlns:a16="http://schemas.microsoft.com/office/drawing/2014/main" val="771808060"/>
                    </a:ext>
                  </a:extLst>
                </a:gridCol>
                <a:gridCol w="2336074">
                  <a:extLst>
                    <a:ext uri="{9D8B030D-6E8A-4147-A177-3AD203B41FA5}">
                      <a16:colId xmlns:a16="http://schemas.microsoft.com/office/drawing/2014/main" val="3011069865"/>
                    </a:ext>
                  </a:extLst>
                </a:gridCol>
                <a:gridCol w="1426419">
                  <a:extLst>
                    <a:ext uri="{9D8B030D-6E8A-4147-A177-3AD203B41FA5}">
                      <a16:colId xmlns:a16="http://schemas.microsoft.com/office/drawing/2014/main" val="4230450031"/>
                    </a:ext>
                  </a:extLst>
                </a:gridCol>
                <a:gridCol w="1482959">
                  <a:extLst>
                    <a:ext uri="{9D8B030D-6E8A-4147-A177-3AD203B41FA5}">
                      <a16:colId xmlns:a16="http://schemas.microsoft.com/office/drawing/2014/main" val="705778503"/>
                    </a:ext>
                  </a:extLst>
                </a:gridCol>
                <a:gridCol w="1513019">
                  <a:extLst>
                    <a:ext uri="{9D8B030D-6E8A-4147-A177-3AD203B41FA5}">
                      <a16:colId xmlns:a16="http://schemas.microsoft.com/office/drawing/2014/main" val="2442788737"/>
                    </a:ext>
                  </a:extLst>
                </a:gridCol>
                <a:gridCol w="1513019">
                  <a:extLst>
                    <a:ext uri="{9D8B030D-6E8A-4147-A177-3AD203B41FA5}">
                      <a16:colId xmlns:a16="http://schemas.microsoft.com/office/drawing/2014/main" val="3011534420"/>
                    </a:ext>
                  </a:extLst>
                </a:gridCol>
                <a:gridCol w="1513019">
                  <a:extLst>
                    <a:ext uri="{9D8B030D-6E8A-4147-A177-3AD203B41FA5}">
                      <a16:colId xmlns:a16="http://schemas.microsoft.com/office/drawing/2014/main" val="1619858678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ESTRATEGIA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INDICADORES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2025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2026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itchFamily="2" charset="0"/>
                        </a:rPr>
                        <a:t>TOTAL</a:t>
                      </a:r>
                    </a:p>
                  </a:txBody>
                  <a:tcPr marL="4960" marR="4960" marT="496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449179"/>
                  </a:ext>
                </a:extLst>
              </a:tr>
              <a:tr h="13705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1. Automatización y maduración de procesos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Número de trámites pensionales dinamizados </a:t>
                      </a: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(digitalizados, automatizados, simplificados, con </a:t>
                      </a:r>
                      <a:r>
                        <a:rPr lang="es-MX" sz="1050" b="0" u="none" strike="noStrike" dirty="0" err="1">
                          <a:effectLst/>
                          <a:latin typeface="Montserrat" pitchFamily="2" charset="0"/>
                        </a:rPr>
                        <a:t>interoperatividad</a:t>
                      </a: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, </a:t>
                      </a:r>
                      <a:r>
                        <a:rPr lang="es-MX" sz="1050" b="0" u="none" strike="noStrike" dirty="0" err="1">
                          <a:effectLst/>
                          <a:latin typeface="Montserrat" pitchFamily="2" charset="0"/>
                        </a:rPr>
                        <a:t>etc</a:t>
                      </a: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)</a:t>
                      </a:r>
                    </a:p>
                    <a:p>
                      <a:pPr algn="l" fontAlgn="ctr"/>
                      <a:endParaRPr lang="es-MX" sz="1200" b="0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Numero de procesos dinamizados </a:t>
                      </a: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(automatizados, con </a:t>
                      </a:r>
                      <a:r>
                        <a:rPr lang="es-MX" sz="1050" b="0" u="none" strike="noStrike" dirty="0" err="1">
                          <a:effectLst/>
                          <a:latin typeface="Montserrat" pitchFamily="2" charset="0"/>
                        </a:rPr>
                        <a:t>interoperatividad</a:t>
                      </a: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, con robots, en BPM, </a:t>
                      </a:r>
                      <a:r>
                        <a:rPr lang="es-MX" sz="1050" b="0" u="none" strike="noStrike" dirty="0" err="1">
                          <a:effectLst/>
                          <a:latin typeface="Montserrat" pitchFamily="2" charset="0"/>
                        </a:rPr>
                        <a:t>etc</a:t>
                      </a: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)</a:t>
                      </a:r>
                    </a:p>
                    <a:p>
                      <a:pPr algn="l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Incremento en el nivel de madurez obtenido por los procesos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1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1200" b="0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1200" b="0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1200" b="0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1200" b="0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Metodología adoptada y aplicada a 1 proceso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2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2 procesos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0,5 /0,1 puntos de aumento</a:t>
                      </a:r>
                      <a:endParaRPr lang="es-MX" sz="1200" b="0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*medición a 3 nuevos procesos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5 procesos</a:t>
                      </a:r>
                      <a:endParaRPr lang="es-MX" sz="1200" b="0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0,5 /0,1 puntos de aumento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*medición a 2 nuevos procesos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4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7 procesos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0,5 / 0,1 puntos de aumento</a:t>
                      </a:r>
                      <a:endParaRPr lang="es-MX" sz="1200" b="0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b="0" u="none" strike="noStrike" dirty="0">
                          <a:effectLst/>
                          <a:latin typeface="Montserrat" pitchFamily="2" charset="0"/>
                        </a:rPr>
                        <a:t>*medición a 8 nuevos procesos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9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13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14 procesos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7756153"/>
                  </a:ext>
                </a:extLst>
              </a:tr>
              <a:tr h="13705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2. Transformación y dinamización tecnológica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Proyectos de mejora de modelo de gobierno implementados</a:t>
                      </a:r>
                    </a:p>
                    <a:p>
                      <a:pPr algn="l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Proyectos de tecnología de 4ta gen implementados</a:t>
                      </a:r>
                    </a:p>
                    <a:p>
                      <a:pPr algn="l" fontAlgn="ctr"/>
                      <a:endParaRPr lang="es-MX" sz="1200" b="1" u="none" strike="noStrike" dirty="0"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Iniciativas internas de mejoramiento tecnológico implementadas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4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5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</a:t>
                      </a:r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5 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5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11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19</a:t>
                      </a: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231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23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CA1D5B-C5C9-E222-90C3-B7141A59485D}"/>
              </a:ext>
            </a:extLst>
          </p:cNvPr>
          <p:cNvGrpSpPr/>
          <p:nvPr/>
        </p:nvGrpSpPr>
        <p:grpSpPr>
          <a:xfrm>
            <a:off x="2926476" y="327082"/>
            <a:ext cx="9216000" cy="835444"/>
            <a:chOff x="1956907" y="32500"/>
            <a:chExt cx="9372118" cy="70441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" name="Rectángulo: esquinas superiores redondeadas 7">
              <a:extLst>
                <a:ext uri="{FF2B5EF4-FFF2-40B4-BE49-F238E27FC236}">
                  <a16:creationId xmlns:a16="http://schemas.microsoft.com/office/drawing/2014/main" id="{6DA18712-C4FB-DEF3-1779-F78110A3B56F}"/>
                </a:ext>
              </a:extLst>
            </p:cNvPr>
            <p:cNvSpPr/>
            <p:nvPr/>
          </p:nvSpPr>
          <p:spPr>
            <a:xfrm rot="5400000">
              <a:off x="6290761" y="-4301354"/>
              <a:ext cx="704410" cy="9372118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ángulo: esquinas superiores redondeadas 4">
              <a:extLst>
                <a:ext uri="{FF2B5EF4-FFF2-40B4-BE49-F238E27FC236}">
                  <a16:creationId xmlns:a16="http://schemas.microsoft.com/office/drawing/2014/main" id="{32AAF105-A331-BDAE-5582-E16B9D6409AD}"/>
                </a:ext>
              </a:extLst>
            </p:cNvPr>
            <p:cNvSpPr txBox="1"/>
            <p:nvPr/>
          </p:nvSpPr>
          <p:spPr>
            <a:xfrm>
              <a:off x="2497333" y="66886"/>
              <a:ext cx="8797306" cy="6356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s-MX" sz="1600" b="0" u="none" strike="noStrik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Posicionar la entidad a través de la expansión y fortalecimiento de las relaciones con los ciudadanos y demás grupos de interés, generando corresponsabilidad y mejor entendimiento del sistema en términos de valor y confianza</a:t>
              </a:r>
              <a:endParaRPr lang="es-CO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FA658E8B-846B-213F-9174-41668A9CB958}"/>
              </a:ext>
            </a:extLst>
          </p:cNvPr>
          <p:cNvGrpSpPr/>
          <p:nvPr/>
        </p:nvGrpSpPr>
        <p:grpSpPr>
          <a:xfrm>
            <a:off x="1576261" y="284099"/>
            <a:ext cx="2071179" cy="880512"/>
            <a:chOff x="794" y="3026"/>
            <a:chExt cx="1956113" cy="880512"/>
          </a:xfrm>
          <a:solidFill>
            <a:schemeClr val="accent4">
              <a:lumMod val="75000"/>
            </a:schemeClr>
          </a:solidFill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4A402EA1-F7E6-BA66-915C-E749D534E3D1}"/>
                </a:ext>
              </a:extLst>
            </p:cNvPr>
            <p:cNvSpPr/>
            <p:nvPr/>
          </p:nvSpPr>
          <p:spPr>
            <a:xfrm>
              <a:off x="794" y="3026"/>
              <a:ext cx="1956113" cy="880512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D3CE7929-EE55-7924-B20E-3953124AC65C}"/>
                </a:ext>
              </a:extLst>
            </p:cNvPr>
            <p:cNvSpPr txBox="1"/>
            <p:nvPr/>
          </p:nvSpPr>
          <p:spPr>
            <a:xfrm>
              <a:off x="43777" y="46009"/>
              <a:ext cx="1870147" cy="7945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lvl="0" algn="ctr"/>
              <a:r>
                <a:rPr lang="es-CO" sz="1400" b="1" u="none" strike="noStrik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RELACIONAMIENTO</a:t>
              </a:r>
              <a:endParaRPr lang="es-CO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08AD03A5-5924-354A-E8D4-47B2C543BD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r="1893" b="-1"/>
          <a:stretch/>
        </p:blipFill>
        <p:spPr>
          <a:xfrm>
            <a:off x="127653" y="-103304"/>
            <a:ext cx="1460306" cy="1518872"/>
          </a:xfrm>
          <a:custGeom>
            <a:avLst/>
            <a:gdLst/>
            <a:ahLst/>
            <a:cxnLst/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pic>
        <p:nvPicPr>
          <p:cNvPr id="17" name="logo_color.png" descr="logo_color.png">
            <a:extLst>
              <a:ext uri="{FF2B5EF4-FFF2-40B4-BE49-F238E27FC236}">
                <a16:creationId xmlns:a16="http://schemas.microsoft.com/office/drawing/2014/main" id="{53D5533B-77EB-3C9F-D3BA-DA38E5EF5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969" y="6064675"/>
            <a:ext cx="1513176" cy="68030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0F937E3D-7BCA-B90F-D642-CB48D5336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755302"/>
              </p:ext>
            </p:extLst>
          </p:nvPr>
        </p:nvGraphicFramePr>
        <p:xfrm>
          <a:off x="386080" y="1344448"/>
          <a:ext cx="11419840" cy="49762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08480">
                  <a:extLst>
                    <a:ext uri="{9D8B030D-6E8A-4147-A177-3AD203B41FA5}">
                      <a16:colId xmlns:a16="http://schemas.microsoft.com/office/drawing/2014/main" val="771808060"/>
                    </a:ext>
                  </a:extLst>
                </a:gridCol>
                <a:gridCol w="2885440">
                  <a:extLst>
                    <a:ext uri="{9D8B030D-6E8A-4147-A177-3AD203B41FA5}">
                      <a16:colId xmlns:a16="http://schemas.microsoft.com/office/drawing/2014/main" val="3011069865"/>
                    </a:ext>
                  </a:extLst>
                </a:gridCol>
                <a:gridCol w="1459269">
                  <a:extLst>
                    <a:ext uri="{9D8B030D-6E8A-4147-A177-3AD203B41FA5}">
                      <a16:colId xmlns:a16="http://schemas.microsoft.com/office/drawing/2014/main" val="4230450031"/>
                    </a:ext>
                  </a:extLst>
                </a:gridCol>
                <a:gridCol w="1280820">
                  <a:extLst>
                    <a:ext uri="{9D8B030D-6E8A-4147-A177-3AD203B41FA5}">
                      <a16:colId xmlns:a16="http://schemas.microsoft.com/office/drawing/2014/main" val="705778503"/>
                    </a:ext>
                  </a:extLst>
                </a:gridCol>
                <a:gridCol w="1309495">
                  <a:extLst>
                    <a:ext uri="{9D8B030D-6E8A-4147-A177-3AD203B41FA5}">
                      <a16:colId xmlns:a16="http://schemas.microsoft.com/office/drawing/2014/main" val="2442788737"/>
                    </a:ext>
                  </a:extLst>
                </a:gridCol>
                <a:gridCol w="1338168">
                  <a:extLst>
                    <a:ext uri="{9D8B030D-6E8A-4147-A177-3AD203B41FA5}">
                      <a16:colId xmlns:a16="http://schemas.microsoft.com/office/drawing/2014/main" val="3011534420"/>
                    </a:ext>
                  </a:extLst>
                </a:gridCol>
                <a:gridCol w="1338168">
                  <a:extLst>
                    <a:ext uri="{9D8B030D-6E8A-4147-A177-3AD203B41FA5}">
                      <a16:colId xmlns:a16="http://schemas.microsoft.com/office/drawing/2014/main" val="1968656718"/>
                    </a:ext>
                  </a:extLst>
                </a:gridCol>
              </a:tblGrid>
              <a:tr h="40449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ESTRATEGIA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INDICADORES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2025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2026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4960" marR="4960" marT="496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itchFamily="2" charset="0"/>
                        </a:rPr>
                        <a:t>TOTAL</a:t>
                      </a:r>
                    </a:p>
                  </a:txBody>
                  <a:tcPr marL="4960" marR="4960" marT="496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449179"/>
                  </a:ext>
                </a:extLst>
              </a:tr>
              <a:tr h="104754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Lenguaje claro y diferenciado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Segmentos poblacionales tratados con estrategias de lenguaje claro</a:t>
                      </a:r>
                    </a:p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Percepción de claridad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5</a:t>
                      </a: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25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8635820"/>
                  </a:ext>
                </a:extLst>
              </a:tr>
              <a:tr h="120442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Mayor presencia regional de la UGPP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Nuevos Departamentos con cobertura de puntos de atención presencial</a:t>
                      </a:r>
                      <a:b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</a:br>
                      <a:b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Brigadas de atención y capacitación en temas UGPP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6 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6  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36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28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7756153"/>
                  </a:ext>
                </a:extLst>
              </a:tr>
              <a:tr h="112521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Articulación con el gobierno y otras entidades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Alianzas y/o convenios con realizados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c/u de diferente grupo de valor</a:t>
                      </a:r>
                    </a:p>
                    <a:p>
                      <a:pPr algn="l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Entidades de Pensiones recibidas</a:t>
                      </a:r>
                      <a:endParaRPr lang="es-MX" sz="12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</a:t>
                      </a:r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1*</a:t>
                      </a:r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-</a:t>
                      </a:r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-</a:t>
                      </a:r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-</a:t>
                      </a:r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12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231156"/>
                  </a:ext>
                </a:extLst>
              </a:tr>
              <a:tr h="119460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Posicionamiento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Percepción de reputación</a:t>
                      </a:r>
                    </a:p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Índice de oportunidad en la comunicación sobre procesos de fiscalización</a:t>
                      </a:r>
                    </a:p>
                    <a:p>
                      <a:pPr algn="l" fontAlgn="ctr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* Adicional a notificación</a:t>
                      </a:r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78%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75%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79%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80%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81%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81%</a:t>
                      </a: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90%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6317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94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CA1D5B-C5C9-E222-90C3-B7141A59485D}"/>
              </a:ext>
            </a:extLst>
          </p:cNvPr>
          <p:cNvGrpSpPr/>
          <p:nvPr/>
        </p:nvGrpSpPr>
        <p:grpSpPr>
          <a:xfrm>
            <a:off x="2967116" y="306761"/>
            <a:ext cx="8828644" cy="1082469"/>
            <a:chOff x="1956907" y="32500"/>
            <a:chExt cx="9372118" cy="70441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8" name="Rectángulo: esquinas superiores redondeadas 7">
              <a:extLst>
                <a:ext uri="{FF2B5EF4-FFF2-40B4-BE49-F238E27FC236}">
                  <a16:creationId xmlns:a16="http://schemas.microsoft.com/office/drawing/2014/main" id="{6DA18712-C4FB-DEF3-1779-F78110A3B56F}"/>
                </a:ext>
              </a:extLst>
            </p:cNvPr>
            <p:cNvSpPr/>
            <p:nvPr/>
          </p:nvSpPr>
          <p:spPr>
            <a:xfrm rot="5400000">
              <a:off x="6290761" y="-4301354"/>
              <a:ext cx="704410" cy="9372118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ángulo: esquinas superiores redondeadas 4">
              <a:extLst>
                <a:ext uri="{FF2B5EF4-FFF2-40B4-BE49-F238E27FC236}">
                  <a16:creationId xmlns:a16="http://schemas.microsoft.com/office/drawing/2014/main" id="{32AAF105-A331-BDAE-5582-E16B9D6409AD}"/>
                </a:ext>
              </a:extLst>
            </p:cNvPr>
            <p:cNvSpPr txBox="1"/>
            <p:nvPr/>
          </p:nvSpPr>
          <p:spPr>
            <a:xfrm>
              <a:off x="2497333" y="66886"/>
              <a:ext cx="8797306" cy="6356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s-MX" sz="1600" b="0" u="none" strike="noStrik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Reducir el litigio mediante el rediseño del modelo de defensa judicial y promover la expedición de normas que hagan más eficiente la gestión de la entidad, consolidando a la UGPP como un referente jurídico en materia pensional y parafiscal</a:t>
              </a:r>
              <a:endParaRPr lang="es-CO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FA658E8B-846B-213F-9174-41668A9CB958}"/>
              </a:ext>
            </a:extLst>
          </p:cNvPr>
          <p:cNvGrpSpPr/>
          <p:nvPr/>
        </p:nvGrpSpPr>
        <p:grpSpPr>
          <a:xfrm>
            <a:off x="1576261" y="263778"/>
            <a:ext cx="2071179" cy="1125451"/>
            <a:chOff x="794" y="3026"/>
            <a:chExt cx="1956113" cy="880512"/>
          </a:xfrm>
          <a:solidFill>
            <a:schemeClr val="accent5">
              <a:lumMod val="75000"/>
            </a:schemeClr>
          </a:solidFill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4A402EA1-F7E6-BA66-915C-E749D534E3D1}"/>
                </a:ext>
              </a:extLst>
            </p:cNvPr>
            <p:cNvSpPr/>
            <p:nvPr/>
          </p:nvSpPr>
          <p:spPr>
            <a:xfrm>
              <a:off x="794" y="3026"/>
              <a:ext cx="1956113" cy="880512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D3CE7929-EE55-7924-B20E-3953124AC65C}"/>
                </a:ext>
              </a:extLst>
            </p:cNvPr>
            <p:cNvSpPr txBox="1"/>
            <p:nvPr/>
          </p:nvSpPr>
          <p:spPr>
            <a:xfrm>
              <a:off x="43777" y="46009"/>
              <a:ext cx="1870147" cy="7945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algn="ctr"/>
              <a:r>
                <a:rPr lang="es-MX" sz="1400" b="1" u="none" strike="noStrik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TRANSFORMACIÓN DE LA GESTIÓN JURÍDICA</a:t>
              </a:r>
              <a:endParaRPr lang="es-CO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08AD03A5-5924-354A-E8D4-47B2C543BD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r="1893" b="-1"/>
          <a:stretch/>
        </p:blipFill>
        <p:spPr>
          <a:xfrm>
            <a:off x="166755" y="-16292"/>
            <a:ext cx="1460306" cy="1518872"/>
          </a:xfrm>
          <a:custGeom>
            <a:avLst/>
            <a:gdLst/>
            <a:ahLst/>
            <a:cxnLst/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pic>
        <p:nvPicPr>
          <p:cNvPr id="17" name="logo_color.png" descr="logo_color.png">
            <a:extLst>
              <a:ext uri="{FF2B5EF4-FFF2-40B4-BE49-F238E27FC236}">
                <a16:creationId xmlns:a16="http://schemas.microsoft.com/office/drawing/2014/main" id="{53D5533B-77EB-3C9F-D3BA-DA38E5EF5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969" y="6064675"/>
            <a:ext cx="1513176" cy="68030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0F937E3D-7BCA-B90F-D642-CB48D5336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120057"/>
              </p:ext>
            </p:extLst>
          </p:nvPr>
        </p:nvGraphicFramePr>
        <p:xfrm>
          <a:off x="737874" y="1772866"/>
          <a:ext cx="10716252" cy="38717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1806">
                  <a:extLst>
                    <a:ext uri="{9D8B030D-6E8A-4147-A177-3AD203B41FA5}">
                      <a16:colId xmlns:a16="http://schemas.microsoft.com/office/drawing/2014/main" val="771808060"/>
                    </a:ext>
                  </a:extLst>
                </a:gridCol>
                <a:gridCol w="2434593">
                  <a:extLst>
                    <a:ext uri="{9D8B030D-6E8A-4147-A177-3AD203B41FA5}">
                      <a16:colId xmlns:a16="http://schemas.microsoft.com/office/drawing/2014/main" val="301106986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230450031"/>
                    </a:ext>
                  </a:extLst>
                </a:gridCol>
                <a:gridCol w="1296553">
                  <a:extLst>
                    <a:ext uri="{9D8B030D-6E8A-4147-A177-3AD203B41FA5}">
                      <a16:colId xmlns:a16="http://schemas.microsoft.com/office/drawing/2014/main" val="705778503"/>
                    </a:ext>
                  </a:extLst>
                </a:gridCol>
                <a:gridCol w="1228816">
                  <a:extLst>
                    <a:ext uri="{9D8B030D-6E8A-4147-A177-3AD203B41FA5}">
                      <a16:colId xmlns:a16="http://schemas.microsoft.com/office/drawing/2014/main" val="2442788737"/>
                    </a:ext>
                  </a:extLst>
                </a:gridCol>
                <a:gridCol w="1255722">
                  <a:extLst>
                    <a:ext uri="{9D8B030D-6E8A-4147-A177-3AD203B41FA5}">
                      <a16:colId xmlns:a16="http://schemas.microsoft.com/office/drawing/2014/main" val="3011534420"/>
                    </a:ext>
                  </a:extLst>
                </a:gridCol>
                <a:gridCol w="1255722">
                  <a:extLst>
                    <a:ext uri="{9D8B030D-6E8A-4147-A177-3AD203B41FA5}">
                      <a16:colId xmlns:a16="http://schemas.microsoft.com/office/drawing/2014/main" val="2753483361"/>
                    </a:ext>
                  </a:extLst>
                </a:gridCol>
              </a:tblGrid>
              <a:tr h="45231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ESTRATEGIA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INDICADORES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2025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2026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itchFamily="2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2449179"/>
                  </a:ext>
                </a:extLst>
              </a:tr>
              <a:tr h="188451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1. Defensa Estratégica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200" b="1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Eficacia de la gestión Judicial</a:t>
                      </a:r>
                    </a:p>
                    <a:p>
                      <a:pPr algn="l" fontAlgn="ctr"/>
                      <a:r>
                        <a:rPr lang="es-MX" sz="1200" b="1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es-MX" sz="1200" b="1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Reducción de la litigiosidad </a:t>
                      </a:r>
                      <a:r>
                        <a:rPr lang="es-MX" sz="1050" b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(terminación anticipada)</a:t>
                      </a:r>
                      <a:endParaRPr lang="es-MX" sz="1200" b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endParaRPr lang="es-MX" sz="1200" b="1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endParaRPr lang="es-MX" sz="1200" b="1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Reducción de la litigiosidad</a:t>
                      </a:r>
                    </a:p>
                    <a:p>
                      <a:pPr algn="l" fontAlgn="ctr"/>
                      <a:r>
                        <a:rPr lang="es-MX" sz="1050" b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(prevención de nuevos casos)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1ra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65%</a:t>
                      </a: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2da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59%</a:t>
                      </a: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1.012 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100% </a:t>
                      </a: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implementación mapa de causas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1ra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66%</a:t>
                      </a: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2da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60%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580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P.D.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1ra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67%</a:t>
                      </a: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2da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61%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478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P.D.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1ra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68%</a:t>
                      </a: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2da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62%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438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P.D.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1ra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68%</a:t>
                      </a: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2da </a:t>
                      </a:r>
                      <a:r>
                        <a:rPr lang="es-C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Inst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: 62%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2.508</a:t>
                      </a: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itchFamily="2" charset="0"/>
                          <a:ea typeface="+mn-ea"/>
                          <a:cs typeface="+mn-cs"/>
                        </a:rPr>
                        <a:t>P.D.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8635820"/>
                  </a:ext>
                </a:extLst>
              </a:tr>
              <a:tr h="134680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2. Regulación Normativa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Efectividad en la gestión normativa</a:t>
                      </a:r>
                    </a:p>
                    <a:p>
                      <a:pPr marL="0" marR="0" lvl="0" indent="0" algn="l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Montserrat" pitchFamily="2" charset="0"/>
                        </a:rPr>
                        <a:t>L.B. 2022: 100% </a:t>
                      </a:r>
                      <a:endParaRPr lang="es-MX" sz="1200" b="1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b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</a:br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Diagnóstico de necesidades de regulación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100%</a:t>
                      </a: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100%</a:t>
                      </a: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100%</a:t>
                      </a: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100%</a:t>
                      </a: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100%</a:t>
                      </a: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775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589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CA1D5B-C5C9-E222-90C3-B7141A59485D}"/>
              </a:ext>
            </a:extLst>
          </p:cNvPr>
          <p:cNvGrpSpPr/>
          <p:nvPr/>
        </p:nvGrpSpPr>
        <p:grpSpPr>
          <a:xfrm>
            <a:off x="3119516" y="319007"/>
            <a:ext cx="8668735" cy="835444"/>
            <a:chOff x="1956907" y="32500"/>
            <a:chExt cx="9372118" cy="704410"/>
          </a:xfrm>
          <a:solidFill>
            <a:srgbClr val="DCC5ED"/>
          </a:solidFill>
        </p:grpSpPr>
        <p:sp>
          <p:nvSpPr>
            <p:cNvPr id="8" name="Rectángulo: esquinas superiores redondeadas 7">
              <a:extLst>
                <a:ext uri="{FF2B5EF4-FFF2-40B4-BE49-F238E27FC236}">
                  <a16:creationId xmlns:a16="http://schemas.microsoft.com/office/drawing/2014/main" id="{6DA18712-C4FB-DEF3-1779-F78110A3B56F}"/>
                </a:ext>
              </a:extLst>
            </p:cNvPr>
            <p:cNvSpPr/>
            <p:nvPr/>
          </p:nvSpPr>
          <p:spPr>
            <a:xfrm rot="5400000">
              <a:off x="6290761" y="-4301354"/>
              <a:ext cx="704410" cy="9372118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ángulo: esquinas superiores redondeadas 4">
              <a:extLst>
                <a:ext uri="{FF2B5EF4-FFF2-40B4-BE49-F238E27FC236}">
                  <a16:creationId xmlns:a16="http://schemas.microsoft.com/office/drawing/2014/main" id="{32AAF105-A331-BDAE-5582-E16B9D6409AD}"/>
                </a:ext>
              </a:extLst>
            </p:cNvPr>
            <p:cNvSpPr txBox="1"/>
            <p:nvPr/>
          </p:nvSpPr>
          <p:spPr>
            <a:xfrm>
              <a:off x="2497333" y="66886"/>
              <a:ext cx="8797306" cy="6356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s-MX" sz="1600" b="0" u="none" strike="noStrik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Consolidar a la UGPP como una organización moderna e innovadora adaptando su estructura organizacional a los nuevos retos institucionales y dinámicas del entorno</a:t>
              </a:r>
              <a:endParaRPr lang="es-CO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FA658E8B-846B-213F-9174-41668A9CB958}"/>
              </a:ext>
            </a:extLst>
          </p:cNvPr>
          <p:cNvGrpSpPr/>
          <p:nvPr/>
        </p:nvGrpSpPr>
        <p:grpSpPr>
          <a:xfrm>
            <a:off x="1834011" y="273939"/>
            <a:ext cx="1956113" cy="880512"/>
            <a:chOff x="794" y="3026"/>
            <a:chExt cx="1956113" cy="880512"/>
          </a:xfrm>
          <a:solidFill>
            <a:srgbClr val="7030A0"/>
          </a:solidFill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4A402EA1-F7E6-BA66-915C-E749D534E3D1}"/>
                </a:ext>
              </a:extLst>
            </p:cNvPr>
            <p:cNvSpPr/>
            <p:nvPr/>
          </p:nvSpPr>
          <p:spPr>
            <a:xfrm>
              <a:off x="794" y="3026"/>
              <a:ext cx="1956113" cy="880512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D3CE7929-EE55-7924-B20E-3953124AC65C}"/>
                </a:ext>
              </a:extLst>
            </p:cNvPr>
            <p:cNvSpPr txBox="1"/>
            <p:nvPr/>
          </p:nvSpPr>
          <p:spPr>
            <a:xfrm>
              <a:off x="43777" y="46009"/>
              <a:ext cx="1870147" cy="7945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lvl="0" algn="ctr"/>
              <a:r>
                <a:rPr lang="es-CO" sz="1400" b="1" u="none" strike="noStrik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" pitchFamily="2" charset="0"/>
                </a:rPr>
                <a:t>EXCELENCIA ORGANIZACIONAL</a:t>
              </a:r>
              <a:endParaRPr lang="es-CO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08AD03A5-5924-354A-E8D4-47B2C543BD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</a:blip>
          <a:srcRect r="1893" b="-1"/>
          <a:stretch/>
        </p:blipFill>
        <p:spPr>
          <a:xfrm>
            <a:off x="166755" y="-16292"/>
            <a:ext cx="1460306" cy="1518872"/>
          </a:xfrm>
          <a:custGeom>
            <a:avLst/>
            <a:gdLst/>
            <a:ahLst/>
            <a:cxnLst/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pic>
        <p:nvPicPr>
          <p:cNvPr id="17" name="logo_color.png" descr="logo_color.png">
            <a:extLst>
              <a:ext uri="{FF2B5EF4-FFF2-40B4-BE49-F238E27FC236}">
                <a16:creationId xmlns:a16="http://schemas.microsoft.com/office/drawing/2014/main" id="{53D5533B-77EB-3C9F-D3BA-DA38E5EF5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969" y="6064675"/>
            <a:ext cx="1513176" cy="68030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0F937E3D-7BCA-B90F-D642-CB48D5336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284541"/>
              </p:ext>
            </p:extLst>
          </p:nvPr>
        </p:nvGraphicFramePr>
        <p:xfrm>
          <a:off x="294639" y="1501480"/>
          <a:ext cx="11750506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2475">
                  <a:extLst>
                    <a:ext uri="{9D8B030D-6E8A-4147-A177-3AD203B41FA5}">
                      <a16:colId xmlns:a16="http://schemas.microsoft.com/office/drawing/2014/main" val="771808060"/>
                    </a:ext>
                  </a:extLst>
                </a:gridCol>
                <a:gridCol w="2496246">
                  <a:extLst>
                    <a:ext uri="{9D8B030D-6E8A-4147-A177-3AD203B41FA5}">
                      <a16:colId xmlns:a16="http://schemas.microsoft.com/office/drawing/2014/main" val="3011069865"/>
                    </a:ext>
                  </a:extLst>
                </a:gridCol>
                <a:gridCol w="1840189">
                  <a:extLst>
                    <a:ext uri="{9D8B030D-6E8A-4147-A177-3AD203B41FA5}">
                      <a16:colId xmlns:a16="http://schemas.microsoft.com/office/drawing/2014/main" val="4230450031"/>
                    </a:ext>
                  </a:extLst>
                </a:gridCol>
                <a:gridCol w="1376504">
                  <a:extLst>
                    <a:ext uri="{9D8B030D-6E8A-4147-A177-3AD203B41FA5}">
                      <a16:colId xmlns:a16="http://schemas.microsoft.com/office/drawing/2014/main" val="705778503"/>
                    </a:ext>
                  </a:extLst>
                </a:gridCol>
                <a:gridCol w="1419210">
                  <a:extLst>
                    <a:ext uri="{9D8B030D-6E8A-4147-A177-3AD203B41FA5}">
                      <a16:colId xmlns:a16="http://schemas.microsoft.com/office/drawing/2014/main" val="2442788737"/>
                    </a:ext>
                  </a:extLst>
                </a:gridCol>
                <a:gridCol w="1152941">
                  <a:extLst>
                    <a:ext uri="{9D8B030D-6E8A-4147-A177-3AD203B41FA5}">
                      <a16:colId xmlns:a16="http://schemas.microsoft.com/office/drawing/2014/main" val="3011534420"/>
                    </a:ext>
                  </a:extLst>
                </a:gridCol>
                <a:gridCol w="1152941">
                  <a:extLst>
                    <a:ext uri="{9D8B030D-6E8A-4147-A177-3AD203B41FA5}">
                      <a16:colId xmlns:a16="http://schemas.microsoft.com/office/drawing/2014/main" val="150047336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ESTRATEGIA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INDICADORES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2025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  <a:latin typeface="Montserrat" pitchFamily="2" charset="0"/>
                        </a:rPr>
                        <a:t>2026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itchFamily="2" charset="0"/>
                        </a:rPr>
                        <a:t>TOTAL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449179"/>
                  </a:ext>
                </a:extLst>
              </a:tr>
              <a:tr h="29583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1. Gestión del cambio organizacional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Ejecución proceso inducción y entrenamiento de trabajo</a:t>
                      </a:r>
                    </a:p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Promedio calificaciones alcanzadas por los funcionarios que terminaron periodo de inducción</a:t>
                      </a:r>
                    </a:p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Montserrat" pitchFamily="2" charset="0"/>
                        </a:rPr>
                        <a:t>100%</a:t>
                      </a:r>
                    </a:p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*Definición estrategia de reinducción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80%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P.D. </a:t>
                      </a:r>
                    </a:p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Reinducción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-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P.D. </a:t>
                      </a:r>
                    </a:p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Reinducción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-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P.D. </a:t>
                      </a:r>
                    </a:p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Reinducción</a:t>
                      </a: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-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100%</a:t>
                      </a: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80%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756153"/>
                  </a:ext>
                </a:extLst>
              </a:tr>
              <a:tr h="37191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2. Integración a la cultura organizacional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Medición clima y cultura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86,9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88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89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90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90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31156"/>
                  </a:ext>
                </a:extLst>
              </a:tr>
              <a:tr h="78279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3. Fortalecimiento de la estructura organizacional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Montserrat" pitchFamily="2" charset="0"/>
                        </a:rPr>
                        <a:t>Nueva estructura organizacional definida e implementada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 1.  Estudio técnico 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2.  Decretos de aprobación estructura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y planta de personal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</a:b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Nombramientos de los nuevos empleos que correspondan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N.A.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Estructura y planta ajustada y en operación</a:t>
                      </a:r>
                    </a:p>
                  </a:txBody>
                  <a:tcPr anchor="ctr"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317252"/>
                  </a:ext>
                </a:extLst>
              </a:tr>
              <a:tr h="73218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4. Optimización de la gestión misional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Oportunidad Integral del Pensiones</a:t>
                      </a:r>
                    </a:p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Oportunidad en los desembargos</a:t>
                      </a:r>
                    </a:p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Rotación de cartera</a:t>
                      </a:r>
                    </a:p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75%</a:t>
                      </a: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 días de reducción en bancos</a:t>
                      </a: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Línea base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80%</a:t>
                      </a: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7 días de reducción en pagos PILA</a:t>
                      </a: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P.D.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85%</a:t>
                      </a: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30% de reducción en ciclo completo</a:t>
                      </a: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P.D.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90%</a:t>
                      </a: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N.A.</a:t>
                      </a: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P.D.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90%</a:t>
                      </a: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0" marR="0" lvl="0" indent="0" algn="ctr" defTabSz="91356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30% de reducción en ciclo completo</a:t>
                      </a: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0"/>
                        </a:rPr>
                        <a:t>P.D.</a:t>
                      </a:r>
                    </a:p>
                  </a:txBody>
                  <a:tcPr anchor="ctr">
                    <a:solidFill>
                      <a:srgbClr val="ECDF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2999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2884</TotalTime>
  <Words>1364</Words>
  <Application>Microsoft Office PowerPoint</Application>
  <PresentationFormat>Panorámica</PresentationFormat>
  <Paragraphs>538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Montserrat</vt:lpstr>
      <vt:lpstr>Tema de Office</vt:lpstr>
      <vt:lpstr>1_Tema de Office</vt:lpstr>
      <vt:lpstr>Plan Estratégico                       2023 -2026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Estratégico                       2023 -2026</dc:title>
  <dc:creator>MARTHA ADRIANA AMEZQUITA CARDENAS</dc:creator>
  <cp:lastModifiedBy>MARTHA ADRIANA AMEZQUITA CARDENAS</cp:lastModifiedBy>
  <cp:revision>22</cp:revision>
  <dcterms:created xsi:type="dcterms:W3CDTF">2022-12-16T12:28:25Z</dcterms:created>
  <dcterms:modified xsi:type="dcterms:W3CDTF">2023-01-30T18:53:42Z</dcterms:modified>
</cp:coreProperties>
</file>