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680" r:id="rId3"/>
  </p:sldMasterIdLst>
  <p:notesMasterIdLst>
    <p:notesMasterId r:id="rId14"/>
  </p:notesMasterIdLst>
  <p:sldIdLst>
    <p:sldId id="323" r:id="rId4"/>
    <p:sldId id="312" r:id="rId5"/>
    <p:sldId id="3957" r:id="rId6"/>
    <p:sldId id="309" r:id="rId7"/>
    <p:sldId id="313" r:id="rId8"/>
    <p:sldId id="324" r:id="rId9"/>
    <p:sldId id="325" r:id="rId10"/>
    <p:sldId id="305" r:id="rId11"/>
    <p:sldId id="326" r:id="rId12"/>
    <p:sldId id="319" r:id="rId13"/>
  </p:sldIdLst>
  <p:sldSz cx="24377650" cy="1620202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03">
          <p15:clr>
            <a:srgbClr val="A4A3A4"/>
          </p15:clr>
        </p15:guide>
        <p15:guide id="2" pos="7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99FF33"/>
    <a:srgbClr val="00FFFF"/>
    <a:srgbClr val="0000CC"/>
    <a:srgbClr val="FFFF00"/>
    <a:srgbClr val="CC9900"/>
    <a:srgbClr val="43C0CA"/>
    <a:srgbClr val="85A61A"/>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B2E21-820F-42F7-A32C-D1B075CDE4A6}">
  <a:tblStyle styleId="{1A3B2E21-820F-42F7-A32C-D1B075CDE4A6}" styleName="Table_0"/>
  <a:tblStyle styleId="{2D957EE1-0750-4203-AFC2-6C405CE7A1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495C95C4-90FB-47AD-AAD8-786DFF72C53B}"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med" len="med"/>
              <a:tailEnd type="none" w="med" len="med"/>
            </a:ln>
          </a:left>
          <a:right>
            <a:ln w="12700" cap="flat" cmpd="sng">
              <a:solidFill>
                <a:schemeClr val="accent3"/>
              </a:solidFill>
              <a:prstDash val="solid"/>
              <a:round/>
              <a:headEnd type="none" w="med" len="med"/>
              <a:tailEnd type="none" w="med" len="med"/>
            </a:ln>
          </a:right>
          <a:top>
            <a:ln w="12700" cap="flat" cmpd="sng">
              <a:solidFill>
                <a:schemeClr val="accent3"/>
              </a:solidFill>
              <a:prstDash val="solid"/>
              <a:round/>
              <a:headEnd type="none" w="med" len="med"/>
              <a:tailEnd type="none" w="med" len="med"/>
            </a:ln>
          </a:top>
          <a:bottom>
            <a:ln w="12700" cap="flat" cmpd="sng">
              <a:solidFill>
                <a:schemeClr val="accent3"/>
              </a:solidFill>
              <a:prstDash val="solid"/>
              <a:round/>
              <a:headEnd type="none" w="med" len="med"/>
              <a:tailEnd type="none" w="med" len="med"/>
            </a:ln>
          </a:bottom>
          <a:insideH>
            <a:ln w="12700" cap="flat" cmpd="sng">
              <a:solidFill>
                <a:schemeClr val="accent3"/>
              </a:solidFill>
              <a:prstDash val="solid"/>
              <a:round/>
              <a:headEnd type="none" w="med" len="med"/>
              <a:tailEnd type="none" w="med" len="med"/>
            </a:ln>
          </a:insideH>
          <a:insideV>
            <a:ln w="12700" cap="flat" cmpd="sng">
              <a:solidFill>
                <a:schemeClr val="accent3"/>
              </a:solidFill>
              <a:prstDash val="solid"/>
              <a:round/>
              <a:headEnd type="none" w="med" len="med"/>
              <a:tailEnd type="none" w="med" len="med"/>
            </a:ln>
          </a:insideV>
        </a:tcBdr>
        <a:fill>
          <a:solidFill>
            <a:srgbClr val="F0F0F0"/>
          </a:solidFill>
        </a:fill>
      </a:tcStyle>
    </a:wholeTbl>
    <a:band1H>
      <a:tcStyle>
        <a:tcBdr/>
        <a:fill>
          <a:solidFill>
            <a:srgbClr val="E0E0E0"/>
          </a:solidFill>
        </a:fill>
      </a:tcStyle>
    </a:band1H>
    <a:band1V>
      <a:tcStyle>
        <a:tcBdr/>
        <a:fill>
          <a:solidFill>
            <a:srgbClr val="E0E0E0"/>
          </a:solidFill>
        </a:fill>
      </a:tcStyle>
    </a:band1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med" len="med"/>
              <a:tailEnd type="none" w="med" len="med"/>
            </a:ln>
          </a:top>
        </a:tcBdr>
        <a:fill>
          <a:solidFill>
            <a:srgbClr val="F0F0F0"/>
          </a:solidFill>
        </a:fill>
      </a:tcStyle>
    </a:lastRow>
    <a:firstRow>
      <a:tcTxStyle b="on" i="off"/>
      <a:tcStyle>
        <a:tcBdr/>
        <a:fill>
          <a:solidFill>
            <a:srgbClr val="F0F0F0"/>
          </a:solidFill>
        </a:fill>
      </a:tcStyle>
    </a:firstRow>
  </a:tblStyle>
  <a:tblStyle styleId="{468BBA2A-7E3B-41EC-AEEA-345AEBE8D255}"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38" d="100"/>
          <a:sy n="38" d="100"/>
        </p:scale>
        <p:origin x="1134" y="102"/>
      </p:cViewPr>
      <p:guideLst>
        <p:guide orient="horz" pos="5103"/>
        <p:guide pos="7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849312" y="685800"/>
            <a:ext cx="5159374"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24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24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24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24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24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24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24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24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2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‹Nº›</a:t>
            </a:fld>
            <a:endParaRPr lang="es-C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82846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849313" y="685800"/>
            <a:ext cx="51593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849313" y="685800"/>
            <a:ext cx="51593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97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849313" y="685800"/>
            <a:ext cx="51593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698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General Slide">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13208238" y="5099625"/>
            <a:ext cx="13730466" cy="525643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543015" y="-4444"/>
            <a:ext cx="13730466" cy="15464571"/>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Meet the team 3">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1667748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3"/>
          </p:nvPr>
        </p:nvSpPr>
        <p:spPr>
          <a:xfrm>
            <a:off x="423577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4"/>
          </p:nvPr>
        </p:nvSpPr>
        <p:spPr>
          <a:xfrm>
            <a:off x="10461224"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Meet the team 3">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18252671"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8" name="Shape 98"/>
          <p:cNvSpPr>
            <a:spLocks noGrp="1"/>
          </p:cNvSpPr>
          <p:nvPr>
            <p:ph type="pic" idx="3"/>
          </p:nvPr>
        </p:nvSpPr>
        <p:spPr>
          <a:xfrm>
            <a:off x="13038904"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pic" idx="4"/>
          </p:nvPr>
        </p:nvSpPr>
        <p:spPr>
          <a:xfrm>
            <a:off x="7957599"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5"/>
          </p:nvPr>
        </p:nvSpPr>
        <p:spPr>
          <a:xfrm>
            <a:off x="2743825"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Meet the team 3">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2213593"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3"/>
          </p:nvPr>
        </p:nvSpPr>
        <p:spPr>
          <a:xfrm>
            <a:off x="12747390"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bout us layout 1">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12905157" y="3945028"/>
            <a:ext cx="9174820" cy="9187663"/>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ortf Layout 2">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5246221"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3"/>
          </p:nvPr>
        </p:nvSpPr>
        <p:spPr>
          <a:xfrm>
            <a:off x="8278293"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4"/>
          </p:nvPr>
        </p:nvSpPr>
        <p:spPr>
          <a:xfrm>
            <a:off x="2214142"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5"/>
          </p:nvPr>
        </p:nvSpPr>
        <p:spPr>
          <a:xfrm>
            <a:off x="5246221"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1" name="Shape 111"/>
          <p:cNvSpPr>
            <a:spLocks noGrp="1"/>
          </p:cNvSpPr>
          <p:nvPr>
            <p:ph type="pic" idx="6"/>
          </p:nvPr>
        </p:nvSpPr>
        <p:spPr>
          <a:xfrm>
            <a:off x="8278293"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2" name="Shape 112"/>
          <p:cNvSpPr>
            <a:spLocks noGrp="1"/>
          </p:cNvSpPr>
          <p:nvPr>
            <p:ph type="pic" idx="7"/>
          </p:nvPr>
        </p:nvSpPr>
        <p:spPr>
          <a:xfrm>
            <a:off x="2214142"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pic" idx="8"/>
          </p:nvPr>
        </p:nvSpPr>
        <p:spPr>
          <a:xfrm>
            <a:off x="5246221"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4" name="Shape 114"/>
          <p:cNvSpPr>
            <a:spLocks noGrp="1"/>
          </p:cNvSpPr>
          <p:nvPr>
            <p:ph type="pic" idx="9"/>
          </p:nvPr>
        </p:nvSpPr>
        <p:spPr>
          <a:xfrm>
            <a:off x="8278293"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pic" idx="13"/>
          </p:nvPr>
        </p:nvSpPr>
        <p:spPr>
          <a:xfrm>
            <a:off x="2214142"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1675964" y="4313039"/>
            <a:ext cx="21025723" cy="10280035"/>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4970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reak-Lay">
    <p:spTree>
      <p:nvGrpSpPr>
        <p:cNvPr id="1" name=""/>
        <p:cNvGrpSpPr/>
        <p:nvPr/>
      </p:nvGrpSpPr>
      <p:grpSpPr>
        <a:xfrm>
          <a:off x="0" y="0"/>
          <a:ext cx="0" cy="0"/>
          <a:chOff x="0" y="0"/>
          <a:chExt cx="0" cy="0"/>
        </a:xfrm>
      </p:grpSpPr>
      <p:sp>
        <p:nvSpPr>
          <p:cNvPr id="12" name="Picture Placeholder 2"/>
          <p:cNvSpPr>
            <a:spLocks noGrp="1" noChangeAspect="1"/>
          </p:cNvSpPr>
          <p:nvPr>
            <p:ph type="pic" sz="quarter" idx="10"/>
          </p:nvPr>
        </p:nvSpPr>
        <p:spPr>
          <a:xfrm>
            <a:off x="-53478" y="-94749"/>
            <a:ext cx="24491284" cy="16344151"/>
          </a:xfrm>
          <a:prstGeom prst="rect">
            <a:avLst/>
          </a:prstGeom>
        </p:spPr>
        <p:txBody>
          <a:bodyPr>
            <a:normAutofit/>
          </a:bodyPr>
          <a:lstStyle>
            <a:lvl1pPr marL="0" indent="0">
              <a:buNone/>
              <a:defRPr sz="2000">
                <a:solidFill>
                  <a:schemeClr val="bg1"/>
                </a:solidFill>
                <a:latin typeface="Raleway Light"/>
                <a:cs typeface="Raleway Light"/>
              </a:defRPr>
            </a:lvl1pPr>
          </a:lstStyle>
          <a:p>
            <a:endParaRPr lang="id-ID" dirty="0"/>
          </a:p>
        </p:txBody>
      </p:sp>
    </p:spTree>
    <p:extLst>
      <p:ext uri="{BB962C8B-B14F-4D97-AF65-F5344CB8AC3E}">
        <p14:creationId xmlns:p14="http://schemas.microsoft.com/office/powerpoint/2010/main" val="3695594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3048000" y="2651125"/>
            <a:ext cx="18283238" cy="5640388"/>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subTitle" idx="1"/>
          </p:nvPr>
        </p:nvSpPr>
        <p:spPr>
          <a:xfrm>
            <a:off x="3048000" y="8510588"/>
            <a:ext cx="18283238" cy="3911599"/>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0" name="Shape 130"/>
          <p:cNvSpPr txBox="1">
            <a:spLocks noGrp="1"/>
          </p:cNvSpPr>
          <p:nvPr>
            <p:ph type="body" idx="1"/>
          </p:nvPr>
        </p:nvSpPr>
        <p:spPr>
          <a:xfrm>
            <a:off x="1676400" y="4313237"/>
            <a:ext cx="21024849"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3047206" y="2651583"/>
            <a:ext cx="18283238" cy="564070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subTitle" idx="1"/>
          </p:nvPr>
        </p:nvSpPr>
        <p:spPr>
          <a:xfrm>
            <a:off x="3047206" y="8509814"/>
            <a:ext cx="18283238" cy="3911737"/>
          </a:xfrm>
          <a:prstGeom prst="rect">
            <a:avLst/>
          </a:prstGeom>
          <a:noFill/>
          <a:ln>
            <a:noFill/>
          </a:ln>
        </p:spPr>
        <p:txBody>
          <a:bodyPr lIns="91425" tIns="91425" rIns="91425" bIns="91425" anchor="t" anchorCtr="0"/>
          <a:lstStyle>
            <a:lvl1pPr marL="0" marR="0" lvl="0" indent="0" algn="ctr" rtl="0">
              <a:lnSpc>
                <a:spcPct val="90000"/>
              </a:lnSpc>
              <a:spcBef>
                <a:spcPts val="2000"/>
              </a:spcBef>
              <a:buClr>
                <a:schemeClr val="dk1"/>
              </a:buClr>
              <a:buFont typeface="Arial"/>
              <a:buNone/>
              <a:defRPr sz="4799" b="0" i="0" u="none" strike="noStrike" cap="none">
                <a:solidFill>
                  <a:schemeClr val="dk1"/>
                </a:solidFill>
                <a:latin typeface="Calibri"/>
                <a:ea typeface="Calibri"/>
                <a:cs typeface="Calibri"/>
                <a:sym typeface="Calibri"/>
              </a:defRPr>
            </a:lvl1pPr>
            <a:lvl2pPr marL="914171" marR="0" lvl="1" indent="-12471" algn="ctr"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2pPr>
            <a:lvl3pPr marL="1828343" marR="0" lvl="2" indent="-12243" algn="ctr" rtl="0">
              <a:lnSpc>
                <a:spcPct val="90000"/>
              </a:lnSpc>
              <a:spcBef>
                <a:spcPts val="1000"/>
              </a:spcBef>
              <a:buClr>
                <a:schemeClr val="dk1"/>
              </a:buClr>
              <a:buFont typeface="Arial"/>
              <a:buNone/>
              <a:defRPr sz="3599" b="0" i="0" u="none" strike="noStrike" cap="none">
                <a:solidFill>
                  <a:schemeClr val="dk1"/>
                </a:solidFill>
                <a:latin typeface="Calibri"/>
                <a:ea typeface="Calibri"/>
                <a:cs typeface="Calibri"/>
                <a:sym typeface="Calibri"/>
              </a:defRPr>
            </a:lvl3pPr>
            <a:lvl4pPr marL="2742514" marR="0" lvl="3" indent="-12013"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4pPr>
            <a:lvl5pPr marL="3656686" marR="0" lvl="4" indent="-11786"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5pPr>
            <a:lvl6pPr marL="4570857" marR="0" lvl="5" indent="-11557"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6pPr>
            <a:lvl7pPr marL="5485028" marR="0" lvl="6" indent="-11327"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7pPr>
            <a:lvl8pPr marL="6399200" marR="0" lvl="7" indent="-11100"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8pPr>
            <a:lvl9pPr marL="7313370" marR="0" lvl="8" indent="-10870" algn="ctr" rtl="0">
              <a:lnSpc>
                <a:spcPct val="90000"/>
              </a:lnSpc>
              <a:spcBef>
                <a:spcPts val="1000"/>
              </a:spcBef>
              <a:buClr>
                <a:schemeClr val="dk1"/>
              </a:buClr>
              <a:buFont typeface="Arial"/>
              <a:buNone/>
              <a:defRPr sz="3199"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663700" y="4038600"/>
            <a:ext cx="21024849" cy="67405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a:off x="1663700" y="10842625"/>
            <a:ext cx="21024849" cy="35448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1676400" y="4313237"/>
            <a:ext cx="10436224"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2"/>
          </p:nvPr>
        </p:nvSpPr>
        <p:spPr>
          <a:xfrm>
            <a:off x="12265025" y="4313237"/>
            <a:ext cx="10436224"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679575"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a:off x="1679575" y="3971925"/>
            <a:ext cx="10312399" cy="194627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2"/>
          </p:nvPr>
        </p:nvSpPr>
        <p:spPr>
          <a:xfrm>
            <a:off x="1679575" y="5918200"/>
            <a:ext cx="10312399" cy="87042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body" idx="3"/>
          </p:nvPr>
        </p:nvSpPr>
        <p:spPr>
          <a:xfrm>
            <a:off x="12341225" y="3971925"/>
            <a:ext cx="10363200" cy="194627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4"/>
          </p:nvPr>
        </p:nvSpPr>
        <p:spPr>
          <a:xfrm>
            <a:off x="12341225" y="5918200"/>
            <a:ext cx="10363200" cy="8704263"/>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61"/>
        <p:cNvGrpSpPr/>
        <p:nvPr/>
      </p:nvGrpSpPr>
      <p:grpSpPr>
        <a:xfrm>
          <a:off x="0" y="0"/>
          <a:ext cx="0" cy="0"/>
          <a:chOff x="0" y="0"/>
          <a:chExt cx="0" cy="0"/>
        </a:xfrm>
      </p:grpSpPr>
      <p:sp>
        <p:nvSpPr>
          <p:cNvPr id="162" name="Shape 162"/>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679575" y="1079500"/>
            <a:ext cx="7861299" cy="37814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10363200" y="2332038"/>
            <a:ext cx="12341225" cy="11514136"/>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1679575" y="4860925"/>
            <a:ext cx="7861299" cy="9004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679575" y="1079500"/>
            <a:ext cx="7861299" cy="378142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4" name="Shape 174"/>
          <p:cNvSpPr>
            <a:spLocks noGrp="1"/>
          </p:cNvSpPr>
          <p:nvPr>
            <p:ph type="pic" idx="2"/>
          </p:nvPr>
        </p:nvSpPr>
        <p:spPr>
          <a:xfrm>
            <a:off x="10363200" y="2332038"/>
            <a:ext cx="12341225" cy="11514136"/>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1"/>
          </p:nvPr>
        </p:nvSpPr>
        <p:spPr>
          <a:xfrm>
            <a:off x="1679575" y="4860925"/>
            <a:ext cx="7861299" cy="9004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1" name="Shape 181"/>
          <p:cNvSpPr txBox="1">
            <a:spLocks noGrp="1"/>
          </p:cNvSpPr>
          <p:nvPr>
            <p:ph type="body" idx="1"/>
          </p:nvPr>
        </p:nvSpPr>
        <p:spPr>
          <a:xfrm rot="5400000">
            <a:off x="7049294" y="-1059655"/>
            <a:ext cx="10279061" cy="2102484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rot="5400000">
            <a:off x="13208000" y="5099050"/>
            <a:ext cx="13730286" cy="525621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7" name="Shape 187"/>
          <p:cNvSpPr txBox="1">
            <a:spLocks noGrp="1"/>
          </p:cNvSpPr>
          <p:nvPr>
            <p:ph type="body" idx="1"/>
          </p:nvPr>
        </p:nvSpPr>
        <p:spPr>
          <a:xfrm rot="5400000">
            <a:off x="2619374" y="-80963"/>
            <a:ext cx="13730286" cy="156162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63266" y="4039257"/>
            <a:ext cx="21025723" cy="673959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663266" y="10842607"/>
            <a:ext cx="21025723" cy="3544191"/>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799" b="0" i="0" u="none" strike="noStrike" cap="none">
                <a:solidFill>
                  <a:srgbClr val="888888"/>
                </a:solidFill>
                <a:latin typeface="Calibri"/>
                <a:ea typeface="Calibri"/>
                <a:cs typeface="Calibri"/>
                <a:sym typeface="Calibri"/>
              </a:defRPr>
            </a:lvl1pPr>
            <a:lvl2pPr marL="914171" marR="0" lvl="1" indent="-12471" algn="l" rtl="0">
              <a:lnSpc>
                <a:spcPct val="90000"/>
              </a:lnSpc>
              <a:spcBef>
                <a:spcPts val="1000"/>
              </a:spcBef>
              <a:buClr>
                <a:srgbClr val="888888"/>
              </a:buClr>
              <a:buFont typeface="Arial"/>
              <a:buNone/>
              <a:defRPr sz="3999" b="0" i="0" u="none" strike="noStrike" cap="none">
                <a:solidFill>
                  <a:srgbClr val="888888"/>
                </a:solidFill>
                <a:latin typeface="Calibri"/>
                <a:ea typeface="Calibri"/>
                <a:cs typeface="Calibri"/>
                <a:sym typeface="Calibri"/>
              </a:defRPr>
            </a:lvl2pPr>
            <a:lvl3pPr marL="1828343" marR="0" lvl="2" indent="-12243" algn="l" rtl="0">
              <a:lnSpc>
                <a:spcPct val="90000"/>
              </a:lnSpc>
              <a:spcBef>
                <a:spcPts val="1000"/>
              </a:spcBef>
              <a:buClr>
                <a:srgbClr val="888888"/>
              </a:buClr>
              <a:buFont typeface="Arial"/>
              <a:buNone/>
              <a:defRPr sz="3599" b="0" i="0" u="none" strike="noStrike" cap="none">
                <a:solidFill>
                  <a:srgbClr val="888888"/>
                </a:solidFill>
                <a:latin typeface="Calibri"/>
                <a:ea typeface="Calibri"/>
                <a:cs typeface="Calibri"/>
                <a:sym typeface="Calibri"/>
              </a:defRPr>
            </a:lvl3pPr>
            <a:lvl4pPr marL="2742514" marR="0" lvl="3" indent="-12013"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4pPr>
            <a:lvl5pPr marL="3656686" marR="0" lvl="4" indent="-11786"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5pPr>
            <a:lvl6pPr marL="4570857" marR="0" lvl="5" indent="-1155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6pPr>
            <a:lvl7pPr marL="5485028" marR="0" lvl="6" indent="-1132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7pPr>
            <a:lvl8pPr marL="6399200" marR="0" lvl="7" indent="-1110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8pPr>
            <a:lvl9pPr marL="7313370" marR="0" lvl="8" indent="-1087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40" name="Shape 40"/>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76562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663266" y="4039257"/>
            <a:ext cx="21025723" cy="673959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11997"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663266" y="10842607"/>
            <a:ext cx="21025723" cy="3544191"/>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888888"/>
              </a:buClr>
              <a:buFont typeface="Arial"/>
              <a:buNone/>
              <a:defRPr sz="4799" b="0" i="0" u="none" strike="noStrike" cap="none">
                <a:solidFill>
                  <a:srgbClr val="888888"/>
                </a:solidFill>
                <a:latin typeface="Calibri"/>
                <a:ea typeface="Calibri"/>
                <a:cs typeface="Calibri"/>
                <a:sym typeface="Calibri"/>
              </a:defRPr>
            </a:lvl1pPr>
            <a:lvl2pPr marL="914171" marR="0" lvl="1" indent="-12471" algn="l" rtl="0">
              <a:lnSpc>
                <a:spcPct val="90000"/>
              </a:lnSpc>
              <a:spcBef>
                <a:spcPts val="1000"/>
              </a:spcBef>
              <a:buClr>
                <a:srgbClr val="888888"/>
              </a:buClr>
              <a:buFont typeface="Arial"/>
              <a:buNone/>
              <a:defRPr sz="3999" b="0" i="0" u="none" strike="noStrike" cap="none">
                <a:solidFill>
                  <a:srgbClr val="888888"/>
                </a:solidFill>
                <a:latin typeface="Calibri"/>
                <a:ea typeface="Calibri"/>
                <a:cs typeface="Calibri"/>
                <a:sym typeface="Calibri"/>
              </a:defRPr>
            </a:lvl2pPr>
            <a:lvl3pPr marL="1828343" marR="0" lvl="2" indent="-12243" algn="l" rtl="0">
              <a:lnSpc>
                <a:spcPct val="90000"/>
              </a:lnSpc>
              <a:spcBef>
                <a:spcPts val="1000"/>
              </a:spcBef>
              <a:buClr>
                <a:srgbClr val="888888"/>
              </a:buClr>
              <a:buFont typeface="Arial"/>
              <a:buNone/>
              <a:defRPr sz="3599" b="0" i="0" u="none" strike="noStrike" cap="none">
                <a:solidFill>
                  <a:srgbClr val="888888"/>
                </a:solidFill>
                <a:latin typeface="Calibri"/>
                <a:ea typeface="Calibri"/>
                <a:cs typeface="Calibri"/>
                <a:sym typeface="Calibri"/>
              </a:defRPr>
            </a:lvl3pPr>
            <a:lvl4pPr marL="2742514" marR="0" lvl="3" indent="-12013"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4pPr>
            <a:lvl5pPr marL="3656686" marR="0" lvl="4" indent="-11786"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5pPr>
            <a:lvl6pPr marL="4570857" marR="0" lvl="5" indent="-1155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6pPr>
            <a:lvl7pPr marL="5485028" marR="0" lvl="6" indent="-11327"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7pPr>
            <a:lvl8pPr marL="6399200" marR="0" lvl="7" indent="-1110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8pPr>
            <a:lvl9pPr marL="7313370" marR="0" lvl="8" indent="-10870" algn="l" rtl="0">
              <a:lnSpc>
                <a:spcPct val="90000"/>
              </a:lnSpc>
              <a:spcBef>
                <a:spcPts val="1000"/>
              </a:spcBef>
              <a:buClr>
                <a:srgbClr val="888888"/>
              </a:buClr>
              <a:buFont typeface="Arial"/>
              <a:buNone/>
              <a:defRPr sz="3199"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679139"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679139" y="3971748"/>
            <a:ext cx="10312887"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679139" y="5918239"/>
            <a:ext cx="10312887"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12341185" y="3971748"/>
            <a:ext cx="10363675"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12341185" y="5918239"/>
            <a:ext cx="10363675"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56" name="Shape 56"/>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95871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61" name="Shape 6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792842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65" name="Shape 6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1806682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10363677" y="2332792"/>
            <a:ext cx="12341185" cy="11513938"/>
          </a:xfrm>
          <a:prstGeom prst="rect">
            <a:avLst/>
          </a:prstGeom>
          <a:noFill/>
          <a:ln>
            <a:noFill/>
          </a:ln>
        </p:spPr>
        <p:txBody>
          <a:bodyPr lIns="91425" tIns="91425" rIns="91425" bIns="91425" anchor="t" anchorCtr="0"/>
          <a:lstStyle>
            <a:lvl1pPr marL="457086" marR="0" lvl="0" indent="-50813" algn="l" rtl="0">
              <a:lnSpc>
                <a:spcPct val="90000"/>
              </a:lnSpc>
              <a:spcBef>
                <a:spcPts val="2000"/>
              </a:spcBef>
              <a:buClr>
                <a:schemeClr val="dk1"/>
              </a:buClr>
              <a:buSzPct val="99968"/>
              <a:buFont typeface="Arial"/>
              <a:buChar char="•"/>
              <a:defRPr sz="6398" b="0" i="0" u="none" strike="noStrike" cap="none">
                <a:solidFill>
                  <a:schemeClr val="dk1"/>
                </a:solidFill>
                <a:latin typeface="Calibri"/>
                <a:ea typeface="Calibri"/>
                <a:cs typeface="Calibri"/>
                <a:sym typeface="Calibri"/>
              </a:defRPr>
            </a:lvl1pPr>
            <a:lvl2pPr marL="1371257" marR="0" lvl="1" indent="-114020" algn="l" rtl="0">
              <a:lnSpc>
                <a:spcPct val="90000"/>
              </a:lnSpc>
              <a:spcBef>
                <a:spcPts val="1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2pPr>
            <a:lvl3pPr marL="2285429" marR="0" lvl="2" indent="-164592"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3pPr>
            <a:lvl4pPr marL="3199600" marR="0" lvl="3" indent="-215163"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4pPr>
            <a:lvl5pPr marL="4113771" marR="0" lvl="4" indent="-214934"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5pPr>
            <a:lvl6pPr marL="5027943" marR="0" lvl="5" indent="-214706"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6pPr>
            <a:lvl7pPr marL="5942114" marR="0" lvl="6" indent="-214477"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7pPr>
            <a:lvl8pPr marL="6856286" marR="0" lvl="7" indent="-214249"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8pPr>
            <a:lvl9pPr marL="7770456" marR="0" lvl="8" indent="-214020"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72" name="Shape 72"/>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733140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0363677" y="2332792"/>
            <a:ext cx="12341185" cy="1151393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398"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55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47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79" name="Shape 79"/>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3641566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7048807" y="-1059804"/>
            <a:ext cx="10280035" cy="21025723"/>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85" name="Shape 8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195521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13208238" y="5099625"/>
            <a:ext cx="13730466" cy="525643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2543015" y="-4444"/>
            <a:ext cx="13730466" cy="15464571"/>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solidFill>
                <a:srgbClr val="000000"/>
              </a:solidFill>
            </a:endParaRPr>
          </a:p>
        </p:txBody>
      </p:sp>
      <p:sp>
        <p:nvSpPr>
          <p:cNvPr id="91" name="Shape 9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a:buSzPct val="25000"/>
            </a:pPr>
            <a:fld id="{00000000-1234-1234-1234-123412341234}" type="slidenum">
              <a:rPr lang="es-CO" sz="3600">
                <a:latin typeface="Calibri"/>
                <a:ea typeface="Calibri"/>
                <a:cs typeface="Calibri"/>
                <a:sym typeface="Calibri"/>
              </a:rPr>
              <a:pPr>
                <a:buSzPct val="25000"/>
              </a:pPr>
              <a:t>‹Nº›</a:t>
            </a:fld>
            <a:endParaRPr lang="es-CO" sz="3600">
              <a:latin typeface="Calibri"/>
              <a:ea typeface="Calibri"/>
              <a:cs typeface="Calibri"/>
              <a:sym typeface="Calibri"/>
            </a:endParaRPr>
          </a:p>
        </p:txBody>
      </p:sp>
    </p:spTree>
    <p:extLst>
      <p:ext uri="{BB962C8B-B14F-4D97-AF65-F5344CB8AC3E}">
        <p14:creationId xmlns:p14="http://schemas.microsoft.com/office/powerpoint/2010/main" val="2529114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Meet the team 3">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1667748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3"/>
          </p:nvPr>
        </p:nvSpPr>
        <p:spPr>
          <a:xfrm>
            <a:off x="4235771"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4"/>
          </p:nvPr>
        </p:nvSpPr>
        <p:spPr>
          <a:xfrm>
            <a:off x="10461224" y="5026741"/>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777783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Meet the team 3">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18252671"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8" name="Shape 98"/>
          <p:cNvSpPr>
            <a:spLocks noGrp="1"/>
          </p:cNvSpPr>
          <p:nvPr>
            <p:ph type="pic" idx="3"/>
          </p:nvPr>
        </p:nvSpPr>
        <p:spPr>
          <a:xfrm>
            <a:off x="13038904"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pic" idx="4"/>
          </p:nvPr>
        </p:nvSpPr>
        <p:spPr>
          <a:xfrm>
            <a:off x="7957599"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0" name="Shape 100"/>
          <p:cNvSpPr>
            <a:spLocks noGrp="1"/>
          </p:cNvSpPr>
          <p:nvPr>
            <p:ph type="pic" idx="5"/>
          </p:nvPr>
        </p:nvSpPr>
        <p:spPr>
          <a:xfrm>
            <a:off x="2743825" y="481619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57742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Meet the team 3">
    <p:spTree>
      <p:nvGrpSpPr>
        <p:cNvPr id="1" name="Shape 101"/>
        <p:cNvGrpSpPr/>
        <p:nvPr/>
      </p:nvGrpSpPr>
      <p:grpSpPr>
        <a:xfrm>
          <a:off x="0" y="0"/>
          <a:ext cx="0" cy="0"/>
          <a:chOff x="0" y="0"/>
          <a:chExt cx="0" cy="0"/>
        </a:xfrm>
      </p:grpSpPr>
      <p:sp>
        <p:nvSpPr>
          <p:cNvPr id="102" name="Shape 102"/>
          <p:cNvSpPr>
            <a:spLocks noGrp="1"/>
          </p:cNvSpPr>
          <p:nvPr>
            <p:ph type="pic" idx="2"/>
          </p:nvPr>
        </p:nvSpPr>
        <p:spPr>
          <a:xfrm>
            <a:off x="2213593"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3"/>
          </p:nvPr>
        </p:nvSpPr>
        <p:spPr>
          <a:xfrm>
            <a:off x="12747390" y="4605646"/>
            <a:ext cx="3461552" cy="44303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0208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679139"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1679139" y="3971748"/>
            <a:ext cx="10312887"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1679139" y="5918239"/>
            <a:ext cx="10312887"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12341185" y="3971748"/>
            <a:ext cx="10363675" cy="1946491"/>
          </a:xfrm>
          <a:prstGeom prst="rect">
            <a:avLst/>
          </a:prstGeom>
          <a:noFill/>
          <a:ln>
            <a:noFill/>
          </a:ln>
        </p:spPr>
        <p:txBody>
          <a:bodyPr lIns="91425" tIns="91425" rIns="91425" bIns="91425" anchor="b" anchorCtr="0"/>
          <a:lstStyle>
            <a:lvl1pPr marL="0" marR="0" lvl="0" indent="0" algn="l" rtl="0">
              <a:lnSpc>
                <a:spcPct val="90000"/>
              </a:lnSpc>
              <a:spcBef>
                <a:spcPts val="2000"/>
              </a:spcBef>
              <a:buClr>
                <a:schemeClr val="dk1"/>
              </a:buClr>
              <a:buFont typeface="Arial"/>
              <a:buNone/>
              <a:defRPr sz="4799" b="1"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3999" b="1"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3599" b="1"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199"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12341185" y="5918239"/>
            <a:ext cx="10363675" cy="8704838"/>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About us layout 1">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12905157" y="3945028"/>
            <a:ext cx="9174820" cy="9187663"/>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9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50842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Portf Layout 2">
    <p:spTree>
      <p:nvGrpSpPr>
        <p:cNvPr id="1" name="Shape 106"/>
        <p:cNvGrpSpPr/>
        <p:nvPr/>
      </p:nvGrpSpPr>
      <p:grpSpPr>
        <a:xfrm>
          <a:off x="0" y="0"/>
          <a:ext cx="0" cy="0"/>
          <a:chOff x="0" y="0"/>
          <a:chExt cx="0" cy="0"/>
        </a:xfrm>
      </p:grpSpPr>
      <p:sp>
        <p:nvSpPr>
          <p:cNvPr id="107" name="Shape 107"/>
          <p:cNvSpPr>
            <a:spLocks noGrp="1"/>
          </p:cNvSpPr>
          <p:nvPr>
            <p:ph type="pic" idx="2"/>
          </p:nvPr>
        </p:nvSpPr>
        <p:spPr>
          <a:xfrm>
            <a:off x="5246221"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3"/>
          </p:nvPr>
        </p:nvSpPr>
        <p:spPr>
          <a:xfrm>
            <a:off x="8278293"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4"/>
          </p:nvPr>
        </p:nvSpPr>
        <p:spPr>
          <a:xfrm>
            <a:off x="2214142" y="723745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0" name="Shape 110"/>
          <p:cNvSpPr>
            <a:spLocks noGrp="1"/>
          </p:cNvSpPr>
          <p:nvPr>
            <p:ph type="pic" idx="5"/>
          </p:nvPr>
        </p:nvSpPr>
        <p:spPr>
          <a:xfrm>
            <a:off x="5246221"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1" name="Shape 111"/>
          <p:cNvSpPr>
            <a:spLocks noGrp="1"/>
          </p:cNvSpPr>
          <p:nvPr>
            <p:ph type="pic" idx="6"/>
          </p:nvPr>
        </p:nvSpPr>
        <p:spPr>
          <a:xfrm>
            <a:off x="8278293"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2" name="Shape 112"/>
          <p:cNvSpPr>
            <a:spLocks noGrp="1"/>
          </p:cNvSpPr>
          <p:nvPr>
            <p:ph type="pic" idx="7"/>
          </p:nvPr>
        </p:nvSpPr>
        <p:spPr>
          <a:xfrm>
            <a:off x="2214142" y="10519450"/>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pic" idx="8"/>
          </p:nvPr>
        </p:nvSpPr>
        <p:spPr>
          <a:xfrm>
            <a:off x="5246221"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4" name="Shape 114"/>
          <p:cNvSpPr>
            <a:spLocks noGrp="1"/>
          </p:cNvSpPr>
          <p:nvPr>
            <p:ph type="pic" idx="9"/>
          </p:nvPr>
        </p:nvSpPr>
        <p:spPr>
          <a:xfrm>
            <a:off x="8278293"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pic" idx="13"/>
          </p:nvPr>
        </p:nvSpPr>
        <p:spPr>
          <a:xfrm>
            <a:off x="2214142" y="3955466"/>
            <a:ext cx="3032077" cy="328199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600" b="0" i="0" u="none" strike="noStrike" cap="none">
                <a:solidFill>
                  <a:srgbClr val="D8D8D8"/>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53925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5" y="0"/>
            <a:ext cx="24377655" cy="7631391"/>
          </a:xfrm>
          <a:prstGeom prst="rect">
            <a:avLst/>
          </a:prstGeom>
        </p:spPr>
        <p:txBody>
          <a:bodyPr rtlCol="0">
            <a:normAutofit/>
          </a:bodyPr>
          <a:lstStyle>
            <a:lvl1pPr marL="0" indent="0">
              <a:buNone/>
              <a:defRPr sz="2000">
                <a:latin typeface="Lato Light"/>
                <a:cs typeface="Lato Light"/>
              </a:defRPr>
            </a:lvl1pPr>
          </a:lstStyle>
          <a:p>
            <a:pPr lvl="0"/>
            <a:endParaRPr lang="en-US" noProof="0" dirty="0"/>
          </a:p>
        </p:txBody>
      </p:sp>
      <p:sp>
        <p:nvSpPr>
          <p:cNvPr id="31" name="Picture Placeholder 2"/>
          <p:cNvSpPr>
            <a:spLocks noGrp="1" noChangeAspect="1"/>
          </p:cNvSpPr>
          <p:nvPr>
            <p:ph type="pic" sz="quarter" idx="11"/>
          </p:nvPr>
        </p:nvSpPr>
        <p:spPr>
          <a:xfrm>
            <a:off x="3070978" y="2913855"/>
            <a:ext cx="4720487" cy="9981970"/>
          </a:xfrm>
          <a:prstGeom prst="rect">
            <a:avLst/>
          </a:prstGeom>
        </p:spPr>
        <p:txBody>
          <a:bodyPr rtlCol="0">
            <a:normAutofit/>
          </a:bodyPr>
          <a:lstStyle>
            <a:lvl1pPr marL="0" indent="0">
              <a:buNone/>
              <a:defRPr sz="2000">
                <a:latin typeface="Lato Light"/>
                <a:cs typeface="Lato Light"/>
              </a:defRPr>
            </a:lvl1pPr>
          </a:lstStyle>
          <a:p>
            <a:pPr lvl="0"/>
            <a:endParaRPr lang="en-US" noProof="0" dirty="0"/>
          </a:p>
        </p:txBody>
      </p:sp>
    </p:spTree>
    <p:extLst>
      <p:ext uri="{BB962C8B-B14F-4D97-AF65-F5344CB8AC3E}">
        <p14:creationId xmlns:p14="http://schemas.microsoft.com/office/powerpoint/2010/main" val="1160001581"/>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10363677" y="2332792"/>
            <a:ext cx="12341185" cy="11513938"/>
          </a:xfrm>
          <a:prstGeom prst="rect">
            <a:avLst/>
          </a:prstGeom>
          <a:noFill/>
          <a:ln>
            <a:noFill/>
          </a:ln>
        </p:spPr>
        <p:txBody>
          <a:bodyPr lIns="91425" tIns="91425" rIns="91425" bIns="91425" anchor="t" anchorCtr="0"/>
          <a:lstStyle>
            <a:lvl1pPr marL="457086" marR="0" lvl="0" indent="-50813" algn="l" rtl="0">
              <a:lnSpc>
                <a:spcPct val="90000"/>
              </a:lnSpc>
              <a:spcBef>
                <a:spcPts val="2000"/>
              </a:spcBef>
              <a:buClr>
                <a:schemeClr val="dk1"/>
              </a:buClr>
              <a:buSzPct val="99968"/>
              <a:buFont typeface="Arial"/>
              <a:buChar char="•"/>
              <a:defRPr sz="6398" b="0" i="0" u="none" strike="noStrike" cap="none">
                <a:solidFill>
                  <a:schemeClr val="dk1"/>
                </a:solidFill>
                <a:latin typeface="Calibri"/>
                <a:ea typeface="Calibri"/>
                <a:cs typeface="Calibri"/>
                <a:sym typeface="Calibri"/>
              </a:defRPr>
            </a:lvl1pPr>
            <a:lvl2pPr marL="1371257" marR="0" lvl="1" indent="-114020" algn="l" rtl="0">
              <a:lnSpc>
                <a:spcPct val="90000"/>
              </a:lnSpc>
              <a:spcBef>
                <a:spcPts val="1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2pPr>
            <a:lvl3pPr marL="2285429" marR="0" lvl="2" indent="-164592"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3pPr>
            <a:lvl4pPr marL="3199600" marR="0" lvl="3" indent="-215163"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4pPr>
            <a:lvl5pPr marL="4113771" marR="0" lvl="4" indent="-214934"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5pPr>
            <a:lvl6pPr marL="5027943" marR="0" lvl="5" indent="-214706"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6pPr>
            <a:lvl7pPr marL="5942114" marR="0" lvl="6" indent="-214477"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7pPr>
            <a:lvl8pPr marL="6856286" marR="0" lvl="7" indent="-214249"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8pPr>
            <a:lvl9pPr marL="7770456" marR="0" lvl="8" indent="-214020"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679140" y="1080134"/>
            <a:ext cx="7862425" cy="3780473"/>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3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0363677" y="2332792"/>
            <a:ext cx="12341185" cy="11513938"/>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6398"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55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47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3999"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679140" y="4860607"/>
            <a:ext cx="7862425" cy="900487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199" b="0" i="0" u="none" strike="noStrike" cap="none">
                <a:solidFill>
                  <a:schemeClr val="dk1"/>
                </a:solidFill>
                <a:latin typeface="Calibri"/>
                <a:ea typeface="Calibri"/>
                <a:cs typeface="Calibri"/>
                <a:sym typeface="Calibri"/>
              </a:defRPr>
            </a:lvl1pPr>
            <a:lvl2pPr marL="914171" marR="0" lvl="1" indent="-12471" algn="l" rtl="0">
              <a:lnSpc>
                <a:spcPct val="90000"/>
              </a:lnSpc>
              <a:spcBef>
                <a:spcPts val="1000"/>
              </a:spcBef>
              <a:buClr>
                <a:schemeClr val="dk1"/>
              </a:buClr>
              <a:buFont typeface="Arial"/>
              <a:buNone/>
              <a:defRPr sz="2799" b="0" i="0" u="none" strike="noStrike" cap="none">
                <a:solidFill>
                  <a:schemeClr val="dk1"/>
                </a:solidFill>
                <a:latin typeface="Calibri"/>
                <a:ea typeface="Calibri"/>
                <a:cs typeface="Calibri"/>
                <a:sym typeface="Calibri"/>
              </a:defRPr>
            </a:lvl2pPr>
            <a:lvl3pPr marL="1828343" marR="0" lvl="2" indent="-12243" algn="l" rtl="0">
              <a:lnSpc>
                <a:spcPct val="90000"/>
              </a:lnSpc>
              <a:spcBef>
                <a:spcPts val="1000"/>
              </a:spcBef>
              <a:buClr>
                <a:schemeClr val="dk1"/>
              </a:buClr>
              <a:buFont typeface="Arial"/>
              <a:buNone/>
              <a:defRPr sz="2399" b="0" i="0" u="none" strike="noStrike" cap="none">
                <a:solidFill>
                  <a:schemeClr val="dk1"/>
                </a:solidFill>
                <a:latin typeface="Calibri"/>
                <a:ea typeface="Calibri"/>
                <a:cs typeface="Calibri"/>
                <a:sym typeface="Calibri"/>
              </a:defRPr>
            </a:lvl3pPr>
            <a:lvl4pPr marL="2742514" marR="0" lvl="3" indent="-12013"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4pPr>
            <a:lvl5pPr marL="3656686" marR="0" lvl="4" indent="-11786"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5pPr>
            <a:lvl6pPr marL="4570857" marR="0" lvl="5" indent="-1155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6pPr>
            <a:lvl7pPr marL="5485028" marR="0" lvl="6" indent="-11327"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7pPr>
            <a:lvl8pPr marL="6399200" marR="0" lvl="7" indent="-1110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8pPr>
            <a:lvl9pPr marL="7313370" marR="0" lvl="8" indent="-10870" algn="l" rtl="0">
              <a:lnSpc>
                <a:spcPct val="90000"/>
              </a:lnSpc>
              <a:spcBef>
                <a:spcPts val="10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675964" y="862608"/>
            <a:ext cx="21025723" cy="3131643"/>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8798"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7048807" y="-1059804"/>
            <a:ext cx="10280035" cy="21025723"/>
          </a:xfrm>
          <a:prstGeom prst="rect">
            <a:avLst/>
          </a:prstGeom>
          <a:noFill/>
          <a:ln>
            <a:noFill/>
          </a:ln>
        </p:spPr>
        <p:txBody>
          <a:bodyPr lIns="91425" tIns="91425" rIns="91425" bIns="91425" anchor="t" anchorCtr="0"/>
          <a:lstStyle>
            <a:lvl1pPr marL="457086" marR="0" lvl="0" indent="-101549" algn="l" rtl="0">
              <a:lnSpc>
                <a:spcPct val="90000"/>
              </a:lnSpc>
              <a:spcBef>
                <a:spcPts val="2000"/>
              </a:spcBef>
              <a:buClr>
                <a:schemeClr val="dk1"/>
              </a:buClr>
              <a:buSzPct val="99982"/>
              <a:buFont typeface="Arial"/>
              <a:buChar char="•"/>
              <a:defRPr sz="5599" b="0" i="0" u="none" strike="noStrike" cap="none">
                <a:solidFill>
                  <a:schemeClr val="dk1"/>
                </a:solidFill>
                <a:latin typeface="Calibri"/>
                <a:ea typeface="Calibri"/>
                <a:cs typeface="Calibri"/>
                <a:sym typeface="Calibri"/>
              </a:defRPr>
            </a:lvl1pPr>
            <a:lvl2pPr marL="1371257" marR="0" lvl="1" indent="-164820" algn="l" rtl="0">
              <a:lnSpc>
                <a:spcPct val="90000"/>
              </a:lnSpc>
              <a:spcBef>
                <a:spcPts val="1000"/>
              </a:spcBef>
              <a:buClr>
                <a:schemeClr val="dk1"/>
              </a:buClr>
              <a:buSzPct val="99979"/>
              <a:buFont typeface="Arial"/>
              <a:buChar char="•"/>
              <a:defRPr sz="4799" b="0" i="0" u="none" strike="noStrike" cap="none">
                <a:solidFill>
                  <a:schemeClr val="dk1"/>
                </a:solidFill>
                <a:latin typeface="Calibri"/>
                <a:ea typeface="Calibri"/>
                <a:cs typeface="Calibri"/>
                <a:sym typeface="Calibri"/>
              </a:defRPr>
            </a:lvl2pPr>
            <a:lvl3pPr marL="2285429" marR="0" lvl="2" indent="-215392" algn="l" rtl="0">
              <a:lnSpc>
                <a:spcPct val="90000"/>
              </a:lnSpc>
              <a:spcBef>
                <a:spcPts val="1000"/>
              </a:spcBef>
              <a:buClr>
                <a:schemeClr val="dk1"/>
              </a:buClr>
              <a:buSzPct val="99975"/>
              <a:buFont typeface="Arial"/>
              <a:buChar char="•"/>
              <a:defRPr sz="3999" b="0" i="0" u="none" strike="noStrike" cap="none">
                <a:solidFill>
                  <a:schemeClr val="dk1"/>
                </a:solidFill>
                <a:latin typeface="Calibri"/>
                <a:ea typeface="Calibri"/>
                <a:cs typeface="Calibri"/>
                <a:sym typeface="Calibri"/>
              </a:defRPr>
            </a:lvl3pPr>
            <a:lvl4pPr marL="3199600" marR="0" lvl="3" indent="-240563"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4pPr>
            <a:lvl5pPr marL="4113771" marR="0" lvl="4" indent="-240334"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5pPr>
            <a:lvl6pPr marL="5027943" marR="0" lvl="5" indent="-240106"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6pPr>
            <a:lvl7pPr marL="5942114" marR="0" lvl="6" indent="-239877"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7pPr>
            <a:lvl8pPr marL="6856286" marR="0" lvl="7" indent="-239649"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8pPr>
            <a:lvl9pPr marL="7770456" marR="0" lvl="8" indent="-239420" algn="l" rtl="0">
              <a:lnSpc>
                <a:spcPct val="90000"/>
              </a:lnSpc>
              <a:spcBef>
                <a:spcPts val="1000"/>
              </a:spcBef>
              <a:buClr>
                <a:schemeClr val="dk1"/>
              </a:buClr>
              <a:buSzPct val="99972"/>
              <a:buFont typeface="Arial"/>
              <a:buChar char="•"/>
              <a:defRPr sz="3599"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1675964" y="14889878"/>
            <a:ext cx="5484971" cy="862607"/>
          </a:xfrm>
          <a:prstGeom prst="rect">
            <a:avLst/>
          </a:prstGeom>
          <a:noFill/>
          <a:ln>
            <a:noFill/>
          </a:ln>
        </p:spPr>
        <p:txBody>
          <a:bodyPr lIns="91425" tIns="91425" rIns="91425" bIns="91425" anchor="ctr" anchorCtr="0"/>
          <a:lstStyle>
            <a:lvl1pPr marL="0" marR="0" lvl="0" indent="0" algn="l" rtl="0">
              <a:spcBef>
                <a:spcPts val="0"/>
              </a:spcBef>
              <a:buNone/>
              <a:defRPr sz="2399">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8075096" y="14889878"/>
            <a:ext cx="8227457" cy="862607"/>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7216715" y="15016878"/>
            <a:ext cx="5484971" cy="8626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s-CO" sz="3600">
                <a:solidFill>
                  <a:schemeClr val="dk1"/>
                </a:solidFill>
                <a:latin typeface="Calibri"/>
                <a:ea typeface="Calibri"/>
                <a:cs typeface="Calibri"/>
                <a:sym typeface="Calibri"/>
              </a:rPr>
              <a:t>‹Nº›</a:t>
            </a:fld>
            <a:endParaRPr lang="es-CO" sz="36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0" name="Rectangle 50"/>
          <p:cNvSpPr/>
          <p:nvPr userDrawn="1"/>
        </p:nvSpPr>
        <p:spPr>
          <a:xfrm>
            <a:off x="0" y="13357596"/>
            <a:ext cx="24377650" cy="2868944"/>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p>
        </p:txBody>
      </p:sp>
      <p:grpSp>
        <p:nvGrpSpPr>
          <p:cNvPr id="21" name="Group 72"/>
          <p:cNvGrpSpPr>
            <a:grpSpLocks/>
          </p:cNvGrpSpPr>
          <p:nvPr userDrawn="1"/>
        </p:nvGrpSpPr>
        <p:grpSpPr bwMode="auto">
          <a:xfrm>
            <a:off x="523529" y="13879392"/>
            <a:ext cx="1466234" cy="1466616"/>
            <a:chOff x="1166350" y="3547680"/>
            <a:chExt cx="1054377" cy="1054377"/>
          </a:xfrm>
        </p:grpSpPr>
        <p:sp>
          <p:nvSpPr>
            <p:cNvPr id="22" name="Oval 83"/>
            <p:cNvSpPr/>
            <p:nvPr/>
          </p:nvSpPr>
          <p:spPr>
            <a:xfrm>
              <a:off x="1233043" y="3614374"/>
              <a:ext cx="930519" cy="930519"/>
            </a:xfrm>
            <a:prstGeom prst="ellipse">
              <a:avLst/>
            </a:prstGeom>
            <a:solidFill>
              <a:schemeClr val="bg1">
                <a:lumMod val="8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24" name="Freeform 417"/>
          <p:cNvSpPr>
            <a:spLocks noChangeArrowheads="1"/>
          </p:cNvSpPr>
          <p:nvPr userDrawn="1"/>
        </p:nvSpPr>
        <p:spPr bwMode="auto">
          <a:xfrm>
            <a:off x="958664" y="14271530"/>
            <a:ext cx="695413" cy="695594"/>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2">
              <a:lumMod val="50000"/>
            </a:schemeClr>
          </a:solidFill>
          <a:ln>
            <a:noFill/>
          </a:ln>
          <a:effectLst/>
        </p:spPr>
        <p:txBody>
          <a:bodyPr wrap="none" lIns="243785" tIns="121892" rIns="243785" bIns="121892" anchor="ctr"/>
          <a:lstStyle/>
          <a:p>
            <a:pPr>
              <a:defRPr/>
            </a:pPr>
            <a:endParaRPr lang="en-US" dirty="0">
              <a:ea typeface="SimSun" charset="0"/>
            </a:endParaRPr>
          </a:p>
        </p:txBody>
      </p:sp>
      <p:grpSp>
        <p:nvGrpSpPr>
          <p:cNvPr id="25" name="Group 72"/>
          <p:cNvGrpSpPr>
            <a:grpSpLocks/>
          </p:cNvGrpSpPr>
          <p:nvPr userDrawn="1"/>
        </p:nvGrpSpPr>
        <p:grpSpPr bwMode="auto">
          <a:xfrm>
            <a:off x="22252296" y="14032392"/>
            <a:ext cx="1466234" cy="1466616"/>
            <a:chOff x="1166350" y="3547680"/>
            <a:chExt cx="1054377" cy="1054377"/>
          </a:xfrm>
        </p:grpSpPr>
        <p:sp>
          <p:nvSpPr>
            <p:cNvPr id="26" name="Oval 83"/>
            <p:cNvSpPr/>
            <p:nvPr/>
          </p:nvSpPr>
          <p:spPr>
            <a:xfrm>
              <a:off x="1233043" y="3614373"/>
              <a:ext cx="930519" cy="930519"/>
            </a:xfrm>
            <a:prstGeom prst="ellipse">
              <a:avLst/>
            </a:prstGeom>
            <a:solidFill>
              <a:srgbClr val="85A61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7"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14" name="Shape 14"/>
          <p:cNvSpPr txBox="1"/>
          <p:nvPr/>
        </p:nvSpPr>
        <p:spPr>
          <a:xfrm>
            <a:off x="22417497" y="14495369"/>
            <a:ext cx="1149079" cy="553915"/>
          </a:xfrm>
          <a:prstGeom prst="rect">
            <a:avLst/>
          </a:prstGeom>
          <a:noFill/>
          <a:ln>
            <a:noFill/>
          </a:ln>
        </p:spPr>
        <p:txBody>
          <a:bodyPr lIns="182775" tIns="91375" rIns="182775" bIns="91375" anchor="t" anchorCtr="0">
            <a:noAutofit/>
          </a:bodyPr>
          <a:lstStyle/>
          <a:p>
            <a:pPr marL="0" marR="0" lvl="0" indent="0" algn="ctr" rtl="0">
              <a:spcBef>
                <a:spcPts val="0"/>
              </a:spcBef>
              <a:buSzPct val="25000"/>
              <a:buNone/>
            </a:pPr>
            <a:fld id="{00000000-1234-1234-1234-123412341234}" type="slidenum">
              <a:rPr lang="es-CO" sz="2400" b="1" i="0" u="none" strike="noStrike" cap="none">
                <a:solidFill>
                  <a:schemeClr val="lt1"/>
                </a:solidFill>
                <a:latin typeface="Lato"/>
                <a:ea typeface="Lato"/>
                <a:cs typeface="Lato"/>
                <a:sym typeface="Lato"/>
              </a:rPr>
              <a:t>‹Nº›</a:t>
            </a:fld>
            <a:endParaRPr lang="es-CO" sz="2400" b="1" i="0" u="none" strike="noStrike" cap="none" dirty="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78" r:id="rId16"/>
    <p:sldLayoutId id="2147483679"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676400" y="862012"/>
            <a:ext cx="21024849" cy="31321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body" idx="1"/>
          </p:nvPr>
        </p:nvSpPr>
        <p:spPr>
          <a:xfrm>
            <a:off x="1676400" y="4313237"/>
            <a:ext cx="21024849" cy="1027906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dt" idx="10"/>
          </p:nvPr>
        </p:nvSpPr>
        <p:spPr>
          <a:xfrm>
            <a:off x="1676400" y="15016162"/>
            <a:ext cx="5484813" cy="8635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ftr" idx="11"/>
          </p:nvPr>
        </p:nvSpPr>
        <p:spPr>
          <a:xfrm>
            <a:off x="8075613" y="15016162"/>
            <a:ext cx="8226425" cy="8635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913983" marR="0" lvl="1" indent="-12282" algn="l" rtl="0">
              <a:spcBef>
                <a:spcPts val="0"/>
              </a:spcBef>
              <a:buNone/>
              <a:defRPr sz="3600" b="0" i="0" u="none" strike="noStrike" cap="none">
                <a:solidFill>
                  <a:schemeClr val="dk1"/>
                </a:solidFill>
                <a:latin typeface="Calibri"/>
                <a:ea typeface="Calibri"/>
                <a:cs typeface="Calibri"/>
                <a:sym typeface="Calibri"/>
              </a:defRPr>
            </a:lvl2pPr>
            <a:lvl3pPr marL="1827965" marR="0" lvl="2" indent="-11864" algn="l" rtl="0">
              <a:spcBef>
                <a:spcPts val="0"/>
              </a:spcBef>
              <a:buNone/>
              <a:defRPr sz="3600" b="0" i="0" u="none" strike="noStrike" cap="none">
                <a:solidFill>
                  <a:schemeClr val="dk1"/>
                </a:solidFill>
                <a:latin typeface="Calibri"/>
                <a:ea typeface="Calibri"/>
                <a:cs typeface="Calibri"/>
                <a:sym typeface="Calibri"/>
              </a:defRPr>
            </a:lvl3pPr>
            <a:lvl4pPr marL="2741948" marR="0" lvl="3" indent="-11447" algn="l" rtl="0">
              <a:spcBef>
                <a:spcPts val="0"/>
              </a:spcBef>
              <a:buNone/>
              <a:defRPr sz="3600" b="0" i="0" u="none" strike="noStrike" cap="none">
                <a:solidFill>
                  <a:schemeClr val="dk1"/>
                </a:solidFill>
                <a:latin typeface="Calibri"/>
                <a:ea typeface="Calibri"/>
                <a:cs typeface="Calibri"/>
                <a:sym typeface="Calibri"/>
              </a:defRPr>
            </a:lvl4pPr>
            <a:lvl5pPr marL="3655933" marR="0" lvl="4" indent="-11033" algn="l" rtl="0">
              <a:spcBef>
                <a:spcPts val="0"/>
              </a:spcBef>
              <a:buNone/>
              <a:defRPr sz="3600" b="0" i="0" u="none" strike="noStrike" cap="none">
                <a:solidFill>
                  <a:schemeClr val="dk1"/>
                </a:solidFill>
                <a:latin typeface="Calibri"/>
                <a:ea typeface="Calibri"/>
                <a:cs typeface="Calibri"/>
                <a:sym typeface="Calibri"/>
              </a:defRPr>
            </a:lvl5pPr>
            <a:lvl6pPr marL="4569917" marR="0" lvl="5" indent="-10617" algn="l" rtl="0">
              <a:spcBef>
                <a:spcPts val="0"/>
              </a:spcBef>
              <a:buNone/>
              <a:defRPr sz="3600" b="0" i="0" u="none" strike="noStrike" cap="none">
                <a:solidFill>
                  <a:schemeClr val="dk1"/>
                </a:solidFill>
                <a:latin typeface="Calibri"/>
                <a:ea typeface="Calibri"/>
                <a:cs typeface="Calibri"/>
                <a:sym typeface="Calibri"/>
              </a:defRPr>
            </a:lvl6pPr>
            <a:lvl7pPr marL="5483898" marR="0" lvl="6" indent="-10197" algn="l" rtl="0">
              <a:spcBef>
                <a:spcPts val="0"/>
              </a:spcBef>
              <a:buNone/>
              <a:defRPr sz="3600" b="0" i="0" u="none" strike="noStrike" cap="none">
                <a:solidFill>
                  <a:schemeClr val="dk1"/>
                </a:solidFill>
                <a:latin typeface="Calibri"/>
                <a:ea typeface="Calibri"/>
                <a:cs typeface="Calibri"/>
                <a:sym typeface="Calibri"/>
              </a:defRPr>
            </a:lvl7pPr>
            <a:lvl8pPr marL="6397882" marR="0" lvl="7" indent="-9781" algn="l" rtl="0">
              <a:spcBef>
                <a:spcPts val="0"/>
              </a:spcBef>
              <a:buNone/>
              <a:defRPr sz="3600" b="0" i="0" u="none" strike="noStrike" cap="none">
                <a:solidFill>
                  <a:schemeClr val="dk1"/>
                </a:solidFill>
                <a:latin typeface="Calibri"/>
                <a:ea typeface="Calibri"/>
                <a:cs typeface="Calibri"/>
                <a:sym typeface="Calibri"/>
              </a:defRPr>
            </a:lvl8pPr>
            <a:lvl9pPr marL="7311867" marR="0" lvl="8" indent="-936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sldNum" idx="12"/>
          </p:nvPr>
        </p:nvSpPr>
        <p:spPr>
          <a:xfrm>
            <a:off x="17216437" y="15016162"/>
            <a:ext cx="5484812" cy="8635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0" name="Rectangle 50"/>
          <p:cNvSpPr/>
          <p:nvPr userDrawn="1"/>
        </p:nvSpPr>
        <p:spPr>
          <a:xfrm>
            <a:off x="0" y="13357596"/>
            <a:ext cx="24377650" cy="2868944"/>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dirty="0">
              <a:solidFill>
                <a:srgbClr val="FFFFFF"/>
              </a:solidFill>
            </a:endParaRPr>
          </a:p>
        </p:txBody>
      </p:sp>
      <p:grpSp>
        <p:nvGrpSpPr>
          <p:cNvPr id="21" name="Group 72"/>
          <p:cNvGrpSpPr>
            <a:grpSpLocks/>
          </p:cNvGrpSpPr>
          <p:nvPr userDrawn="1"/>
        </p:nvGrpSpPr>
        <p:grpSpPr bwMode="auto">
          <a:xfrm>
            <a:off x="523529" y="13879392"/>
            <a:ext cx="1466234" cy="1466616"/>
            <a:chOff x="1166350" y="3547680"/>
            <a:chExt cx="1054377" cy="1054377"/>
          </a:xfrm>
        </p:grpSpPr>
        <p:sp>
          <p:nvSpPr>
            <p:cNvPr id="22" name="Oval 83"/>
            <p:cNvSpPr/>
            <p:nvPr/>
          </p:nvSpPr>
          <p:spPr>
            <a:xfrm>
              <a:off x="1233043" y="3614374"/>
              <a:ext cx="930519" cy="930519"/>
            </a:xfrm>
            <a:prstGeom prst="ellipse">
              <a:avLst/>
            </a:prstGeom>
            <a:solidFill>
              <a:schemeClr val="bg1">
                <a:lumMod val="85000"/>
              </a:schemeClr>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3"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grpSp>
      <p:sp>
        <p:nvSpPr>
          <p:cNvPr id="24" name="Freeform 417"/>
          <p:cNvSpPr>
            <a:spLocks noChangeArrowheads="1"/>
          </p:cNvSpPr>
          <p:nvPr userDrawn="1"/>
        </p:nvSpPr>
        <p:spPr bwMode="auto">
          <a:xfrm>
            <a:off x="958664" y="14271530"/>
            <a:ext cx="695413" cy="695594"/>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2">
              <a:lumMod val="50000"/>
            </a:schemeClr>
          </a:solidFill>
          <a:ln>
            <a:noFill/>
          </a:ln>
          <a:effectLst/>
        </p:spPr>
        <p:txBody>
          <a:bodyPr wrap="none" lIns="243785" tIns="121892" rIns="243785" bIns="121892" anchor="ctr"/>
          <a:lstStyle/>
          <a:p>
            <a:pPr>
              <a:defRPr/>
            </a:pPr>
            <a:endParaRPr lang="en-US" dirty="0">
              <a:ea typeface="SimSun" charset="0"/>
            </a:endParaRPr>
          </a:p>
        </p:txBody>
      </p:sp>
      <p:grpSp>
        <p:nvGrpSpPr>
          <p:cNvPr id="25" name="Group 72"/>
          <p:cNvGrpSpPr>
            <a:grpSpLocks/>
          </p:cNvGrpSpPr>
          <p:nvPr userDrawn="1"/>
        </p:nvGrpSpPr>
        <p:grpSpPr bwMode="auto">
          <a:xfrm>
            <a:off x="22252296" y="14032392"/>
            <a:ext cx="1466234" cy="1466616"/>
            <a:chOff x="1166350" y="3547680"/>
            <a:chExt cx="1054377" cy="1054377"/>
          </a:xfrm>
        </p:grpSpPr>
        <p:sp>
          <p:nvSpPr>
            <p:cNvPr id="26" name="Oval 83"/>
            <p:cNvSpPr/>
            <p:nvPr/>
          </p:nvSpPr>
          <p:spPr>
            <a:xfrm>
              <a:off x="1233043" y="3614373"/>
              <a:ext cx="930519" cy="930519"/>
            </a:xfrm>
            <a:prstGeom prst="ellipse">
              <a:avLst/>
            </a:prstGeom>
            <a:solidFill>
              <a:srgbClr val="85A61A"/>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27" name="Oval 85"/>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grpSp>
      <p:sp>
        <p:nvSpPr>
          <p:cNvPr id="14" name="Shape 14"/>
          <p:cNvSpPr txBox="1"/>
          <p:nvPr/>
        </p:nvSpPr>
        <p:spPr>
          <a:xfrm>
            <a:off x="22417497" y="14495369"/>
            <a:ext cx="1149079" cy="553915"/>
          </a:xfrm>
          <a:prstGeom prst="rect">
            <a:avLst/>
          </a:prstGeom>
          <a:noFill/>
          <a:ln>
            <a:noFill/>
          </a:ln>
        </p:spPr>
        <p:txBody>
          <a:bodyPr lIns="182775" tIns="91375" rIns="182775" bIns="91375" anchor="t" anchorCtr="0">
            <a:noAutofit/>
          </a:bodyPr>
          <a:lstStyle/>
          <a:p>
            <a:pPr algn="ctr">
              <a:buSzPct val="25000"/>
            </a:pPr>
            <a:fld id="{00000000-1234-1234-1234-123412341234}" type="slidenum">
              <a:rPr lang="es-CO" sz="2400" b="1">
                <a:solidFill>
                  <a:srgbClr val="FFFFFF"/>
                </a:solidFill>
                <a:latin typeface="Lato"/>
                <a:ea typeface="Lato"/>
                <a:cs typeface="Lato"/>
                <a:sym typeface="Lato"/>
              </a:rPr>
              <a:pPr algn="ctr">
                <a:buSzPct val="25000"/>
              </a:pPr>
              <a:t>‹Nº›</a:t>
            </a:fld>
            <a:endParaRPr lang="es-CO" sz="2400" b="1" dirty="0">
              <a:solidFill>
                <a:srgbClr val="FFFFFF"/>
              </a:solidFill>
              <a:latin typeface="Lato"/>
              <a:ea typeface="Lato"/>
              <a:cs typeface="Lato"/>
              <a:sym typeface="Lato"/>
            </a:endParaRPr>
          </a:p>
        </p:txBody>
      </p:sp>
    </p:spTree>
    <p:extLst>
      <p:ext uri="{BB962C8B-B14F-4D97-AF65-F5344CB8AC3E}">
        <p14:creationId xmlns:p14="http://schemas.microsoft.com/office/powerpoint/2010/main" val="3112371007"/>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gpp.gov.co/sites/default/files/tramites/Peticiones-Quejas-Reclamos.png"/>
          <p:cNvPicPr>
            <a:picLocks noChangeAspect="1" noChangeArrowheads="1"/>
          </p:cNvPicPr>
          <p:nvPr/>
        </p:nvPicPr>
        <p:blipFill rotWithShape="1">
          <a:blip r:embed="rId2">
            <a:extLst>
              <a:ext uri="{28A0092B-C50C-407E-A947-70E740481C1C}">
                <a14:useLocalDpi xmlns:a14="http://schemas.microsoft.com/office/drawing/2010/main" val="0"/>
              </a:ext>
            </a:extLst>
          </a:blip>
          <a:srcRect t="17770"/>
          <a:stretch/>
        </p:blipFill>
        <p:spPr bwMode="auto">
          <a:xfrm>
            <a:off x="6348" y="3482732"/>
            <a:ext cx="24503973" cy="12690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gpp-formulario-escribanos.millenium.com.co/milleugpp/pages/images/logo-ug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9305" y="-251916"/>
            <a:ext cx="7704856" cy="35890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5"/>
          <p:cNvSpPr/>
          <p:nvPr/>
        </p:nvSpPr>
        <p:spPr>
          <a:xfrm>
            <a:off x="6348" y="-35893"/>
            <a:ext cx="24510322" cy="16237917"/>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32194" tIns="16097" rIns="32194" bIns="16097" rtlCol="0" anchor="ctr"/>
          <a:lstStyle/>
          <a:p>
            <a:pPr algn="ctr"/>
            <a:endParaRPr lang="es-CO" dirty="0"/>
          </a:p>
        </p:txBody>
      </p:sp>
      <p:grpSp>
        <p:nvGrpSpPr>
          <p:cNvPr id="2" name="1 Grupo"/>
          <p:cNvGrpSpPr/>
          <p:nvPr/>
        </p:nvGrpSpPr>
        <p:grpSpPr>
          <a:xfrm>
            <a:off x="19473" y="-61230"/>
            <a:ext cx="8496944" cy="12338706"/>
            <a:chOff x="581294" y="10778"/>
            <a:chExt cx="8496944" cy="12338706"/>
          </a:xfrm>
        </p:grpSpPr>
        <p:sp>
          <p:nvSpPr>
            <p:cNvPr id="4" name="Document 3"/>
            <p:cNvSpPr/>
            <p:nvPr/>
          </p:nvSpPr>
          <p:spPr>
            <a:xfrm>
              <a:off x="581294" y="10778"/>
              <a:ext cx="8424936" cy="12338706"/>
            </a:xfrm>
            <a:prstGeom prst="flowChartDocumen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677" name="Line 5"/>
            <p:cNvSpPr>
              <a:spLocks noChangeShapeType="1"/>
            </p:cNvSpPr>
            <p:nvPr/>
          </p:nvSpPr>
          <p:spPr bwMode="auto">
            <a:xfrm>
              <a:off x="2035697" y="9325148"/>
              <a:ext cx="5800988" cy="0"/>
            </a:xfrm>
            <a:prstGeom prst="line">
              <a:avLst/>
            </a:prstGeom>
            <a:noFill/>
            <a:ln w="25400" cap="flat" cmpd="sng">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5999" dirty="0">
                <a:effectLst>
                  <a:outerShdw blurRad="38100" dist="38100" dir="2700000" algn="tl">
                    <a:srgbClr val="DDDDDD"/>
                  </a:outerShdw>
                </a:effectLst>
                <a:latin typeface="Gill Sans" charset="0"/>
                <a:cs typeface="Gill Sans" charset="0"/>
                <a:sym typeface="Gill Sans" charset="0"/>
              </a:endParaRPr>
            </a:p>
          </p:txBody>
        </p:sp>
        <p:sp>
          <p:nvSpPr>
            <p:cNvPr id="18" name="TextBox 19"/>
            <p:cNvSpPr txBox="1"/>
            <p:nvPr/>
          </p:nvSpPr>
          <p:spPr>
            <a:xfrm>
              <a:off x="583604" y="682205"/>
              <a:ext cx="8494634" cy="2612767"/>
            </a:xfrm>
            <a:prstGeom prst="rect">
              <a:avLst/>
            </a:prstGeom>
            <a:noFill/>
          </p:spPr>
          <p:txBody>
            <a:bodyPr wrap="none" rtlCol="0">
              <a:spAutoFit/>
            </a:bodyPr>
            <a:lstStyle/>
            <a:p>
              <a:pPr lvl="0" algn="ctr">
                <a:lnSpc>
                  <a:spcPct val="90000"/>
                </a:lnSpc>
              </a:pPr>
              <a:r>
                <a:rPr lang="es-CO" sz="7998" b="1" dirty="0">
                  <a:solidFill>
                    <a:schemeClr val="bg1"/>
                  </a:solidFill>
                  <a:cs typeface="Helvetica"/>
                  <a:sym typeface="Calibri"/>
                </a:rPr>
                <a:t>EXPERIENCIA</a:t>
              </a:r>
              <a:endParaRPr lang="es-CO" sz="4800" b="1" dirty="0">
                <a:solidFill>
                  <a:schemeClr val="bg1"/>
                </a:solidFill>
                <a:cs typeface="Helvetica"/>
                <a:sym typeface="Calibri"/>
              </a:endParaRPr>
            </a:p>
            <a:p>
              <a:pPr lvl="0" algn="ctr">
                <a:lnSpc>
                  <a:spcPct val="90000"/>
                </a:lnSpc>
              </a:pPr>
              <a:endParaRPr lang="es-CO" sz="4800" b="1" dirty="0">
                <a:solidFill>
                  <a:schemeClr val="bg1"/>
                </a:solidFill>
                <a:latin typeface="Helvetica"/>
                <a:cs typeface="Helvetica"/>
                <a:sym typeface="Calibri"/>
              </a:endParaRPr>
            </a:p>
            <a:p>
              <a:pPr lvl="0" algn="ctr">
                <a:lnSpc>
                  <a:spcPct val="90000"/>
                </a:lnSpc>
              </a:pPr>
              <a:r>
                <a:rPr lang="es-CO" sz="5400" b="1" dirty="0">
                  <a:solidFill>
                    <a:schemeClr val="bg1"/>
                  </a:solidFill>
                  <a:latin typeface="Helvetica"/>
                  <a:cs typeface="Helvetica"/>
                  <a:sym typeface="Calibri"/>
                </a:rPr>
                <a:t>CANALES DE ATENCIÓN</a:t>
              </a:r>
              <a:endParaRPr lang="en-US" sz="8000" b="1" dirty="0">
                <a:solidFill>
                  <a:schemeClr val="bg1"/>
                </a:solidFill>
                <a:latin typeface="Helvetica"/>
                <a:cs typeface="Helvetica"/>
              </a:endParaRPr>
            </a:p>
          </p:txBody>
        </p:sp>
        <p:sp>
          <p:nvSpPr>
            <p:cNvPr id="20" name="TextBox 20"/>
            <p:cNvSpPr txBox="1"/>
            <p:nvPr/>
          </p:nvSpPr>
          <p:spPr>
            <a:xfrm>
              <a:off x="1085350" y="4573419"/>
              <a:ext cx="7416824" cy="2092881"/>
            </a:xfrm>
            <a:prstGeom prst="rect">
              <a:avLst/>
            </a:prstGeom>
            <a:noFill/>
          </p:spPr>
          <p:txBody>
            <a:bodyPr wrap="square" rtlCol="0">
              <a:spAutoFit/>
            </a:bodyPr>
            <a:lstStyle/>
            <a:p>
              <a:pPr lvl="0" algn="ctr">
                <a:buSzPct val="25000"/>
              </a:pPr>
              <a:r>
                <a:rPr lang="es-CO" sz="6500" b="1" dirty="0">
                  <a:solidFill>
                    <a:schemeClr val="bg1"/>
                  </a:solidFill>
                  <a:ea typeface="Calibri"/>
                  <a:cs typeface="Calibri"/>
                  <a:sym typeface="Calibri"/>
                </a:rPr>
                <a:t>RESULTADOS I Trimestre 2022</a:t>
              </a:r>
            </a:p>
          </p:txBody>
        </p:sp>
        <p:sp>
          <p:nvSpPr>
            <p:cNvPr id="21" name="AutoShape 2"/>
            <p:cNvSpPr>
              <a:spLocks/>
            </p:cNvSpPr>
            <p:nvPr/>
          </p:nvSpPr>
          <p:spPr bwMode="auto">
            <a:xfrm>
              <a:off x="2313272" y="7236916"/>
              <a:ext cx="5360416" cy="1764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0787" tIns="50787" rIns="50787" bIns="50787" anchor="ctr">
              <a:spAutoFit/>
            </a:bodyPr>
            <a:lstStyle/>
            <a:p>
              <a:pPr lvl="0" algn="ctr">
                <a:buSzPct val="25000"/>
              </a:pPr>
              <a:r>
                <a:rPr lang="es-CO" sz="3600" b="1" dirty="0">
                  <a:solidFill>
                    <a:schemeClr val="bg1"/>
                  </a:solidFill>
                  <a:ea typeface="Calibri"/>
                  <a:cs typeface="Calibri"/>
                  <a:sym typeface="Calibri"/>
                </a:rPr>
                <a:t>Dirección de Servicios </a:t>
              </a:r>
            </a:p>
            <a:p>
              <a:pPr lvl="0" algn="ctr">
                <a:buSzPct val="25000"/>
              </a:pPr>
              <a:r>
                <a:rPr lang="es-CO" sz="3600" b="1" dirty="0">
                  <a:solidFill>
                    <a:schemeClr val="bg1"/>
                  </a:solidFill>
                  <a:ea typeface="Calibri"/>
                  <a:cs typeface="Calibri"/>
                  <a:sym typeface="Calibri"/>
                </a:rPr>
                <a:t>Integrados de Atención </a:t>
              </a:r>
            </a:p>
            <a:p>
              <a:pPr lvl="0" algn="ctr">
                <a:buSzPct val="25000"/>
              </a:pPr>
              <a:r>
                <a:rPr lang="es-CO" sz="3600" b="1" dirty="0">
                  <a:solidFill>
                    <a:schemeClr val="bg1"/>
                  </a:solidFill>
                  <a:ea typeface="Calibri"/>
                  <a:cs typeface="Calibri"/>
                  <a:sym typeface="Calibri"/>
                </a:rPr>
                <a:t>al Ciudadano</a:t>
              </a:r>
            </a:p>
          </p:txBody>
        </p:sp>
      </p:grpSp>
      <p:pic>
        <p:nvPicPr>
          <p:cNvPr id="8" name="Imagen 7"/>
          <p:cNvPicPr>
            <a:picLocks noChangeAspect="1"/>
          </p:cNvPicPr>
          <p:nvPr/>
        </p:nvPicPr>
        <p:blipFill>
          <a:blip r:embed="rId4"/>
          <a:stretch>
            <a:fillRect/>
          </a:stretch>
        </p:blipFill>
        <p:spPr>
          <a:xfrm>
            <a:off x="15479509" y="14647737"/>
            <a:ext cx="9030812" cy="1525713"/>
          </a:xfrm>
          <a:prstGeom prst="rect">
            <a:avLst/>
          </a:prstGeom>
        </p:spPr>
      </p:pic>
    </p:spTree>
    <p:extLst>
      <p:ext uri="{BB962C8B-B14F-4D97-AF65-F5344CB8AC3E}">
        <p14:creationId xmlns:p14="http://schemas.microsoft.com/office/powerpoint/2010/main" val="4242670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 y="0"/>
            <a:ext cx="24377651" cy="162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 name="2 Grupo"/>
          <p:cNvGrpSpPr/>
          <p:nvPr/>
        </p:nvGrpSpPr>
        <p:grpSpPr>
          <a:xfrm>
            <a:off x="-52535" y="0"/>
            <a:ext cx="24510322" cy="16237917"/>
            <a:chOff x="-52535" y="0"/>
            <a:chExt cx="24510322" cy="16237917"/>
          </a:xfrm>
        </p:grpSpPr>
        <p:sp>
          <p:nvSpPr>
            <p:cNvPr id="20" name="Rectángulo 5"/>
            <p:cNvSpPr/>
            <p:nvPr/>
          </p:nvSpPr>
          <p:spPr>
            <a:xfrm>
              <a:off x="-52535" y="0"/>
              <a:ext cx="24510322" cy="16237917"/>
            </a:xfrm>
            <a:prstGeom prst="rect">
              <a:avLst/>
            </a:prstGeom>
            <a:solidFill>
              <a:srgbClr val="041B31">
                <a:alpha val="76000"/>
              </a:srgbClr>
            </a:solidFill>
            <a:ln>
              <a:noFill/>
            </a:ln>
          </p:spPr>
          <p:style>
            <a:lnRef idx="2">
              <a:schemeClr val="dk1">
                <a:shade val="50000"/>
              </a:schemeClr>
            </a:lnRef>
            <a:fillRef idx="1">
              <a:schemeClr val="dk1"/>
            </a:fillRef>
            <a:effectRef idx="0">
              <a:schemeClr val="dk1"/>
            </a:effectRef>
            <a:fontRef idx="minor">
              <a:schemeClr val="lt1"/>
            </a:fontRef>
          </p:style>
          <p:txBody>
            <a:bodyPr lIns="32194" tIns="16097" rIns="32194" bIns="16097" rtlCol="0" anchor="ctr"/>
            <a:lstStyle/>
            <a:p>
              <a:pPr algn="ctr"/>
              <a:endParaRPr lang="es-CO" dirty="0"/>
            </a:p>
          </p:txBody>
        </p:sp>
        <p:sp>
          <p:nvSpPr>
            <p:cNvPr id="16" name="TextBox 9"/>
            <p:cNvSpPr txBox="1"/>
            <p:nvPr/>
          </p:nvSpPr>
          <p:spPr>
            <a:xfrm>
              <a:off x="7912028" y="8274235"/>
              <a:ext cx="8581195" cy="2059025"/>
            </a:xfrm>
            <a:prstGeom prst="rect">
              <a:avLst/>
            </a:prstGeom>
            <a:noFill/>
            <a:ln>
              <a:noFill/>
            </a:ln>
          </p:spPr>
          <p:txBody>
            <a:bodyPr wrap="none" rtlCol="0">
              <a:spAutoFit/>
            </a:bodyPr>
            <a:lstStyle/>
            <a:p>
              <a:pPr algn="ctr">
                <a:lnSpc>
                  <a:spcPct val="90000"/>
                </a:lnSpc>
              </a:pPr>
              <a:r>
                <a:rPr lang="en-US" sz="14200" b="1" dirty="0">
                  <a:solidFill>
                    <a:schemeClr val="accent1">
                      <a:lumMod val="40000"/>
                      <a:lumOff val="60000"/>
                    </a:schemeClr>
                  </a:solidFill>
                  <a:latin typeface="Helvetica"/>
                  <a:cs typeface="Helvetica"/>
                </a:rPr>
                <a:t>GRACIAS</a:t>
              </a:r>
            </a:p>
          </p:txBody>
        </p:sp>
        <p:cxnSp>
          <p:nvCxnSpPr>
            <p:cNvPr id="17" name="Straight Connector 11"/>
            <p:cNvCxnSpPr/>
            <p:nvPr/>
          </p:nvCxnSpPr>
          <p:spPr>
            <a:xfrm>
              <a:off x="7084077" y="7740248"/>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1"/>
            <p:cNvCxnSpPr/>
            <p:nvPr/>
          </p:nvCxnSpPr>
          <p:spPr>
            <a:xfrm>
              <a:off x="7084077" y="10981332"/>
              <a:ext cx="10237098" cy="0"/>
            </a:xfrm>
            <a:prstGeom prst="line">
              <a:avLst/>
            </a:prstGeom>
            <a:ln w="76200" cmpd="sng">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31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700077" y="204206"/>
            <a:ext cx="22010027" cy="1801099"/>
          </a:xfrm>
          <a:prstGeom prst="rect">
            <a:avLst/>
          </a:prstGeom>
        </p:spPr>
        <p:txBody>
          <a:bodyPr wrap="square" lIns="259680" tIns="129840" rIns="259680" bIns="129840">
            <a:spAutoFit/>
          </a:bodyPr>
          <a:lstStyle/>
          <a:p>
            <a:r>
              <a:rPr lang="es-CO" sz="5400" b="1" dirty="0">
                <a:solidFill>
                  <a:schemeClr val="bg2">
                    <a:lumMod val="50000"/>
                  </a:schemeClr>
                </a:solidFill>
                <a:latin typeface="Calibri"/>
                <a:ea typeface="Calibri"/>
                <a:cs typeface="Calibri"/>
              </a:rPr>
              <a:t>INDICADORES DE CALIDAD PERCIBIDA - CANALES DE ATENCIÓN 2022 </a:t>
            </a:r>
            <a:r>
              <a:rPr lang="es-CO" sz="4600" b="1" dirty="0">
                <a:solidFill>
                  <a:schemeClr val="bg2">
                    <a:lumMod val="50000"/>
                  </a:schemeClr>
                </a:solidFill>
                <a:latin typeface="Calibri"/>
                <a:ea typeface="Calibri"/>
                <a:cs typeface="Calibri"/>
              </a:rPr>
              <a:t>METODOLOGÍA MEDICIÓN EXPERIENCIA </a:t>
            </a:r>
          </a:p>
        </p:txBody>
      </p:sp>
      <p:sp>
        <p:nvSpPr>
          <p:cNvPr id="5" name="4 Título"/>
          <p:cNvSpPr>
            <a:spLocks noGrp="1"/>
          </p:cNvSpPr>
          <p:nvPr>
            <p:ph type="title"/>
          </p:nvPr>
        </p:nvSpPr>
        <p:spPr>
          <a:xfrm>
            <a:off x="451521" y="2196356"/>
            <a:ext cx="11177730" cy="904732"/>
          </a:xfrm>
        </p:spPr>
        <p:txBody>
          <a:bodyPr lIns="259680" tIns="129840" rIns="259680" bIns="129840">
            <a:noAutofit/>
          </a:bodyPr>
          <a:lstStyle/>
          <a:p>
            <a:pPr algn="l"/>
            <a:r>
              <a:rPr lang="es-CO" sz="4500" b="1" dirty="0">
                <a:solidFill>
                  <a:schemeClr val="bg2">
                    <a:lumMod val="50000"/>
                  </a:schemeClr>
                </a:solidFill>
                <a:latin typeface="Calibri" charset="0"/>
                <a:ea typeface="Calibri" charset="0"/>
                <a:cs typeface="Calibri" charset="0"/>
              </a:rPr>
              <a:t>Satisfacción</a:t>
            </a:r>
          </a:p>
        </p:txBody>
      </p:sp>
      <p:sp>
        <p:nvSpPr>
          <p:cNvPr id="9" name="1 Título"/>
          <p:cNvSpPr txBox="1">
            <a:spLocks/>
          </p:cNvSpPr>
          <p:nvPr/>
        </p:nvSpPr>
        <p:spPr>
          <a:xfrm>
            <a:off x="557061" y="6225311"/>
            <a:ext cx="15504052" cy="1020285"/>
          </a:xfrm>
          <a:prstGeom prst="rect">
            <a:avLst/>
          </a:prstGeom>
        </p:spPr>
        <p:txBody>
          <a:bodyPr lIns="259680" tIns="129840" rIns="259680" bIns="129840">
            <a:noAutofit/>
          </a:bodyPr>
          <a:lstStyle>
            <a:lvl1pPr defTabSz="1828343">
              <a:lnSpc>
                <a:spcPct val="90000"/>
              </a:lnSpc>
              <a:spcBef>
                <a:spcPct val="0"/>
              </a:spcBef>
              <a:buNone/>
              <a:defRPr sz="4500" b="1">
                <a:solidFill>
                  <a:srgbClr val="00B050"/>
                </a:solidFill>
                <a:latin typeface="+mj-lt"/>
                <a:ea typeface="+mj-ea"/>
                <a:cs typeface="+mj-cs"/>
              </a:defRPr>
            </a:lvl1pPr>
          </a:lstStyle>
          <a:p>
            <a:r>
              <a:rPr lang="es-CO" dirty="0">
                <a:solidFill>
                  <a:schemeClr val="bg2">
                    <a:lumMod val="50000"/>
                  </a:schemeClr>
                </a:solidFill>
                <a:latin typeface="Calibri" charset="0"/>
                <a:ea typeface="Calibri" charset="0"/>
                <a:cs typeface="Calibri" charset="0"/>
              </a:rPr>
              <a:t>Claridad de la información suministrada</a:t>
            </a:r>
          </a:p>
        </p:txBody>
      </p:sp>
      <p:sp>
        <p:nvSpPr>
          <p:cNvPr id="13" name="1 Título"/>
          <p:cNvSpPr txBox="1">
            <a:spLocks/>
          </p:cNvSpPr>
          <p:nvPr/>
        </p:nvSpPr>
        <p:spPr>
          <a:xfrm>
            <a:off x="485053" y="10026057"/>
            <a:ext cx="9526444" cy="1020285"/>
          </a:xfrm>
          <a:prstGeom prst="rect">
            <a:avLst/>
          </a:prstGeom>
        </p:spPr>
        <p:txBody>
          <a:bodyPr lIns="259680" tIns="129840" rIns="259680" bIns="129840">
            <a:noAutofit/>
          </a:bodyPr>
          <a:lstStyle>
            <a:defPPr>
              <a:defRPr lang="en-US"/>
            </a:defPPr>
            <a:lvl1pPr defTabSz="1828343">
              <a:lnSpc>
                <a:spcPct val="90000"/>
              </a:lnSpc>
              <a:spcBef>
                <a:spcPct val="0"/>
              </a:spcBef>
              <a:buNone/>
              <a:defRPr sz="4500" b="1">
                <a:solidFill>
                  <a:srgbClr val="00B050"/>
                </a:solidFill>
                <a:latin typeface="+mj-lt"/>
                <a:ea typeface="+mj-ea"/>
                <a:cs typeface="+mj-cs"/>
              </a:defRPr>
            </a:lvl1pPr>
          </a:lstStyle>
          <a:p>
            <a:r>
              <a:rPr lang="es-CO" dirty="0">
                <a:solidFill>
                  <a:schemeClr val="bg2">
                    <a:lumMod val="50000"/>
                  </a:schemeClr>
                </a:solidFill>
                <a:latin typeface="Calibri" charset="0"/>
                <a:ea typeface="Calibri" charset="0"/>
                <a:cs typeface="Calibri" charset="0"/>
              </a:rPr>
              <a:t>Resolución por parte del Asesor</a:t>
            </a:r>
          </a:p>
        </p:txBody>
      </p:sp>
      <p:cxnSp>
        <p:nvCxnSpPr>
          <p:cNvPr id="16" name="15 Conector recto"/>
          <p:cNvCxnSpPr/>
          <p:nvPr/>
        </p:nvCxnSpPr>
        <p:spPr>
          <a:xfrm>
            <a:off x="607682" y="5849593"/>
            <a:ext cx="21721768" cy="0"/>
          </a:xfrm>
          <a:prstGeom prst="line">
            <a:avLst/>
          </a:prstGeom>
          <a:ln>
            <a:solidFill>
              <a:srgbClr val="85A61A"/>
            </a:solidFill>
            <a:prstDash val="dash"/>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09701" y="9954049"/>
            <a:ext cx="21721768" cy="0"/>
          </a:xfrm>
          <a:prstGeom prst="line">
            <a:avLst/>
          </a:prstGeom>
          <a:ln>
            <a:solidFill>
              <a:srgbClr val="85A61A"/>
            </a:solidFill>
            <a:prstDash val="dash"/>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422470" y="13883427"/>
            <a:ext cx="19151835" cy="1554878"/>
          </a:xfrm>
          <a:prstGeom prst="rect">
            <a:avLst/>
          </a:prstGeom>
          <a:noFill/>
        </p:spPr>
        <p:txBody>
          <a:bodyPr wrap="square" lIns="259680" tIns="129840" rIns="259680" bIns="129840" rtlCol="0">
            <a:spAutoFit/>
          </a:bodyPr>
          <a:lstStyle/>
          <a:p>
            <a:r>
              <a:rPr lang="es-CO" sz="2800" dirty="0">
                <a:solidFill>
                  <a:schemeClr val="bg1"/>
                </a:solidFill>
                <a:latin typeface="Calibri" charset="0"/>
                <a:ea typeface="Calibri" charset="0"/>
                <a:cs typeface="Calibri" charset="0"/>
              </a:rPr>
              <a:t>Fuentes: Lineamientos para el diseño e implementación de mediciones  de percepción  y expectativas ciudadanas – DNP – 2015</a:t>
            </a:r>
          </a:p>
          <a:p>
            <a:pPr marL="1250950" indent="-1250950"/>
            <a:r>
              <a:rPr lang="es-CO" sz="2800" dirty="0">
                <a:solidFill>
                  <a:schemeClr val="bg1"/>
                </a:solidFill>
                <a:latin typeface="Calibri" charset="0"/>
                <a:ea typeface="Calibri" charset="0"/>
                <a:cs typeface="Calibri" charset="0"/>
              </a:rPr>
              <a:t>Metodología para el mejoramiento de sistemas de servicio al ciudadano en entidades públicas – DNP . PNSC – 2016</a:t>
            </a:r>
          </a:p>
          <a:p>
            <a:pPr marL="1250950" indent="-1250950"/>
            <a:r>
              <a:rPr lang="es-CO" sz="2800" dirty="0">
                <a:solidFill>
                  <a:schemeClr val="bg1"/>
                </a:solidFill>
                <a:latin typeface="Calibri" charset="0"/>
                <a:ea typeface="Calibri" charset="0"/>
                <a:cs typeface="Calibri" charset="0"/>
              </a:rPr>
              <a:t>https://www.wowcx.com/como-medir-la-experiencia-de-cliente/</a:t>
            </a:r>
          </a:p>
        </p:txBody>
      </p:sp>
      <p:sp>
        <p:nvSpPr>
          <p:cNvPr id="2" name="1 CuadroTexto"/>
          <p:cNvSpPr txBox="1"/>
          <p:nvPr/>
        </p:nvSpPr>
        <p:spPr>
          <a:xfrm>
            <a:off x="675555" y="3048253"/>
            <a:ext cx="15705500" cy="3108543"/>
          </a:xfrm>
          <a:prstGeom prst="rect">
            <a:avLst/>
          </a:prstGeom>
          <a:noFill/>
        </p:spPr>
        <p:txBody>
          <a:bodyPr wrap="square" rtlCol="0">
            <a:spAutoFit/>
          </a:bodyPr>
          <a:lstStyle/>
          <a:p>
            <a:pPr algn="just"/>
            <a:r>
              <a:rPr lang="es-CO" sz="3200" dirty="0"/>
              <a:t>Representa el grado de satisfacción con la experiencia de la atención recibida a través de los canales de atención.</a:t>
            </a:r>
          </a:p>
          <a:p>
            <a:r>
              <a:rPr lang="es-ES" sz="3600" b="1" dirty="0">
                <a:solidFill>
                  <a:srgbClr val="85A61A"/>
                </a:solidFill>
              </a:rPr>
              <a:t>¿Cómo es el cálculo del INS?</a:t>
            </a:r>
          </a:p>
          <a:p>
            <a:r>
              <a:rPr lang="es-CO" sz="3200" dirty="0"/>
              <a:t>Se toma el porcentaje de calificaciones con experiencia positiva, es decir las calificaciones con 3, 4 y 5, del total de los ciudadanos que realizaron las encuestas.</a:t>
            </a:r>
          </a:p>
          <a:p>
            <a:pPr algn="just"/>
            <a:endParaRPr lang="es-CO" sz="3200" dirty="0"/>
          </a:p>
        </p:txBody>
      </p:sp>
      <p:sp>
        <p:nvSpPr>
          <p:cNvPr id="27" name="26 Rectángulo"/>
          <p:cNvSpPr/>
          <p:nvPr/>
        </p:nvSpPr>
        <p:spPr>
          <a:xfrm>
            <a:off x="557061" y="6869878"/>
            <a:ext cx="15823994" cy="2909094"/>
          </a:xfrm>
          <a:prstGeom prst="rect">
            <a:avLst/>
          </a:prstGeom>
        </p:spPr>
        <p:txBody>
          <a:bodyPr wrap="square" lIns="259680" tIns="129840" rIns="259680" bIns="129840">
            <a:spAutoFit/>
          </a:bodyPr>
          <a:lstStyle/>
          <a:p>
            <a:r>
              <a:rPr lang="es-CO" sz="3600" dirty="0">
                <a:latin typeface="Calibri" charset="0"/>
                <a:ea typeface="Calibri" charset="0"/>
                <a:cs typeface="Calibri" charset="0"/>
              </a:rPr>
              <a:t>Representa el grado de compresión que tiene el ciudadano con respecto a la información brindada en los canales de atención</a:t>
            </a:r>
          </a:p>
          <a:p>
            <a:r>
              <a:rPr lang="es-ES" sz="4000" b="1" dirty="0">
                <a:solidFill>
                  <a:srgbClr val="85A61A"/>
                </a:solidFill>
                <a:latin typeface="Calibri" charset="0"/>
                <a:ea typeface="Calibri" charset="0"/>
                <a:cs typeface="Calibri" charset="0"/>
              </a:rPr>
              <a:t>¿Cómo es el cálculo de Claridad?</a:t>
            </a:r>
          </a:p>
          <a:p>
            <a:r>
              <a:rPr lang="es-CO" sz="3000" dirty="0">
                <a:latin typeface="Calibri" charset="0"/>
                <a:ea typeface="Calibri" charset="0"/>
                <a:cs typeface="Calibri" charset="0"/>
              </a:rPr>
              <a:t>Se toma el porcentaje de calificaciones con experiencia positiva, es decir las calificaciones con 3, 4 y 5, del total de los ciudadanos que realizaron la encuesta.</a:t>
            </a:r>
          </a:p>
        </p:txBody>
      </p:sp>
      <p:sp>
        <p:nvSpPr>
          <p:cNvPr id="34" name="33 Rectángulo"/>
          <p:cNvSpPr/>
          <p:nvPr/>
        </p:nvSpPr>
        <p:spPr>
          <a:xfrm>
            <a:off x="533346" y="10693222"/>
            <a:ext cx="15679978" cy="2355097"/>
          </a:xfrm>
          <a:prstGeom prst="rect">
            <a:avLst/>
          </a:prstGeom>
        </p:spPr>
        <p:txBody>
          <a:bodyPr wrap="square" lIns="259680" tIns="129840" rIns="259680" bIns="129840">
            <a:spAutoFit/>
          </a:bodyPr>
          <a:lstStyle/>
          <a:p>
            <a:r>
              <a:rPr lang="es-CO" sz="3200" dirty="0">
                <a:solidFill>
                  <a:schemeClr val="bg2">
                    <a:lumMod val="50000"/>
                  </a:schemeClr>
                </a:solidFill>
                <a:latin typeface="Calibri" charset="0"/>
                <a:ea typeface="Calibri" charset="0"/>
                <a:cs typeface="Calibri" charset="0"/>
              </a:rPr>
              <a:t>Es la capacidad del asesor en resolver la inquietud o requerimiento del ciudadano</a:t>
            </a:r>
          </a:p>
          <a:p>
            <a:r>
              <a:rPr lang="es-ES" sz="4000" b="1" dirty="0">
                <a:solidFill>
                  <a:srgbClr val="85A61A"/>
                </a:solidFill>
                <a:latin typeface="Calibri" charset="0"/>
                <a:ea typeface="Calibri" charset="0"/>
                <a:cs typeface="Calibri" charset="0"/>
              </a:rPr>
              <a:t>¿Cómo es el cálculo de Resolutividad?</a:t>
            </a:r>
          </a:p>
          <a:p>
            <a:r>
              <a:rPr lang="es-CO" sz="3200" dirty="0">
                <a:latin typeface="Calibri" charset="0"/>
                <a:ea typeface="Calibri" charset="0"/>
                <a:cs typeface="Calibri" charset="0"/>
              </a:rPr>
              <a:t>Se toma el porcentaje de calificaciones con experiencia positiva, es decir las calificaciones con “SI”, del total de los ciudadanos que realizaron la encuesta.</a:t>
            </a:r>
          </a:p>
        </p:txBody>
      </p:sp>
      <p:pic>
        <p:nvPicPr>
          <p:cNvPr id="35" name="34 Imagen"/>
          <p:cNvPicPr/>
          <p:nvPr/>
        </p:nvPicPr>
        <p:blipFill rotWithShape="1">
          <a:blip r:embed="rId2"/>
          <a:srcRect l="17901" t="23116" r="17186" b="26130"/>
          <a:stretch/>
        </p:blipFill>
        <p:spPr bwMode="auto">
          <a:xfrm>
            <a:off x="17406933" y="2839311"/>
            <a:ext cx="5544616" cy="2634565"/>
          </a:xfrm>
          <a:prstGeom prst="rect">
            <a:avLst/>
          </a:prstGeom>
          <a:ln>
            <a:noFill/>
          </a:ln>
          <a:extLst>
            <a:ext uri="{53640926-AAD7-44D8-BBD7-CCE9431645EC}">
              <a14:shadowObscured xmlns:a14="http://schemas.microsoft.com/office/drawing/2010/main"/>
            </a:ext>
          </a:extLst>
        </p:spPr>
      </p:pic>
      <p:pic>
        <p:nvPicPr>
          <p:cNvPr id="36" name="35 Imagen"/>
          <p:cNvPicPr/>
          <p:nvPr/>
        </p:nvPicPr>
        <p:blipFill rotWithShape="1">
          <a:blip r:embed="rId3"/>
          <a:srcRect l="18089" t="20603" r="18034" b="37186"/>
          <a:stretch/>
        </p:blipFill>
        <p:spPr bwMode="auto">
          <a:xfrm>
            <a:off x="17327146" y="6534221"/>
            <a:ext cx="5624403" cy="2299777"/>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4"/>
          <a:stretch>
            <a:fillRect/>
          </a:stretch>
        </p:blipFill>
        <p:spPr>
          <a:xfrm>
            <a:off x="19205345" y="10550117"/>
            <a:ext cx="2368960" cy="1776720"/>
          </a:xfrm>
          <a:prstGeom prst="rect">
            <a:avLst/>
          </a:prstGeom>
        </p:spPr>
      </p:pic>
    </p:spTree>
    <p:extLst>
      <p:ext uri="{BB962C8B-B14F-4D97-AF65-F5344CB8AC3E}">
        <p14:creationId xmlns:p14="http://schemas.microsoft.com/office/powerpoint/2010/main" val="29082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3 Rectángulo"/>
          <p:cNvSpPr/>
          <p:nvPr/>
        </p:nvSpPr>
        <p:spPr>
          <a:xfrm>
            <a:off x="1700077" y="204207"/>
            <a:ext cx="17041475" cy="1017487"/>
          </a:xfrm>
          <a:prstGeom prst="rect">
            <a:avLst/>
          </a:prstGeom>
        </p:spPr>
        <p:txBody>
          <a:bodyPr wrap="square" lIns="259680" tIns="129840" rIns="259680" bIns="129840">
            <a:spAutoFit/>
          </a:bodyPr>
          <a:lstStyle/>
          <a:p>
            <a:pPr>
              <a:lnSpc>
                <a:spcPct val="107000"/>
              </a:lnSpc>
              <a:spcAft>
                <a:spcPts val="800"/>
              </a:spcAft>
            </a:pPr>
            <a:r>
              <a:rPr lang="es-ES" sz="4800" b="1" dirty="0">
                <a:effectLst/>
                <a:latin typeface="Calibri" panose="020F0502020204030204" pitchFamily="34" charset="0"/>
                <a:ea typeface="Calibri" panose="020F0502020204030204" pitchFamily="34" charset="0"/>
                <a:cs typeface="Times New Roman" panose="02020603050405020304" pitchFamily="18" charset="0"/>
              </a:rPr>
              <a:t>EXPERIENCIA DEL CIUDADANO I TRIMESTRE 2022 ACUMULADO</a:t>
            </a:r>
            <a:endParaRPr lang="es-CO"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hlinkClick r:id="rId2" action="ppaction://hlinksldjump"/>
            <a:extLst>
              <a:ext uri="{FF2B5EF4-FFF2-40B4-BE49-F238E27FC236}">
                <a16:creationId xmlns:a16="http://schemas.microsoft.com/office/drawing/2014/main" id="{BB7CD1ED-DBA2-4121-9E6C-92FF3332DF7E}"/>
              </a:ext>
            </a:extLst>
          </p:cNvPr>
          <p:cNvSpPr txBox="1"/>
          <p:nvPr/>
        </p:nvSpPr>
        <p:spPr>
          <a:xfrm>
            <a:off x="5564089" y="3217998"/>
            <a:ext cx="13753528" cy="1446550"/>
          </a:xfrm>
          <a:prstGeom prst="rect">
            <a:avLst/>
          </a:prstGeom>
          <a:noFill/>
        </p:spPr>
        <p:txBody>
          <a:bodyPr wrap="square" rtlCol="0">
            <a:spAutoFit/>
          </a:bodyPr>
          <a:lstStyle/>
          <a:p>
            <a:pPr algn="ctr"/>
            <a:r>
              <a:rPr lang="es-ES" sz="4400" b="1" i="1" dirty="0">
                <a:solidFill>
                  <a:srgbClr val="009999"/>
                </a:solidFill>
                <a:latin typeface="Calibri" panose="020F0502020204030204" pitchFamily="34" charset="0"/>
                <a:cs typeface="Calibri" panose="020F0502020204030204" pitchFamily="34" charset="0"/>
              </a:rPr>
              <a:t>DIRECCIÓN DE SERVICIOS INTEGRADOS DE ATENCIÓN </a:t>
            </a:r>
          </a:p>
          <a:p>
            <a:pPr algn="ctr"/>
            <a:r>
              <a:rPr lang="es-CO" sz="4400" b="1" i="1" dirty="0">
                <a:solidFill>
                  <a:srgbClr val="009999"/>
                </a:solidFill>
                <a:latin typeface="Calibri" panose="020F0502020204030204" pitchFamily="34" charset="0"/>
                <a:cs typeface="Calibri" panose="020F0502020204030204" pitchFamily="34" charset="0"/>
              </a:rPr>
              <a:t>(DSIA)</a:t>
            </a:r>
            <a:endParaRPr lang="es-ES" sz="4400" b="1" i="1" dirty="0">
              <a:solidFill>
                <a:srgbClr val="009999"/>
              </a:solidFill>
              <a:latin typeface="Calibri" panose="020F0502020204030204" pitchFamily="34" charset="0"/>
              <a:cs typeface="Calibri" panose="020F0502020204030204" pitchFamily="34" charset="0"/>
            </a:endParaRPr>
          </a:p>
        </p:txBody>
      </p:sp>
      <p:graphicFrame>
        <p:nvGraphicFramePr>
          <p:cNvPr id="21" name="Tabla 4">
            <a:extLst>
              <a:ext uri="{FF2B5EF4-FFF2-40B4-BE49-F238E27FC236}">
                <a16:creationId xmlns:a16="http://schemas.microsoft.com/office/drawing/2014/main" id="{10532FFD-83E1-475E-9ECE-EF163537E3E8}"/>
              </a:ext>
            </a:extLst>
          </p:cNvPr>
          <p:cNvGraphicFramePr>
            <a:graphicFrameLocks noGrp="1"/>
          </p:cNvGraphicFramePr>
          <p:nvPr>
            <p:extLst>
              <p:ext uri="{D42A27DB-BD31-4B8C-83A1-F6EECF244321}">
                <p14:modId xmlns:p14="http://schemas.microsoft.com/office/powerpoint/2010/main" val="1113436377"/>
              </p:ext>
            </p:extLst>
          </p:nvPr>
        </p:nvGraphicFramePr>
        <p:xfrm>
          <a:off x="5348065" y="6660852"/>
          <a:ext cx="14977664" cy="2519404"/>
        </p:xfrm>
        <a:graphic>
          <a:graphicData uri="http://schemas.openxmlformats.org/drawingml/2006/table">
            <a:tbl>
              <a:tblPr firstRow="1" bandRow="1" bandCol="1">
                <a:tableStyleId>{72833802-FEF1-4C79-8D5D-14CF1EAF98D9}</a:tableStyleId>
              </a:tblPr>
              <a:tblGrid>
                <a:gridCol w="2952328">
                  <a:extLst>
                    <a:ext uri="{9D8B030D-6E8A-4147-A177-3AD203B41FA5}">
                      <a16:colId xmlns:a16="http://schemas.microsoft.com/office/drawing/2014/main" val="3322543924"/>
                    </a:ext>
                  </a:extLst>
                </a:gridCol>
                <a:gridCol w="2088232">
                  <a:extLst>
                    <a:ext uri="{9D8B030D-6E8A-4147-A177-3AD203B41FA5}">
                      <a16:colId xmlns:a16="http://schemas.microsoft.com/office/drawing/2014/main" val="3877549520"/>
                    </a:ext>
                  </a:extLst>
                </a:gridCol>
                <a:gridCol w="2952328">
                  <a:extLst>
                    <a:ext uri="{9D8B030D-6E8A-4147-A177-3AD203B41FA5}">
                      <a16:colId xmlns:a16="http://schemas.microsoft.com/office/drawing/2014/main" val="113567588"/>
                    </a:ext>
                  </a:extLst>
                </a:gridCol>
                <a:gridCol w="3169554">
                  <a:extLst>
                    <a:ext uri="{9D8B030D-6E8A-4147-A177-3AD203B41FA5}">
                      <a16:colId xmlns:a16="http://schemas.microsoft.com/office/drawing/2014/main" val="4152696320"/>
                    </a:ext>
                  </a:extLst>
                </a:gridCol>
                <a:gridCol w="3815222">
                  <a:extLst>
                    <a:ext uri="{9D8B030D-6E8A-4147-A177-3AD203B41FA5}">
                      <a16:colId xmlns:a16="http://schemas.microsoft.com/office/drawing/2014/main" val="2737429994"/>
                    </a:ext>
                  </a:extLst>
                </a:gridCol>
              </a:tblGrid>
              <a:tr h="1706436">
                <a:tc>
                  <a:txBody>
                    <a:bodyPr/>
                    <a:lstStyle/>
                    <a:p>
                      <a:pPr algn="ctr"/>
                      <a:r>
                        <a:rPr lang="es-ES" sz="3200" b="0" i="1" dirty="0">
                          <a:solidFill>
                            <a:schemeClr val="tx1"/>
                          </a:solidFill>
                          <a:latin typeface="+mn-lt"/>
                        </a:rPr>
                        <a:t>Satisfacción canales</a:t>
                      </a:r>
                      <a:endParaRPr lang="es-CO" sz="3200" b="0" i="1" dirty="0">
                        <a:solidFill>
                          <a:schemeClr val="tx1"/>
                        </a:solidFill>
                        <a:latin typeface="+mn-lt"/>
                      </a:endParaRPr>
                    </a:p>
                  </a:txBody>
                  <a:tcPr marL="243777" marR="243777" marT="121888" marB="1218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a:r>
                        <a:rPr lang="es-ES" sz="3200" b="0" i="1" dirty="0">
                          <a:solidFill>
                            <a:schemeClr val="tx1"/>
                          </a:solidFill>
                          <a:latin typeface="+mn-lt"/>
                        </a:rPr>
                        <a:t>Claridad</a:t>
                      </a:r>
                      <a:endParaRPr lang="es-CO" sz="3200" b="0" i="1" dirty="0">
                        <a:solidFill>
                          <a:schemeClr val="tx1"/>
                        </a:solidFill>
                        <a:latin typeface="+mn-lt"/>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a:r>
                        <a:rPr lang="es-ES" sz="3200" b="0" i="1" dirty="0">
                          <a:solidFill>
                            <a:schemeClr val="tx1"/>
                          </a:solidFill>
                          <a:latin typeface="+mn-lt"/>
                        </a:rPr>
                        <a:t>Resolución</a:t>
                      </a:r>
                      <a:endParaRPr lang="es-CO" sz="3200" b="0" i="1" dirty="0">
                        <a:solidFill>
                          <a:schemeClr val="tx1"/>
                        </a:solidFill>
                        <a:latin typeface="+mn-lt"/>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a:r>
                        <a:rPr lang="es-ES" sz="3200" b="0" i="1" dirty="0">
                          <a:solidFill>
                            <a:schemeClr val="tx1"/>
                          </a:solidFill>
                          <a:latin typeface="+mn-lt"/>
                        </a:rPr>
                        <a:t>Satisfacción Oficina virtual </a:t>
                      </a:r>
                      <a:endParaRPr lang="es-CO" sz="3200" b="0" i="1" dirty="0">
                        <a:solidFill>
                          <a:schemeClr val="tx1"/>
                        </a:solidFill>
                        <a:latin typeface="+mn-lt"/>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b="0" i="1" dirty="0">
                          <a:solidFill>
                            <a:schemeClr val="tx1"/>
                          </a:solidFill>
                          <a:latin typeface="+mn-lt"/>
                        </a:rPr>
                        <a:t>Satisfacción Derechos de Petición</a:t>
                      </a:r>
                      <a:endParaRPr lang="es-CO" sz="3200" b="0" i="1" dirty="0">
                        <a:solidFill>
                          <a:schemeClr val="tx1"/>
                        </a:solidFill>
                        <a:latin typeface="+mn-lt"/>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039758214"/>
                  </a:ext>
                </a:extLst>
              </a:tr>
              <a:tr h="812588">
                <a:tc>
                  <a:txBody>
                    <a:bodyPr/>
                    <a:lstStyle/>
                    <a:p>
                      <a:pPr algn="ctr"/>
                      <a:r>
                        <a:rPr lang="es-ES" sz="3700" b="0" dirty="0">
                          <a:solidFill>
                            <a:srgbClr val="CC9B00"/>
                          </a:solidFill>
                          <a:latin typeface="Bahnschrift Light Condensed" panose="020B0502040204020203" pitchFamily="34" charset="0"/>
                        </a:rPr>
                        <a:t>86%</a:t>
                      </a:r>
                      <a:endParaRPr lang="es-CO" sz="3700" b="0" dirty="0">
                        <a:solidFill>
                          <a:srgbClr val="CC9B00"/>
                        </a:solidFill>
                        <a:latin typeface="Bahnschrift Light Condensed" panose="020B0502040204020203" pitchFamily="34" charset="0"/>
                      </a:endParaRPr>
                    </a:p>
                  </a:txBody>
                  <a:tcPr marL="243777" marR="243777" marT="121888" marB="1218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ES" sz="3700" b="0" dirty="0">
                          <a:solidFill>
                            <a:srgbClr val="CC9B00"/>
                          </a:solidFill>
                          <a:latin typeface="Bahnschrift Light Condensed" panose="020B0502040204020203" pitchFamily="34" charset="0"/>
                        </a:rPr>
                        <a:t>88%</a:t>
                      </a:r>
                      <a:endParaRPr lang="es-CO" sz="3700" b="0" dirty="0">
                        <a:solidFill>
                          <a:srgbClr val="CC9B00"/>
                        </a:solidFill>
                        <a:latin typeface="Bahnschrift Light Condensed" panose="020B0502040204020203" pitchFamily="34" charset="0"/>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ES" sz="3700" b="0" dirty="0">
                          <a:solidFill>
                            <a:srgbClr val="CC9B00"/>
                          </a:solidFill>
                          <a:latin typeface="Bahnschrift Light Condensed" panose="020B0502040204020203" pitchFamily="34" charset="0"/>
                        </a:rPr>
                        <a:t>91%</a:t>
                      </a:r>
                      <a:endParaRPr lang="es-CO" sz="3700" b="0" dirty="0">
                        <a:solidFill>
                          <a:srgbClr val="CC9B00"/>
                        </a:solidFill>
                        <a:latin typeface="Bahnschrift Light Condensed" panose="020B0502040204020203" pitchFamily="34" charset="0"/>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s-ES" sz="3700" b="0" dirty="0">
                          <a:solidFill>
                            <a:srgbClr val="CC9B00"/>
                          </a:solidFill>
                          <a:latin typeface="Bahnschrift Light Condensed" panose="020B0502040204020203" pitchFamily="34" charset="0"/>
                        </a:rPr>
                        <a:t>90%</a:t>
                      </a:r>
                      <a:endParaRPr lang="es-CO" sz="3700" b="0" dirty="0">
                        <a:solidFill>
                          <a:srgbClr val="CC9B00"/>
                        </a:solidFill>
                        <a:latin typeface="Bahnschrift Light Condensed" panose="020B0502040204020203" pitchFamily="34" charset="0"/>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700" b="0" dirty="0">
                          <a:solidFill>
                            <a:srgbClr val="CC9B00"/>
                          </a:solidFill>
                          <a:latin typeface="Bahnschrift Light Condensed" panose="020B0502040204020203" pitchFamily="34" charset="0"/>
                        </a:rPr>
                        <a:t>58%</a:t>
                      </a:r>
                      <a:endParaRPr lang="es-CO" sz="3700" b="0" dirty="0">
                        <a:solidFill>
                          <a:srgbClr val="CC9B00"/>
                        </a:solidFill>
                        <a:latin typeface="Bahnschrift Light Condensed" panose="020B0502040204020203" pitchFamily="34" charset="0"/>
                      </a:endParaRPr>
                    </a:p>
                  </a:txBody>
                  <a:tcPr marL="243777" marR="243777" marT="121888" marB="1218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00233850"/>
                  </a:ext>
                </a:extLst>
              </a:tr>
            </a:tbl>
          </a:graphicData>
        </a:graphic>
      </p:graphicFrame>
      <p:pic>
        <p:nvPicPr>
          <p:cNvPr id="8" name="Imagen 7">
            <a:extLst>
              <a:ext uri="{FF2B5EF4-FFF2-40B4-BE49-F238E27FC236}">
                <a16:creationId xmlns:a16="http://schemas.microsoft.com/office/drawing/2014/main" id="{16A98D83-0C71-471E-B66C-8FFB316A52B8}"/>
              </a:ext>
            </a:extLst>
          </p:cNvPr>
          <p:cNvPicPr>
            <a:picLocks noChangeAspect="1"/>
          </p:cNvPicPr>
          <p:nvPr/>
        </p:nvPicPr>
        <p:blipFill>
          <a:blip r:embed="rId3"/>
          <a:stretch>
            <a:fillRect/>
          </a:stretch>
        </p:blipFill>
        <p:spPr>
          <a:xfrm>
            <a:off x="2695317" y="13802479"/>
            <a:ext cx="19155292" cy="1633870"/>
          </a:xfrm>
          <a:prstGeom prst="rect">
            <a:avLst/>
          </a:prstGeom>
        </p:spPr>
      </p:pic>
    </p:spTree>
    <p:extLst>
      <p:ext uri="{BB962C8B-B14F-4D97-AF65-F5344CB8AC3E}">
        <p14:creationId xmlns:p14="http://schemas.microsoft.com/office/powerpoint/2010/main" val="12164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hape 282"/>
          <p:cNvGraphicFramePr/>
          <p:nvPr>
            <p:extLst>
              <p:ext uri="{D42A27DB-BD31-4B8C-83A1-F6EECF244321}">
                <p14:modId xmlns:p14="http://schemas.microsoft.com/office/powerpoint/2010/main" val="1867867180"/>
              </p:ext>
            </p:extLst>
          </p:nvPr>
        </p:nvGraphicFramePr>
        <p:xfrm>
          <a:off x="1099593" y="2268364"/>
          <a:ext cx="22754528" cy="10871434"/>
        </p:xfrm>
        <a:graphic>
          <a:graphicData uri="http://schemas.openxmlformats.org/drawingml/2006/table">
            <a:tbl>
              <a:tblPr>
                <a:noFill/>
                <a:tableStyleId>{1A3B2E21-820F-42F7-A32C-D1B075CDE4A6}</a:tableStyleId>
              </a:tblPr>
              <a:tblGrid>
                <a:gridCol w="4606340">
                  <a:extLst>
                    <a:ext uri="{9D8B030D-6E8A-4147-A177-3AD203B41FA5}">
                      <a16:colId xmlns:a16="http://schemas.microsoft.com/office/drawing/2014/main" val="20000"/>
                    </a:ext>
                  </a:extLst>
                </a:gridCol>
                <a:gridCol w="18148188">
                  <a:extLst>
                    <a:ext uri="{9D8B030D-6E8A-4147-A177-3AD203B41FA5}">
                      <a16:colId xmlns:a16="http://schemas.microsoft.com/office/drawing/2014/main" val="20001"/>
                    </a:ext>
                  </a:extLst>
                </a:gridCol>
              </a:tblGrid>
              <a:tr h="1344496">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Objetivo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Conocer la experiencia de los ciudadanos respecto del servicio prestado por La Unidad cuando realizan trámites de Pensiones o procesos de Parafiscales; para así establecer planes de acción que permitan la mejora continua y la innovación en los procesos, en la prestación del servicio y la imagen de la Entidad </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1"/>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Período Evaluado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 1 de enero al 31 de marzo de 2022</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2"/>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Proceso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Gestión de Relaciones con el Ciudadano y Grupos de Interés.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3"/>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Subproceso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Evaluar el servicio al ciudadano de pensiones, parafiscales y grupos de interés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4"/>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Canales de Atención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Canales: Telefónico, Videollamada, </a:t>
                      </a:r>
                      <a:r>
                        <a:rPr lang="es-CO" sz="2800" b="0" i="0" u="none" strike="noStrike" cap="none" dirty="0" err="1">
                          <a:solidFill>
                            <a:srgbClr val="000000"/>
                          </a:solidFill>
                          <a:latin typeface="Calibri"/>
                          <a:ea typeface="Calibri"/>
                          <a:cs typeface="Calibri"/>
                          <a:sym typeface="Calibri"/>
                        </a:rPr>
                        <a:t>Click</a:t>
                      </a:r>
                      <a:r>
                        <a:rPr lang="es-CO" sz="2800" b="0" i="0" u="none" strike="noStrike" cap="none" dirty="0">
                          <a:solidFill>
                            <a:srgbClr val="000000"/>
                          </a:solidFill>
                          <a:latin typeface="Calibri"/>
                          <a:ea typeface="Calibri"/>
                          <a:cs typeface="Calibri"/>
                          <a:sym typeface="Calibri"/>
                        </a:rPr>
                        <a:t> </a:t>
                      </a:r>
                      <a:r>
                        <a:rPr lang="es-CO" sz="2800" b="0" i="0" u="none" strike="noStrike" cap="none" dirty="0" err="1">
                          <a:solidFill>
                            <a:srgbClr val="000000"/>
                          </a:solidFill>
                          <a:latin typeface="Calibri"/>
                          <a:ea typeface="Calibri"/>
                          <a:cs typeface="Calibri"/>
                          <a:sym typeface="Calibri"/>
                        </a:rPr>
                        <a:t>to</a:t>
                      </a:r>
                      <a:r>
                        <a:rPr lang="es-CO" sz="2800" b="0" i="0" u="none" strike="noStrike" cap="none" dirty="0">
                          <a:solidFill>
                            <a:srgbClr val="000000"/>
                          </a:solidFill>
                          <a:latin typeface="Calibri"/>
                          <a:ea typeface="Calibri"/>
                          <a:cs typeface="Calibri"/>
                          <a:sym typeface="Calibri"/>
                        </a:rPr>
                        <a:t> Call, Chat, Presencial, Casos Especiales y Derechos de Petición</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5"/>
                  </a:ext>
                </a:extLst>
              </a:tr>
              <a:tr h="4458484">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Técnica de recolección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Encuestas de evaluación de la experiencia del ciudadano</a:t>
                      </a:r>
                      <a:r>
                        <a:rPr lang="es-CO" sz="2800" b="0" i="0" u="none" strike="noStrike" baseline="0" dirty="0">
                          <a:solidFill>
                            <a:srgbClr val="000000"/>
                          </a:solidFill>
                          <a:effectLst/>
                          <a:latin typeface="Calibri"/>
                        </a:rPr>
                        <a:t> en la atención en los canales de atención</a:t>
                      </a:r>
                    </a:p>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Aplicación de cuestionario estructurado</a:t>
                      </a:r>
                      <a:br>
                        <a:rPr lang="es-CO" sz="2800" b="0" i="0" u="none" strike="noStrike" dirty="0">
                          <a:solidFill>
                            <a:srgbClr val="000000"/>
                          </a:solidFill>
                          <a:effectLst/>
                          <a:latin typeface="Calibri"/>
                        </a:rPr>
                      </a:br>
                      <a:r>
                        <a:rPr lang="es-CO" sz="2800" b="0" i="0" u="none" strike="noStrike" cap="none" dirty="0">
                          <a:solidFill>
                            <a:srgbClr val="000000"/>
                          </a:solidFill>
                          <a:latin typeface="Calibri"/>
                          <a:ea typeface="Calibri"/>
                          <a:cs typeface="Calibri"/>
                          <a:sym typeface="Calibri"/>
                        </a:rPr>
                        <a:t>Se ofrece la encuesta </a:t>
                      </a:r>
                      <a:r>
                        <a:rPr lang="es-CO" sz="2800" b="0" i="0" u="none" strike="noStrike" cap="none" baseline="0" dirty="0">
                          <a:solidFill>
                            <a:srgbClr val="000000"/>
                          </a:solidFill>
                          <a:latin typeface="Calibri"/>
                          <a:ea typeface="Calibri"/>
                          <a:cs typeface="Calibri"/>
                          <a:sym typeface="Calibri"/>
                        </a:rPr>
                        <a:t> a los ciudadanos</a:t>
                      </a:r>
                      <a:r>
                        <a:rPr lang="es-CO" sz="2800" b="0" i="0" u="none" strike="noStrike" cap="none" dirty="0">
                          <a:solidFill>
                            <a:srgbClr val="000000"/>
                          </a:solidFill>
                          <a:latin typeface="Calibri"/>
                          <a:ea typeface="Calibri"/>
                          <a:cs typeface="Calibri"/>
                          <a:sym typeface="Calibri"/>
                        </a:rPr>
                        <a:t> inmediatamente después de la atención a través</a:t>
                      </a:r>
                      <a:r>
                        <a:rPr lang="es-CO" sz="2800" b="0" i="0" u="none" strike="noStrike" cap="none" baseline="0" dirty="0">
                          <a:solidFill>
                            <a:srgbClr val="000000"/>
                          </a:solidFill>
                          <a:latin typeface="Calibri"/>
                          <a:ea typeface="Calibri"/>
                          <a:cs typeface="Calibri"/>
                          <a:sym typeface="Calibri"/>
                        </a:rPr>
                        <a:t> de los siguientes medios:</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Telefónico - IVR</a:t>
                      </a:r>
                    </a:p>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cap="none" baseline="0" dirty="0" err="1">
                          <a:solidFill>
                            <a:srgbClr val="000000"/>
                          </a:solidFill>
                          <a:latin typeface="Calibri"/>
                          <a:ea typeface="Calibri"/>
                          <a:cs typeface="Calibri"/>
                          <a:sym typeface="Calibri"/>
                        </a:rPr>
                        <a:t>Click</a:t>
                      </a:r>
                      <a:r>
                        <a:rPr lang="es-CO" sz="2800" b="0" i="0" u="none" strike="noStrike" cap="none" baseline="0" dirty="0">
                          <a:solidFill>
                            <a:srgbClr val="000000"/>
                          </a:solidFill>
                          <a:latin typeface="Calibri"/>
                          <a:ea typeface="Calibri"/>
                          <a:cs typeface="Calibri"/>
                          <a:sym typeface="Calibri"/>
                        </a:rPr>
                        <a:t> </a:t>
                      </a:r>
                      <a:r>
                        <a:rPr lang="es-CO" sz="2800" b="0" i="0" u="none" strike="noStrike" cap="none" baseline="0" dirty="0" err="1">
                          <a:solidFill>
                            <a:srgbClr val="000000"/>
                          </a:solidFill>
                          <a:latin typeface="Calibri"/>
                          <a:ea typeface="Calibri"/>
                          <a:cs typeface="Calibri"/>
                          <a:sym typeface="Calibri"/>
                        </a:rPr>
                        <a:t>to</a:t>
                      </a:r>
                      <a:r>
                        <a:rPr lang="es-CO" sz="2800" b="0" i="0" u="none" strike="noStrike" cap="none" baseline="0" dirty="0">
                          <a:solidFill>
                            <a:srgbClr val="000000"/>
                          </a:solidFill>
                          <a:latin typeface="Calibri"/>
                          <a:ea typeface="Calibri"/>
                          <a:cs typeface="Calibri"/>
                          <a:sym typeface="Calibri"/>
                        </a:rPr>
                        <a:t> </a:t>
                      </a:r>
                      <a:r>
                        <a:rPr lang="es-CO" sz="2800" b="0" i="0" u="none" strike="noStrike" cap="none" baseline="0" dirty="0" err="1">
                          <a:solidFill>
                            <a:srgbClr val="000000"/>
                          </a:solidFill>
                          <a:latin typeface="Calibri"/>
                          <a:ea typeface="Calibri"/>
                          <a:cs typeface="Calibri"/>
                          <a:sym typeface="Calibri"/>
                        </a:rPr>
                        <a:t>Call</a:t>
                      </a:r>
                      <a:r>
                        <a:rPr lang="es-CO" sz="2800" b="0" i="0" u="none" strike="noStrike" cap="none" baseline="0" dirty="0">
                          <a:solidFill>
                            <a:srgbClr val="000000"/>
                          </a:solidFill>
                          <a:latin typeface="Calibri"/>
                          <a:ea typeface="Calibri"/>
                          <a:cs typeface="Calibri"/>
                          <a:sym typeface="Calibri"/>
                        </a:rPr>
                        <a:t> - Pagina Web</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Videollamada - Pagina Web</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Chat - Pagina Web</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Presencial - Correo electrónico</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Casos Especiales - IVR</a:t>
                      </a:r>
                    </a:p>
                    <a:p>
                      <a:pPr marL="360363" marR="0" lvl="0" indent="0" algn="l" rtl="0">
                        <a:spcBef>
                          <a:spcPts val="0"/>
                        </a:spcBef>
                        <a:buSzPct val="25000"/>
                        <a:buNone/>
                      </a:pPr>
                      <a:r>
                        <a:rPr lang="es-CO" sz="2800" b="0" i="0" u="none" strike="noStrike" cap="none" baseline="0" dirty="0">
                          <a:solidFill>
                            <a:srgbClr val="000000"/>
                          </a:solidFill>
                          <a:latin typeface="Calibri"/>
                          <a:ea typeface="Calibri"/>
                          <a:cs typeface="Calibri"/>
                          <a:sym typeface="Calibri"/>
                        </a:rPr>
                        <a:t>Derechos de Petición - Correo electrónico</a:t>
                      </a:r>
                      <a:endParaRPr lang="es-CO" sz="2800" b="0" i="0" u="none" strike="noStrike" cap="none" dirty="0">
                        <a:solidFill>
                          <a:srgbClr val="000000"/>
                        </a:solidFill>
                        <a:latin typeface="Calibri"/>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6"/>
                  </a:ext>
                </a:extLst>
              </a:tr>
              <a:tr h="899641">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Grupo objetivo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defTabSz="914400" rtl="0" eaLnBrk="1" fontAlgn="auto" latinLnBrk="0" hangingPunct="1">
                        <a:lnSpc>
                          <a:spcPct val="100000"/>
                        </a:lnSpc>
                        <a:spcBef>
                          <a:spcPts val="0"/>
                        </a:spcBef>
                        <a:spcAft>
                          <a:spcPts val="0"/>
                        </a:spcAft>
                        <a:buClrTx/>
                        <a:buSzPct val="25000"/>
                        <a:buFontTx/>
                        <a:buNone/>
                        <a:tabLst/>
                        <a:defRPr/>
                      </a:pPr>
                      <a:r>
                        <a:rPr lang="es-CO" sz="2800" b="0" i="0" u="none" strike="noStrike" dirty="0">
                          <a:solidFill>
                            <a:srgbClr val="000000"/>
                          </a:solidFill>
                          <a:effectLst/>
                          <a:latin typeface="Calibri"/>
                        </a:rPr>
                        <a:t>Ciudadanos que se contactaron a través de los canales de atención, con trámites, solicitudes o cualquier otro interés en los procesos misionales de pensiones y parafiscales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7"/>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Cantidad de interacciones (Universo)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chemeClr val="tx1"/>
                          </a:solidFill>
                          <a:latin typeface="Calibri"/>
                          <a:ea typeface="Calibri"/>
                          <a:cs typeface="Calibri"/>
                          <a:sym typeface="Calibri"/>
                        </a:rPr>
                        <a:t>79.743 </a:t>
                      </a:r>
                      <a:r>
                        <a:rPr lang="es-CO" sz="2800" b="0" i="0" u="none" strike="noStrike" cap="none" dirty="0">
                          <a:solidFill>
                            <a:srgbClr val="000000"/>
                          </a:solidFill>
                          <a:latin typeface="Calibri"/>
                          <a:ea typeface="Calibri"/>
                          <a:cs typeface="Calibri"/>
                          <a:sym typeface="Calibri"/>
                        </a:rPr>
                        <a:t>interacciones con los ciudadanos</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lgn="ctr">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8"/>
                  </a:ext>
                </a:extLst>
              </a:tr>
              <a:tr h="454785">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Encuestas realizadas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rgbClr val="000000"/>
                          </a:solidFill>
                          <a:latin typeface="Calibri"/>
                          <a:ea typeface="Calibri"/>
                          <a:cs typeface="Calibri"/>
                          <a:sym typeface="Calibri"/>
                        </a:rPr>
                        <a:t>Los</a:t>
                      </a:r>
                      <a:r>
                        <a:rPr lang="es-CO" sz="2800" b="0" i="0" u="none" strike="noStrike" cap="none" baseline="0" dirty="0">
                          <a:solidFill>
                            <a:srgbClr val="000000"/>
                          </a:solidFill>
                          <a:latin typeface="Calibri"/>
                          <a:ea typeface="Calibri"/>
                          <a:cs typeface="Calibri"/>
                          <a:sym typeface="Calibri"/>
                        </a:rPr>
                        <a:t> ciudadanos realizaron 8.045 encuestas</a:t>
                      </a:r>
                      <a:endParaRPr lang="es-CO" sz="2800" b="0" i="0" u="none" strike="noStrike" cap="none" dirty="0">
                        <a:solidFill>
                          <a:srgbClr val="000000"/>
                        </a:solidFill>
                        <a:latin typeface="Calibri"/>
                        <a:ea typeface="Calibri"/>
                        <a:cs typeface="Calibri"/>
                        <a:sym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09"/>
                  </a:ext>
                </a:extLst>
              </a:tr>
              <a:tr h="1153843">
                <a:tc>
                  <a:txBody>
                    <a:bodyPr/>
                    <a:lstStyle/>
                    <a:p>
                      <a:pPr marL="0" marR="0" lvl="0" indent="0" algn="l" rtl="0">
                        <a:spcBef>
                          <a:spcPts val="0"/>
                        </a:spcBef>
                        <a:buSzPct val="25000"/>
                        <a:buNone/>
                      </a:pPr>
                      <a:r>
                        <a:rPr lang="es-CO" sz="2400" b="1" i="0" u="none" strike="noStrike" cap="none" dirty="0">
                          <a:solidFill>
                            <a:schemeClr val="bg1"/>
                          </a:solidFill>
                          <a:latin typeface="Calibri"/>
                          <a:ea typeface="Calibri"/>
                          <a:cs typeface="Calibri"/>
                          <a:sym typeface="Calibri"/>
                        </a:rPr>
                        <a:t>Porcentaje de encuestas respecto a la cantidad de operaciones (Universo)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360363" marR="0" lvl="0" indent="0" algn="l" rtl="0">
                        <a:spcBef>
                          <a:spcPts val="0"/>
                        </a:spcBef>
                        <a:buSzPct val="25000"/>
                        <a:buNone/>
                      </a:pPr>
                      <a:r>
                        <a:rPr lang="es-CO" sz="2800" b="0" i="0" u="none" strike="noStrike" cap="none" dirty="0">
                          <a:solidFill>
                            <a:schemeClr val="tx1"/>
                          </a:solidFill>
                          <a:latin typeface="Calibri"/>
                          <a:ea typeface="Calibri"/>
                          <a:cs typeface="Calibri"/>
                          <a:sym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solidFill>
                        <a:schemeClr val="dk1"/>
                      </a:solidFill>
                      <a:prstDash val="dot"/>
                      <a:round/>
                      <a:headEnd type="none" w="med" len="med"/>
                      <a:tailEnd type="none" w="med" len="med"/>
                    </a:lnR>
                    <a:lnT w="12700" cap="flat" cmpd="sng">
                      <a:solidFill>
                        <a:schemeClr val="dk1"/>
                      </a:solidFill>
                      <a:prstDash val="dot"/>
                      <a:round/>
                      <a:headEnd type="none" w="med" len="med"/>
                      <a:tailEnd type="none" w="med" len="med"/>
                    </a:lnT>
                    <a:lnB w="12700" cap="flat" cmpd="sng">
                      <a:solidFill>
                        <a:schemeClr val="dk1"/>
                      </a:solidFill>
                      <a:prstDash val="dot"/>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Rectángulo 10"/>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11"/>
          <p:cNvSpPr/>
          <p:nvPr/>
        </p:nvSpPr>
        <p:spPr>
          <a:xfrm>
            <a:off x="1963689" y="465177"/>
            <a:ext cx="21418043" cy="1508105"/>
          </a:xfrm>
          <a:prstGeom prst="rect">
            <a:avLst/>
          </a:prstGeom>
        </p:spPr>
        <p:txBody>
          <a:bodyPr wrap="none">
            <a:spAutoFit/>
          </a:bodyPr>
          <a:lstStyle/>
          <a:p>
            <a:pPr lvl="0">
              <a:buSzPct val="25000"/>
            </a:pPr>
            <a:r>
              <a:rPr lang="es-CO" sz="4600" b="1" dirty="0">
                <a:solidFill>
                  <a:schemeClr val="bg2">
                    <a:lumMod val="50000"/>
                  </a:schemeClr>
                </a:solidFill>
                <a:latin typeface="Calibri"/>
                <a:ea typeface="Calibri"/>
                <a:cs typeface="Calibri"/>
                <a:sym typeface="Calibri"/>
              </a:rPr>
              <a:t>EVALUACIÓN DE LA EXPERIENCIA DE LOS CIUDADANOS EN LOS CANALES DE ATENCIÓN</a:t>
            </a:r>
          </a:p>
          <a:p>
            <a:pPr>
              <a:buSzPct val="25000"/>
            </a:pPr>
            <a:r>
              <a:rPr lang="es-CO" sz="4600" b="1" dirty="0">
                <a:solidFill>
                  <a:schemeClr val="bg2">
                    <a:lumMod val="50000"/>
                  </a:schemeClr>
                </a:solidFill>
                <a:latin typeface="Calibri"/>
                <a:ea typeface="Calibri"/>
                <a:cs typeface="Calibri"/>
                <a:sym typeface="Calibri"/>
              </a:rPr>
              <a:t>FICHA TÉCNICA ENCUESTAS</a:t>
            </a:r>
          </a:p>
        </p:txBody>
      </p:sp>
    </p:spTree>
    <p:extLst>
      <p:ext uri="{BB962C8B-B14F-4D97-AF65-F5344CB8AC3E}">
        <p14:creationId xmlns:p14="http://schemas.microsoft.com/office/powerpoint/2010/main" val="61077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035697" y="497845"/>
            <a:ext cx="13969552" cy="1508105"/>
          </a:xfrm>
          <a:prstGeom prst="rect">
            <a:avLst/>
          </a:prstGeom>
        </p:spPr>
        <p:txBody>
          <a:bodyPr wrap="square">
            <a:spAutoFit/>
          </a:bodyPr>
          <a:lstStyle/>
          <a:p>
            <a:pPr lvl="0">
              <a:buSzPct val="25000"/>
            </a:pPr>
            <a:r>
              <a:rPr lang="es-CO" sz="4600" b="1" dirty="0">
                <a:solidFill>
                  <a:schemeClr val="bg2">
                    <a:lumMod val="50000"/>
                  </a:schemeClr>
                </a:solidFill>
                <a:latin typeface="Calibri"/>
                <a:ea typeface="Calibri"/>
                <a:cs typeface="Calibri"/>
                <a:sym typeface="Calibri"/>
              </a:rPr>
              <a:t>UNIVERSOS Y CANTIDAD DE ENCUESTAS REALIZADAS</a:t>
            </a:r>
          </a:p>
          <a:p>
            <a:pPr lvl="0">
              <a:buSzPct val="25000"/>
            </a:pPr>
            <a:r>
              <a:rPr lang="es-CO" sz="4600" b="1" dirty="0">
                <a:solidFill>
                  <a:schemeClr val="bg2">
                    <a:lumMod val="50000"/>
                  </a:schemeClr>
                </a:solidFill>
                <a:latin typeface="Calibri"/>
                <a:ea typeface="Calibri"/>
                <a:cs typeface="Calibri"/>
                <a:sym typeface="Calibri"/>
              </a:rPr>
              <a:t>ENERO A MARZO 2022</a:t>
            </a:r>
          </a:p>
        </p:txBody>
      </p:sp>
      <p:sp>
        <p:nvSpPr>
          <p:cNvPr id="7" name="Rectángulo 6"/>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5" name="4 Tabla"/>
          <p:cNvGraphicFramePr>
            <a:graphicFrameLocks noGrp="1"/>
          </p:cNvGraphicFramePr>
          <p:nvPr>
            <p:extLst>
              <p:ext uri="{D42A27DB-BD31-4B8C-83A1-F6EECF244321}">
                <p14:modId xmlns:p14="http://schemas.microsoft.com/office/powerpoint/2010/main" val="2415294956"/>
              </p:ext>
            </p:extLst>
          </p:nvPr>
        </p:nvGraphicFramePr>
        <p:xfrm>
          <a:off x="1439422" y="3492500"/>
          <a:ext cx="22084224" cy="8183295"/>
        </p:xfrm>
        <a:graphic>
          <a:graphicData uri="http://schemas.openxmlformats.org/drawingml/2006/table">
            <a:tbl>
              <a:tblPr firstRow="1" bandRow="1">
                <a:tableStyleId>{5C22544A-7EE6-4342-B048-85BDC9FD1C3A}</a:tableStyleId>
              </a:tblPr>
              <a:tblGrid>
                <a:gridCol w="2168809">
                  <a:extLst>
                    <a:ext uri="{9D8B030D-6E8A-4147-A177-3AD203B41FA5}">
                      <a16:colId xmlns:a16="http://schemas.microsoft.com/office/drawing/2014/main" val="20000"/>
                    </a:ext>
                  </a:extLst>
                </a:gridCol>
                <a:gridCol w="2168809">
                  <a:extLst>
                    <a:ext uri="{9D8B030D-6E8A-4147-A177-3AD203B41FA5}">
                      <a16:colId xmlns:a16="http://schemas.microsoft.com/office/drawing/2014/main" val="20001"/>
                    </a:ext>
                  </a:extLst>
                </a:gridCol>
                <a:gridCol w="2168809">
                  <a:extLst>
                    <a:ext uri="{9D8B030D-6E8A-4147-A177-3AD203B41FA5}">
                      <a16:colId xmlns:a16="http://schemas.microsoft.com/office/drawing/2014/main" val="20002"/>
                    </a:ext>
                  </a:extLst>
                </a:gridCol>
                <a:gridCol w="2168809">
                  <a:extLst>
                    <a:ext uri="{9D8B030D-6E8A-4147-A177-3AD203B41FA5}">
                      <a16:colId xmlns:a16="http://schemas.microsoft.com/office/drawing/2014/main" val="20003"/>
                    </a:ext>
                  </a:extLst>
                </a:gridCol>
                <a:gridCol w="2168809">
                  <a:extLst>
                    <a:ext uri="{9D8B030D-6E8A-4147-A177-3AD203B41FA5}">
                      <a16:colId xmlns:a16="http://schemas.microsoft.com/office/drawing/2014/main" val="20004"/>
                    </a:ext>
                  </a:extLst>
                </a:gridCol>
                <a:gridCol w="2168809">
                  <a:extLst>
                    <a:ext uri="{9D8B030D-6E8A-4147-A177-3AD203B41FA5}">
                      <a16:colId xmlns:a16="http://schemas.microsoft.com/office/drawing/2014/main" val="20005"/>
                    </a:ext>
                  </a:extLst>
                </a:gridCol>
                <a:gridCol w="2168809">
                  <a:extLst>
                    <a:ext uri="{9D8B030D-6E8A-4147-A177-3AD203B41FA5}">
                      <a16:colId xmlns:a16="http://schemas.microsoft.com/office/drawing/2014/main" val="20006"/>
                    </a:ext>
                  </a:extLst>
                </a:gridCol>
                <a:gridCol w="2168809">
                  <a:extLst>
                    <a:ext uri="{9D8B030D-6E8A-4147-A177-3AD203B41FA5}">
                      <a16:colId xmlns:a16="http://schemas.microsoft.com/office/drawing/2014/main" val="20007"/>
                    </a:ext>
                  </a:extLst>
                </a:gridCol>
                <a:gridCol w="2168809">
                  <a:extLst>
                    <a:ext uri="{9D8B030D-6E8A-4147-A177-3AD203B41FA5}">
                      <a16:colId xmlns:a16="http://schemas.microsoft.com/office/drawing/2014/main" val="20008"/>
                    </a:ext>
                  </a:extLst>
                </a:gridCol>
                <a:gridCol w="2564943">
                  <a:extLst>
                    <a:ext uri="{9D8B030D-6E8A-4147-A177-3AD203B41FA5}">
                      <a16:colId xmlns:a16="http://schemas.microsoft.com/office/drawing/2014/main" val="20009"/>
                    </a:ext>
                  </a:extLst>
                </a:gridCol>
              </a:tblGrid>
              <a:tr h="1091106">
                <a:tc>
                  <a:txBody>
                    <a:bodyPr/>
                    <a:lstStyle/>
                    <a:p>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noFill/>
                  </a:tcPr>
                </a:tc>
                <a:tc gridSpan="4">
                  <a:txBody>
                    <a:bodyPr/>
                    <a:lstStyle/>
                    <a:p>
                      <a:pPr algn="ctr"/>
                      <a:r>
                        <a:rPr lang="es-CO" sz="3000" b="1" dirty="0"/>
                        <a:t>Interacciones 2022</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endParaRPr lang="es-CO" dirty="0"/>
                    </a:p>
                  </a:txBody>
                  <a:tcPr/>
                </a:tc>
                <a:tc hMerge="1">
                  <a:txBody>
                    <a:bodyPr/>
                    <a:lstStyle/>
                    <a:p>
                      <a:endParaRPr lang="es-CO" dirty="0"/>
                    </a:p>
                  </a:txBody>
                  <a:tcPr/>
                </a:tc>
                <a:tc hMerge="1">
                  <a:txBody>
                    <a:bodyPr/>
                    <a:lstStyle/>
                    <a:p>
                      <a:endParaRPr lang="es-CO" sz="1400" dirty="0"/>
                    </a:p>
                  </a:txBody>
                  <a:tcPr/>
                </a:tc>
                <a:tc gridSpan="4">
                  <a:txBody>
                    <a:bodyPr/>
                    <a:lstStyle/>
                    <a:p>
                      <a:pPr algn="ctr"/>
                      <a:r>
                        <a:rPr lang="es-CO" sz="3000" b="1" dirty="0"/>
                        <a:t>Cantidad Encuestas 2022</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hMerge="1">
                  <a:txBody>
                    <a:bodyPr/>
                    <a:lstStyle/>
                    <a:p>
                      <a:endParaRPr lang="es-CO" dirty="0"/>
                    </a:p>
                  </a:txBody>
                  <a:tcPr/>
                </a:tc>
                <a:tc hMerge="1">
                  <a:txBody>
                    <a:bodyPr/>
                    <a:lstStyle/>
                    <a:p>
                      <a:endParaRPr lang="es-CO" dirty="0"/>
                    </a:p>
                  </a:txBody>
                  <a:tcPr/>
                </a:tc>
                <a:tc hMerge="1">
                  <a:txBody>
                    <a:bodyPr/>
                    <a:lstStyle/>
                    <a:p>
                      <a:endParaRPr lang="es-CO" sz="1400" dirty="0"/>
                    </a:p>
                  </a:txBody>
                  <a:tcPr/>
                </a:tc>
                <a:tc>
                  <a:txBody>
                    <a:bodyPr/>
                    <a:lstStyle/>
                    <a:p>
                      <a:r>
                        <a:rPr lang="es-CO" sz="2400" b="1" dirty="0"/>
                        <a:t>Participación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6659">
                <a:tc>
                  <a:txBody>
                    <a:bodyPr/>
                    <a:lstStyle/>
                    <a:p>
                      <a:r>
                        <a:rPr lang="es-CO" sz="2400" b="1" dirty="0"/>
                        <a:t>Canal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ES" sz="2400" b="1" dirty="0"/>
                        <a:t>Enero</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Febrero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Marzo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Total </a:t>
                      </a:r>
                    </a:p>
                    <a:p>
                      <a:pPr algn="ctr"/>
                      <a:r>
                        <a:rPr lang="es-CO" sz="2400" b="1" dirty="0"/>
                        <a:t>Trimestre</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ES" sz="2400" b="1" dirty="0"/>
                        <a:t>Enero</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Febrero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Marzo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s-CO" sz="2400" b="1" dirty="0"/>
                        <a:t>Total </a:t>
                      </a:r>
                    </a:p>
                    <a:p>
                      <a:pPr algn="ctr"/>
                      <a:r>
                        <a:rPr lang="es-CO" sz="2400" b="1" dirty="0"/>
                        <a:t>Trimestre</a:t>
                      </a:r>
                      <a:r>
                        <a:rPr lang="es-CO" sz="2400" b="1" baseline="0" dirty="0"/>
                        <a:t> </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400" b="1" dirty="0"/>
                        <a:t>Participación</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909255">
                <a:tc>
                  <a:txBody>
                    <a:bodyPr/>
                    <a:lstStyle/>
                    <a:p>
                      <a:r>
                        <a:rPr lang="es-CO" sz="2400" b="1" dirty="0"/>
                        <a:t>Chat</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2.593</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2.755</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dirty="0"/>
                        <a:t>3.026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8.374</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43</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317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418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778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9%</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909255">
                <a:tc>
                  <a:txBody>
                    <a:bodyPr/>
                    <a:lstStyle/>
                    <a:p>
                      <a:r>
                        <a:rPr lang="es-CO" sz="2400" b="1" dirty="0"/>
                        <a:t>Telefónico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14.857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16.763</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19.742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51.362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dirty="0"/>
                        <a:t>1.807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2.102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2.131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6.040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12%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909255">
                <a:tc>
                  <a:txBody>
                    <a:bodyPr/>
                    <a:lstStyle/>
                    <a:p>
                      <a:r>
                        <a:rPr lang="es-CO" sz="2400" b="1" dirty="0"/>
                        <a:t>Presencial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2.964</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3.656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4.118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10.738</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315</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373</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274</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962</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9%</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909255">
                <a:tc>
                  <a:txBody>
                    <a:bodyPr/>
                    <a:lstStyle/>
                    <a:p>
                      <a:r>
                        <a:rPr lang="es-ES" sz="2400" b="1" dirty="0"/>
                        <a:t>Casos Especiales</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190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162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155</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507</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29</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55</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56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140</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28%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07354903"/>
                  </a:ext>
                </a:extLst>
              </a:tr>
              <a:tr h="909255">
                <a:tc>
                  <a:txBody>
                    <a:bodyPr/>
                    <a:lstStyle/>
                    <a:p>
                      <a:r>
                        <a:rPr lang="es-ES" sz="2400" b="1" dirty="0"/>
                        <a:t>DP</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2.132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3.452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3.178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8.762</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26</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61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38</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dirty="0"/>
                        <a:t>125</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dirty="0"/>
                        <a:t>1%</a:t>
                      </a:r>
                      <a:endParaRPr lang="es-CO" sz="2400"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28888433"/>
                  </a:ext>
                </a:extLst>
              </a:tr>
              <a:tr h="909255">
                <a:tc>
                  <a:txBody>
                    <a:bodyPr/>
                    <a:lstStyle/>
                    <a:p>
                      <a:r>
                        <a:rPr lang="es-CO" sz="2400" b="1" dirty="0"/>
                        <a:t>TOTAL</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22.736</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26.788</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30.219</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79.743</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b="1" dirty="0"/>
                        <a:t>2.220</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2.908</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2.917</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95000"/>
                      </a:schemeClr>
                    </a:solidFill>
                  </a:tcPr>
                </a:tc>
                <a:tc>
                  <a:txBody>
                    <a:bodyPr/>
                    <a:lstStyle/>
                    <a:p>
                      <a:pPr algn="ctr"/>
                      <a:r>
                        <a:rPr lang="es-ES" sz="2400" b="1" dirty="0"/>
                        <a:t>8.045</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tc>
                  <a:txBody>
                    <a:bodyPr/>
                    <a:lstStyle/>
                    <a:p>
                      <a:pPr algn="ctr"/>
                      <a:r>
                        <a:rPr lang="es-ES" sz="2400" b="1" dirty="0"/>
                        <a:t>10%</a:t>
                      </a:r>
                      <a:endParaRPr lang="es-CO" sz="2400" b="1" dirty="0"/>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103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74158" y="12204735"/>
            <a:ext cx="3594254" cy="923330"/>
          </a:xfrm>
          <a:prstGeom prst="rect">
            <a:avLst/>
          </a:prstGeom>
          <a:noFill/>
        </p:spPr>
        <p:txBody>
          <a:bodyPr wrap="none" rtlCol="0">
            <a:spAutoFit/>
          </a:bodyPr>
          <a:lstStyle/>
          <a:p>
            <a:r>
              <a:rPr lang="es-ES_tradnl" sz="5400" b="1">
                <a:solidFill>
                  <a:srgbClr val="44546A">
                    <a:lumMod val="50000"/>
                  </a:srgbClr>
                </a:solidFill>
                <a:latin typeface="Calibri" charset="0"/>
                <a:ea typeface="Calibri" charset="0"/>
                <a:cs typeface="Calibri" charset="0"/>
              </a:rPr>
              <a:t>Satisfacción</a:t>
            </a:r>
          </a:p>
        </p:txBody>
      </p:sp>
      <p:sp>
        <p:nvSpPr>
          <p:cNvPr id="52" name="CuadroTexto 51"/>
          <p:cNvSpPr txBox="1"/>
          <p:nvPr/>
        </p:nvSpPr>
        <p:spPr>
          <a:xfrm>
            <a:off x="9970378" y="12205468"/>
            <a:ext cx="2565126" cy="923330"/>
          </a:xfrm>
          <a:prstGeom prst="rect">
            <a:avLst/>
          </a:prstGeom>
          <a:noFill/>
        </p:spPr>
        <p:txBody>
          <a:bodyPr wrap="none" rtlCol="0">
            <a:spAutoFit/>
          </a:bodyPr>
          <a:lstStyle/>
          <a:p>
            <a:r>
              <a:rPr lang="es-ES_tradnl" sz="5400" b="1" dirty="0">
                <a:solidFill>
                  <a:srgbClr val="44546A">
                    <a:lumMod val="50000"/>
                  </a:srgbClr>
                </a:solidFill>
                <a:latin typeface="Calibri" charset="0"/>
                <a:ea typeface="Calibri" charset="0"/>
                <a:cs typeface="Calibri" charset="0"/>
              </a:rPr>
              <a:t>Claridad</a:t>
            </a:r>
          </a:p>
        </p:txBody>
      </p:sp>
      <p:sp>
        <p:nvSpPr>
          <p:cNvPr id="53" name="CuadroTexto 52"/>
          <p:cNvSpPr txBox="1"/>
          <p:nvPr/>
        </p:nvSpPr>
        <p:spPr>
          <a:xfrm>
            <a:off x="14270441" y="12204735"/>
            <a:ext cx="4104009" cy="923330"/>
          </a:xfrm>
          <a:prstGeom prst="rect">
            <a:avLst/>
          </a:prstGeom>
          <a:noFill/>
        </p:spPr>
        <p:txBody>
          <a:bodyPr wrap="none" rtlCol="0">
            <a:spAutoFit/>
          </a:bodyPr>
          <a:lstStyle/>
          <a:p>
            <a:r>
              <a:rPr lang="es-ES_tradnl" sz="5400" b="1" dirty="0" err="1">
                <a:solidFill>
                  <a:srgbClr val="44546A">
                    <a:lumMod val="50000"/>
                  </a:srgbClr>
                </a:solidFill>
                <a:latin typeface="Calibri" charset="0"/>
                <a:ea typeface="Calibri" charset="0"/>
                <a:cs typeface="Calibri" charset="0"/>
              </a:rPr>
              <a:t>Resolutividad</a:t>
            </a:r>
            <a:endParaRPr lang="es-ES_tradnl" sz="5400" b="1" dirty="0">
              <a:solidFill>
                <a:srgbClr val="44546A">
                  <a:lumMod val="50000"/>
                </a:srgbClr>
              </a:solidFill>
              <a:latin typeface="Calibri" charset="0"/>
              <a:ea typeface="Calibri" charset="0"/>
              <a:cs typeface="Calibri" charset="0"/>
            </a:endParaRPr>
          </a:p>
        </p:txBody>
      </p:sp>
      <p:grpSp>
        <p:nvGrpSpPr>
          <p:cNvPr id="54" name="Group 112"/>
          <p:cNvGrpSpPr/>
          <p:nvPr/>
        </p:nvGrpSpPr>
        <p:grpSpPr>
          <a:xfrm rot="16200000">
            <a:off x="1123478" y="6318496"/>
            <a:ext cx="9215465" cy="2062435"/>
            <a:chOff x="6580927" y="2160797"/>
            <a:chExt cx="4608933" cy="373634"/>
          </a:xfrm>
        </p:grpSpPr>
        <p:sp>
          <p:nvSpPr>
            <p:cNvPr id="55"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6" name="Rectangle 127"/>
            <p:cNvSpPr/>
            <p:nvPr/>
          </p:nvSpPr>
          <p:spPr bwMode="auto">
            <a:xfrm>
              <a:off x="6580928" y="2160797"/>
              <a:ext cx="3600938" cy="3736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65" name="Group 112"/>
          <p:cNvGrpSpPr/>
          <p:nvPr/>
        </p:nvGrpSpPr>
        <p:grpSpPr>
          <a:xfrm rot="16200000">
            <a:off x="6614752" y="6318495"/>
            <a:ext cx="9215465" cy="2062435"/>
            <a:chOff x="6580927" y="2160797"/>
            <a:chExt cx="4608933" cy="373634"/>
          </a:xfrm>
        </p:grpSpPr>
        <p:sp>
          <p:nvSpPr>
            <p:cNvPr id="66"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7" name="Rectangle 127"/>
            <p:cNvSpPr/>
            <p:nvPr/>
          </p:nvSpPr>
          <p:spPr bwMode="auto">
            <a:xfrm>
              <a:off x="6580927" y="2160797"/>
              <a:ext cx="3780985" cy="373634"/>
            </a:xfrm>
            <a:prstGeom prst="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88" name="Group 112"/>
          <p:cNvGrpSpPr/>
          <p:nvPr/>
        </p:nvGrpSpPr>
        <p:grpSpPr>
          <a:xfrm rot="16200000">
            <a:off x="11535869" y="6318494"/>
            <a:ext cx="9215465" cy="2062435"/>
            <a:chOff x="6580927" y="2160797"/>
            <a:chExt cx="4608933" cy="373634"/>
          </a:xfrm>
        </p:grpSpPr>
        <p:sp>
          <p:nvSpPr>
            <p:cNvPr id="90"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1" name="Rectangle 127"/>
            <p:cNvSpPr/>
            <p:nvPr/>
          </p:nvSpPr>
          <p:spPr bwMode="auto">
            <a:xfrm>
              <a:off x="6580929" y="2160797"/>
              <a:ext cx="3961032" cy="373634"/>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13" name="CuadroTexto 12"/>
          <p:cNvSpPr txBox="1"/>
          <p:nvPr/>
        </p:nvSpPr>
        <p:spPr>
          <a:xfrm>
            <a:off x="4907189" y="4963819"/>
            <a:ext cx="1728192" cy="923330"/>
          </a:xfrm>
          <a:prstGeom prst="rect">
            <a:avLst/>
          </a:prstGeom>
          <a:noFill/>
        </p:spPr>
        <p:txBody>
          <a:bodyPr wrap="square" rtlCol="0">
            <a:spAutoFit/>
          </a:bodyPr>
          <a:lstStyle/>
          <a:p>
            <a:r>
              <a:rPr lang="es-ES_tradnl" sz="5400" dirty="0">
                <a:solidFill>
                  <a:srgbClr val="FFFFFF"/>
                </a:solidFill>
              </a:rPr>
              <a:t>89%</a:t>
            </a:r>
          </a:p>
        </p:txBody>
      </p:sp>
      <p:sp>
        <p:nvSpPr>
          <p:cNvPr id="102" name="CuadroTexto 101"/>
          <p:cNvSpPr txBox="1"/>
          <p:nvPr/>
        </p:nvSpPr>
        <p:spPr>
          <a:xfrm>
            <a:off x="10388624" y="4502154"/>
            <a:ext cx="1728192" cy="923330"/>
          </a:xfrm>
          <a:prstGeom prst="rect">
            <a:avLst/>
          </a:prstGeom>
          <a:noFill/>
        </p:spPr>
        <p:txBody>
          <a:bodyPr wrap="square" rtlCol="0">
            <a:spAutoFit/>
          </a:bodyPr>
          <a:lstStyle/>
          <a:p>
            <a:r>
              <a:rPr lang="es-ES_tradnl" sz="5400" dirty="0">
                <a:solidFill>
                  <a:srgbClr val="FFFFFF"/>
                </a:solidFill>
              </a:rPr>
              <a:t>91%</a:t>
            </a:r>
          </a:p>
        </p:txBody>
      </p:sp>
      <p:sp>
        <p:nvSpPr>
          <p:cNvPr id="103" name="CuadroTexto 102"/>
          <p:cNvSpPr txBox="1"/>
          <p:nvPr/>
        </p:nvSpPr>
        <p:spPr>
          <a:xfrm>
            <a:off x="15415417" y="4153346"/>
            <a:ext cx="1728192" cy="923330"/>
          </a:xfrm>
          <a:prstGeom prst="rect">
            <a:avLst/>
          </a:prstGeom>
          <a:noFill/>
        </p:spPr>
        <p:txBody>
          <a:bodyPr wrap="square" rtlCol="0">
            <a:spAutoFit/>
          </a:bodyPr>
          <a:lstStyle/>
          <a:p>
            <a:r>
              <a:rPr lang="es-ES_tradnl" sz="5400" dirty="0">
                <a:solidFill>
                  <a:srgbClr val="FFFFFF"/>
                </a:solidFill>
              </a:rPr>
              <a:t>93%</a:t>
            </a:r>
          </a:p>
        </p:txBody>
      </p:sp>
      <p:sp>
        <p:nvSpPr>
          <p:cNvPr id="14" name="Rectángulo 13"/>
          <p:cNvSpPr/>
          <p:nvPr/>
        </p:nvSpPr>
        <p:spPr>
          <a:xfrm>
            <a:off x="2107704" y="354546"/>
            <a:ext cx="18290033" cy="1446550"/>
          </a:xfrm>
          <a:prstGeom prst="rect">
            <a:avLst/>
          </a:prstGeom>
        </p:spPr>
        <p:txBody>
          <a:bodyPr wrap="square">
            <a:spAutoFit/>
          </a:bodyPr>
          <a:lstStyle/>
          <a:p>
            <a:pPr>
              <a:buSzPct val="25000"/>
            </a:pPr>
            <a:r>
              <a:rPr lang="es-CO" sz="4400" b="1" dirty="0">
                <a:solidFill>
                  <a:srgbClr val="44546A">
                    <a:lumMod val="50000"/>
                  </a:srgbClr>
                </a:solidFill>
                <a:latin typeface="Calibri"/>
                <a:ea typeface="Calibri"/>
                <a:cs typeface="Calibri"/>
                <a:sym typeface="Calibri"/>
              </a:rPr>
              <a:t>INDICADORES GENERALES EXPERIENCIA CANALES DE ATENCIÓN</a:t>
            </a:r>
          </a:p>
          <a:p>
            <a:pPr>
              <a:buSzPct val="25000"/>
            </a:pPr>
            <a:r>
              <a:rPr lang="es-CO" sz="4400" b="1" dirty="0">
                <a:solidFill>
                  <a:srgbClr val="44546A">
                    <a:lumMod val="50000"/>
                  </a:srgbClr>
                </a:solidFill>
                <a:latin typeface="Calibri"/>
                <a:ea typeface="Calibri"/>
                <a:cs typeface="Calibri"/>
                <a:sym typeface="Calibri"/>
              </a:rPr>
              <a:t>I TRIMESTRE 2022 - TEMAS </a:t>
            </a:r>
            <a:r>
              <a:rPr lang="es-CO" sz="4400" b="1" u="sng" dirty="0">
                <a:solidFill>
                  <a:srgbClr val="44546A">
                    <a:lumMod val="50000"/>
                  </a:srgbClr>
                </a:solidFill>
                <a:effectLst>
                  <a:outerShdw blurRad="38100" dist="38100" dir="2700000" algn="tl">
                    <a:srgbClr val="000000">
                      <a:alpha val="43137"/>
                    </a:srgbClr>
                  </a:outerShdw>
                </a:effectLst>
                <a:latin typeface="Calibri"/>
                <a:ea typeface="Calibri"/>
                <a:cs typeface="Calibri"/>
                <a:sym typeface="Calibri"/>
              </a:rPr>
              <a:t>PENSIONALES</a:t>
            </a:r>
          </a:p>
        </p:txBody>
      </p:sp>
      <p:pic>
        <p:nvPicPr>
          <p:cNvPr id="6146" name="Picture 2" descr="esultado de imagen para icono satisf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79" y="9130346"/>
            <a:ext cx="1534462" cy="1409191"/>
          </a:xfrm>
          <a:prstGeom prst="rect">
            <a:avLst/>
          </a:prstGeom>
          <a:noFill/>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15415417" y="9081218"/>
            <a:ext cx="1352529" cy="1384963"/>
            <a:chOff x="15415417" y="9081218"/>
            <a:chExt cx="1352529" cy="1384963"/>
          </a:xfrm>
        </p:grpSpPr>
        <p:sp>
          <p:nvSpPr>
            <p:cNvPr id="46" name="Rectángulo redondeado 45"/>
            <p:cNvSpPr/>
            <p:nvPr/>
          </p:nvSpPr>
          <p:spPr>
            <a:xfrm>
              <a:off x="15415417" y="9081218"/>
              <a:ext cx="1352529" cy="1384963"/>
            </a:xfrm>
            <a:prstGeom prst="roundRect">
              <a:avLst/>
            </a:prstGeom>
            <a:solidFill>
              <a:srgbClr val="43C0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7" name="Freeform 290"/>
            <p:cNvSpPr>
              <a:spLocks noChangeArrowheads="1"/>
            </p:cNvSpPr>
            <p:nvPr/>
          </p:nvSpPr>
          <p:spPr bwMode="auto">
            <a:xfrm>
              <a:off x="15722839" y="9555776"/>
              <a:ext cx="875518" cy="606000"/>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2843" tIns="91422" rIns="182843" bIns="91422" anchor="ctr"/>
            <a:lstStyle/>
            <a:p>
              <a:pPr>
                <a:defRPr/>
              </a:pPr>
              <a:endParaRPr lang="en-US" dirty="0">
                <a:ea typeface="SimSun" charset="0"/>
              </a:endParaRPr>
            </a:p>
          </p:txBody>
        </p:sp>
      </p:grpSp>
      <p:sp>
        <p:nvSpPr>
          <p:cNvPr id="105" name="Rectángulo 10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Rectángulo 18"/>
          <p:cNvSpPr/>
          <p:nvPr/>
        </p:nvSpPr>
        <p:spPr>
          <a:xfrm>
            <a:off x="3088295" y="13964102"/>
            <a:ext cx="13574550" cy="1446550"/>
          </a:xfrm>
          <a:prstGeom prst="rect">
            <a:avLst/>
          </a:prstGeom>
        </p:spPr>
        <p:txBody>
          <a:bodyPr wrap="none">
            <a:spAutoFit/>
          </a:bodyPr>
          <a:lstStyle/>
          <a:p>
            <a:pPr>
              <a:buClr>
                <a:srgbClr val="FFFFFF"/>
              </a:buClr>
              <a:buSzPct val="100000"/>
            </a:pPr>
            <a:r>
              <a:rPr lang="es-CO" sz="4400" dirty="0">
                <a:solidFill>
                  <a:srgbClr val="FFFFFF"/>
                </a:solidFill>
                <a:latin typeface="Calibri"/>
                <a:ea typeface="Calibri"/>
                <a:cs typeface="Calibri"/>
                <a:sym typeface="Calibri"/>
              </a:rPr>
              <a:t>Los canales de atención evaluados por los ciudadanos son </a:t>
            </a:r>
          </a:p>
          <a:p>
            <a:pPr>
              <a:buClr>
                <a:srgbClr val="FFFFFF"/>
              </a:buClr>
              <a:buSzPct val="100000"/>
            </a:pPr>
            <a:r>
              <a:rPr lang="es-CO" sz="4400" dirty="0">
                <a:solidFill>
                  <a:srgbClr val="FFFFFF"/>
                </a:solidFill>
                <a:latin typeface="Calibri"/>
                <a:ea typeface="Calibri"/>
                <a:cs typeface="Calibri"/>
                <a:sym typeface="Calibri"/>
              </a:rPr>
              <a:t>Presencial, Telefónico y Puntos de Atención Presencial</a:t>
            </a:r>
          </a:p>
        </p:txBody>
      </p:sp>
      <p:grpSp>
        <p:nvGrpSpPr>
          <p:cNvPr id="6" name="5 Grupo"/>
          <p:cNvGrpSpPr/>
          <p:nvPr/>
        </p:nvGrpSpPr>
        <p:grpSpPr>
          <a:xfrm>
            <a:off x="10466400" y="9068334"/>
            <a:ext cx="1512168" cy="1533214"/>
            <a:chOff x="21189825" y="4983622"/>
            <a:chExt cx="1512168" cy="1533214"/>
          </a:xfrm>
          <a:scene3d>
            <a:camera prst="orthographicFront">
              <a:rot lat="0" lon="0" rev="0"/>
            </a:camera>
            <a:lightRig rig="brightRoom" dir="t">
              <a:rot lat="0" lon="0" rev="600000"/>
            </a:lightRig>
          </a:scene3d>
        </p:grpSpPr>
        <p:sp>
          <p:nvSpPr>
            <p:cNvPr id="2" name="1 Rectángulo redondeado"/>
            <p:cNvSpPr/>
            <p:nvPr/>
          </p:nvSpPr>
          <p:spPr>
            <a:xfrm>
              <a:off x="21189825" y="4983622"/>
              <a:ext cx="1512168" cy="1533214"/>
            </a:xfrm>
            <a:prstGeom prst="roundRect">
              <a:avLst/>
            </a:prstGeom>
            <a:solidFill>
              <a:schemeClr val="accent1">
                <a:lumMod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5849" y="5187173"/>
              <a:ext cx="1152128" cy="1126112"/>
            </a:xfrm>
            <a:prstGeom prst="ellipse">
              <a:avLst/>
            </a:prstGeom>
            <a:ln w="63500" cap="rnd">
              <a:noFill/>
            </a:ln>
            <a:effectLst>
              <a:outerShdw blurRad="57785" dist="33020" dir="3180000" algn="ctr">
                <a:srgbClr val="000000">
                  <a:alpha val="30000"/>
                </a:srgbClr>
              </a:outerShdw>
            </a:effectLst>
            <a:sp3d prstMaterial="metal">
              <a:bevelT w="38100" h="57150" prst="angle"/>
            </a:sp3d>
          </p:spPr>
        </p:pic>
      </p:grpSp>
    </p:spTree>
    <p:extLst>
      <p:ext uri="{BB962C8B-B14F-4D97-AF65-F5344CB8AC3E}">
        <p14:creationId xmlns:p14="http://schemas.microsoft.com/office/powerpoint/2010/main" val="1971494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3974158" y="12204735"/>
            <a:ext cx="3594254" cy="923330"/>
          </a:xfrm>
          <a:prstGeom prst="rect">
            <a:avLst/>
          </a:prstGeom>
          <a:noFill/>
        </p:spPr>
        <p:txBody>
          <a:bodyPr wrap="none" rtlCol="0">
            <a:spAutoFit/>
          </a:bodyPr>
          <a:lstStyle/>
          <a:p>
            <a:r>
              <a:rPr lang="es-ES_tradnl" sz="5400" b="1">
                <a:solidFill>
                  <a:srgbClr val="44546A">
                    <a:lumMod val="50000"/>
                  </a:srgbClr>
                </a:solidFill>
                <a:latin typeface="Calibri" charset="0"/>
                <a:ea typeface="Calibri" charset="0"/>
                <a:cs typeface="Calibri" charset="0"/>
              </a:rPr>
              <a:t>Satisfacción</a:t>
            </a:r>
          </a:p>
        </p:txBody>
      </p:sp>
      <p:sp>
        <p:nvSpPr>
          <p:cNvPr id="52" name="CuadroTexto 51"/>
          <p:cNvSpPr txBox="1"/>
          <p:nvPr/>
        </p:nvSpPr>
        <p:spPr>
          <a:xfrm>
            <a:off x="9970378" y="12290250"/>
            <a:ext cx="2565126" cy="923330"/>
          </a:xfrm>
          <a:prstGeom prst="rect">
            <a:avLst/>
          </a:prstGeom>
          <a:noFill/>
        </p:spPr>
        <p:txBody>
          <a:bodyPr wrap="none" rtlCol="0">
            <a:spAutoFit/>
          </a:bodyPr>
          <a:lstStyle/>
          <a:p>
            <a:r>
              <a:rPr lang="es-ES_tradnl" sz="5400" b="1" dirty="0">
                <a:solidFill>
                  <a:srgbClr val="44546A">
                    <a:lumMod val="50000"/>
                  </a:srgbClr>
                </a:solidFill>
                <a:latin typeface="Calibri" charset="0"/>
                <a:ea typeface="Calibri" charset="0"/>
                <a:cs typeface="Calibri" charset="0"/>
              </a:rPr>
              <a:t>Claridad</a:t>
            </a:r>
          </a:p>
        </p:txBody>
      </p:sp>
      <p:sp>
        <p:nvSpPr>
          <p:cNvPr id="53" name="CuadroTexto 52"/>
          <p:cNvSpPr txBox="1"/>
          <p:nvPr/>
        </p:nvSpPr>
        <p:spPr>
          <a:xfrm>
            <a:off x="14270441" y="12204735"/>
            <a:ext cx="4104009" cy="923330"/>
          </a:xfrm>
          <a:prstGeom prst="rect">
            <a:avLst/>
          </a:prstGeom>
          <a:noFill/>
        </p:spPr>
        <p:txBody>
          <a:bodyPr wrap="none" rtlCol="0">
            <a:spAutoFit/>
          </a:bodyPr>
          <a:lstStyle/>
          <a:p>
            <a:r>
              <a:rPr lang="es-ES_tradnl" sz="5400" b="1" dirty="0">
                <a:solidFill>
                  <a:srgbClr val="44546A">
                    <a:lumMod val="50000"/>
                  </a:srgbClr>
                </a:solidFill>
                <a:latin typeface="Calibri" charset="0"/>
                <a:ea typeface="Calibri" charset="0"/>
                <a:cs typeface="Calibri" charset="0"/>
              </a:rPr>
              <a:t>Resolutividad</a:t>
            </a:r>
          </a:p>
        </p:txBody>
      </p:sp>
      <p:grpSp>
        <p:nvGrpSpPr>
          <p:cNvPr id="54" name="Group 112"/>
          <p:cNvGrpSpPr/>
          <p:nvPr/>
        </p:nvGrpSpPr>
        <p:grpSpPr>
          <a:xfrm rot="16200000">
            <a:off x="1123478" y="6318496"/>
            <a:ext cx="9215465" cy="2062435"/>
            <a:chOff x="6580927" y="2160797"/>
            <a:chExt cx="4608933" cy="373634"/>
          </a:xfrm>
        </p:grpSpPr>
        <p:sp>
          <p:nvSpPr>
            <p:cNvPr id="55"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56" name="Rectangle 127"/>
            <p:cNvSpPr/>
            <p:nvPr/>
          </p:nvSpPr>
          <p:spPr bwMode="auto">
            <a:xfrm>
              <a:off x="6580928" y="2160797"/>
              <a:ext cx="2970774" cy="3736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65" name="Group 112"/>
          <p:cNvGrpSpPr/>
          <p:nvPr/>
        </p:nvGrpSpPr>
        <p:grpSpPr>
          <a:xfrm rot="16200000">
            <a:off x="6614752" y="6318495"/>
            <a:ext cx="9215465" cy="2062435"/>
            <a:chOff x="6580927" y="2160797"/>
            <a:chExt cx="4608933" cy="373634"/>
          </a:xfrm>
        </p:grpSpPr>
        <p:sp>
          <p:nvSpPr>
            <p:cNvPr id="66"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7" name="Rectangle 127"/>
            <p:cNvSpPr/>
            <p:nvPr/>
          </p:nvSpPr>
          <p:spPr bwMode="auto">
            <a:xfrm>
              <a:off x="6580927" y="2160797"/>
              <a:ext cx="3240844" cy="373634"/>
            </a:xfrm>
            <a:prstGeom prst="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88" name="Group 112"/>
          <p:cNvGrpSpPr/>
          <p:nvPr/>
        </p:nvGrpSpPr>
        <p:grpSpPr>
          <a:xfrm rot="16200000">
            <a:off x="11552865" y="6213362"/>
            <a:ext cx="9215465" cy="2062435"/>
            <a:chOff x="6580927" y="2160797"/>
            <a:chExt cx="4608933" cy="373634"/>
          </a:xfrm>
        </p:grpSpPr>
        <p:sp>
          <p:nvSpPr>
            <p:cNvPr id="90" name="Rectangle 113"/>
            <p:cNvSpPr/>
            <p:nvPr/>
          </p:nvSpPr>
          <p:spPr bwMode="auto">
            <a:xfrm>
              <a:off x="6580927" y="2160797"/>
              <a:ext cx="4608933" cy="373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1" name="Rectangle 127"/>
            <p:cNvSpPr/>
            <p:nvPr/>
          </p:nvSpPr>
          <p:spPr bwMode="auto">
            <a:xfrm>
              <a:off x="6580927" y="2160797"/>
              <a:ext cx="3600938" cy="373634"/>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sp>
        <p:nvSpPr>
          <p:cNvPr id="13" name="CuadroTexto 12"/>
          <p:cNvSpPr txBox="1"/>
          <p:nvPr/>
        </p:nvSpPr>
        <p:spPr>
          <a:xfrm>
            <a:off x="4963979" y="6107620"/>
            <a:ext cx="1728192" cy="923330"/>
          </a:xfrm>
          <a:prstGeom prst="rect">
            <a:avLst/>
          </a:prstGeom>
          <a:noFill/>
        </p:spPr>
        <p:txBody>
          <a:bodyPr wrap="square" rtlCol="0">
            <a:spAutoFit/>
          </a:bodyPr>
          <a:lstStyle/>
          <a:p>
            <a:r>
              <a:rPr lang="es-ES_tradnl" sz="5400" dirty="0">
                <a:solidFill>
                  <a:srgbClr val="FFFFFF"/>
                </a:solidFill>
              </a:rPr>
              <a:t>77%</a:t>
            </a:r>
          </a:p>
        </p:txBody>
      </p:sp>
      <p:sp>
        <p:nvSpPr>
          <p:cNvPr id="102" name="CuadroTexto 101"/>
          <p:cNvSpPr txBox="1"/>
          <p:nvPr/>
        </p:nvSpPr>
        <p:spPr>
          <a:xfrm>
            <a:off x="10460633" y="5555778"/>
            <a:ext cx="1728192" cy="923330"/>
          </a:xfrm>
          <a:prstGeom prst="rect">
            <a:avLst/>
          </a:prstGeom>
          <a:noFill/>
        </p:spPr>
        <p:txBody>
          <a:bodyPr wrap="square" rtlCol="0">
            <a:spAutoFit/>
          </a:bodyPr>
          <a:lstStyle/>
          <a:p>
            <a:r>
              <a:rPr lang="es-ES_tradnl" sz="5400" dirty="0">
                <a:solidFill>
                  <a:srgbClr val="FFFFFF"/>
                </a:solidFill>
              </a:rPr>
              <a:t>79%</a:t>
            </a:r>
          </a:p>
        </p:txBody>
      </p:sp>
      <p:sp>
        <p:nvSpPr>
          <p:cNvPr id="103" name="CuadroTexto 102"/>
          <p:cNvSpPr txBox="1"/>
          <p:nvPr/>
        </p:nvSpPr>
        <p:spPr>
          <a:xfrm>
            <a:off x="15446627" y="4798903"/>
            <a:ext cx="1728192" cy="923330"/>
          </a:xfrm>
          <a:prstGeom prst="rect">
            <a:avLst/>
          </a:prstGeom>
          <a:noFill/>
        </p:spPr>
        <p:txBody>
          <a:bodyPr wrap="square" rtlCol="0">
            <a:spAutoFit/>
          </a:bodyPr>
          <a:lstStyle/>
          <a:p>
            <a:r>
              <a:rPr lang="es-ES_tradnl" sz="5400" dirty="0">
                <a:solidFill>
                  <a:srgbClr val="FFFFFF"/>
                </a:solidFill>
              </a:rPr>
              <a:t>86%</a:t>
            </a:r>
          </a:p>
        </p:txBody>
      </p:sp>
      <p:sp>
        <p:nvSpPr>
          <p:cNvPr id="14" name="Rectángulo 13"/>
          <p:cNvSpPr/>
          <p:nvPr/>
        </p:nvSpPr>
        <p:spPr>
          <a:xfrm>
            <a:off x="2107704" y="354546"/>
            <a:ext cx="14827775" cy="1569660"/>
          </a:xfrm>
          <a:prstGeom prst="rect">
            <a:avLst/>
          </a:prstGeom>
        </p:spPr>
        <p:txBody>
          <a:bodyPr wrap="square">
            <a:spAutoFit/>
          </a:bodyPr>
          <a:lstStyle/>
          <a:p>
            <a:pPr>
              <a:buSzPct val="25000"/>
            </a:pPr>
            <a:r>
              <a:rPr lang="es-CO" sz="4800" b="1" dirty="0">
                <a:solidFill>
                  <a:srgbClr val="44546A">
                    <a:lumMod val="50000"/>
                  </a:srgbClr>
                </a:solidFill>
                <a:latin typeface="Calibri"/>
                <a:ea typeface="Calibri"/>
                <a:cs typeface="Calibri"/>
                <a:sym typeface="Calibri"/>
              </a:rPr>
              <a:t>INDICADORES GENERALES CANALES DE ATENCIÓN  </a:t>
            </a:r>
          </a:p>
          <a:p>
            <a:pPr>
              <a:buSzPct val="25000"/>
            </a:pPr>
            <a:r>
              <a:rPr lang="es-CO" sz="4800" b="1" dirty="0">
                <a:solidFill>
                  <a:srgbClr val="44546A">
                    <a:lumMod val="50000"/>
                  </a:srgbClr>
                </a:solidFill>
                <a:latin typeface="Calibri"/>
                <a:ea typeface="Calibri"/>
                <a:cs typeface="Calibri"/>
                <a:sym typeface="Calibri"/>
              </a:rPr>
              <a:t>I TRIMESTRE 2022 TEMAS </a:t>
            </a:r>
            <a:r>
              <a:rPr lang="es-CO" sz="4400" b="1" u="sng" dirty="0">
                <a:solidFill>
                  <a:srgbClr val="44546A">
                    <a:lumMod val="50000"/>
                  </a:srgbClr>
                </a:solidFill>
                <a:effectLst>
                  <a:outerShdw blurRad="38100" dist="38100" dir="2700000" algn="tl">
                    <a:srgbClr val="000000">
                      <a:alpha val="43137"/>
                    </a:srgbClr>
                  </a:outerShdw>
                </a:effectLst>
                <a:latin typeface="Calibri"/>
                <a:ea typeface="Calibri"/>
                <a:cs typeface="Calibri"/>
                <a:sym typeface="Calibri"/>
              </a:rPr>
              <a:t>PARAFISCALES</a:t>
            </a:r>
          </a:p>
        </p:txBody>
      </p:sp>
      <p:pic>
        <p:nvPicPr>
          <p:cNvPr id="6146" name="Picture 2" descr="esultado de imagen para icono satisfa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79" y="9130346"/>
            <a:ext cx="1534462" cy="140919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Agrupar 16"/>
          <p:cNvGrpSpPr/>
          <p:nvPr/>
        </p:nvGrpSpPr>
        <p:grpSpPr>
          <a:xfrm>
            <a:off x="15415417" y="9081218"/>
            <a:ext cx="1352529" cy="1384963"/>
            <a:chOff x="16567482" y="11984243"/>
            <a:chExt cx="2062436" cy="2363232"/>
          </a:xfrm>
        </p:grpSpPr>
        <p:sp>
          <p:nvSpPr>
            <p:cNvPr id="46" name="Rectángulo redondeado 45"/>
            <p:cNvSpPr/>
            <p:nvPr/>
          </p:nvSpPr>
          <p:spPr>
            <a:xfrm>
              <a:off x="16567482" y="11984243"/>
              <a:ext cx="2062436" cy="2363232"/>
            </a:xfrm>
            <a:prstGeom prst="roundRect">
              <a:avLst/>
            </a:prstGeom>
            <a:solidFill>
              <a:srgbClr val="43C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7" name="Freeform 290"/>
            <p:cNvSpPr>
              <a:spLocks noChangeArrowheads="1"/>
            </p:cNvSpPr>
            <p:nvPr/>
          </p:nvSpPr>
          <p:spPr bwMode="auto">
            <a:xfrm>
              <a:off x="17036261" y="12794006"/>
              <a:ext cx="1335054" cy="103404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p>
              <a:pPr>
                <a:defRPr/>
              </a:pPr>
              <a:endParaRPr lang="en-US" dirty="0">
                <a:ea typeface="SimSun" charset="0"/>
              </a:endParaRPr>
            </a:p>
          </p:txBody>
        </p:sp>
      </p:grpSp>
      <p:sp>
        <p:nvSpPr>
          <p:cNvPr id="105" name="Rectángulo 104"/>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Rectángulo 18"/>
          <p:cNvSpPr/>
          <p:nvPr/>
        </p:nvSpPr>
        <p:spPr>
          <a:xfrm>
            <a:off x="3088295" y="13964102"/>
            <a:ext cx="13574550" cy="1446550"/>
          </a:xfrm>
          <a:prstGeom prst="rect">
            <a:avLst/>
          </a:prstGeom>
        </p:spPr>
        <p:txBody>
          <a:bodyPr wrap="none">
            <a:spAutoFit/>
          </a:bodyPr>
          <a:lstStyle/>
          <a:p>
            <a:pPr>
              <a:buClr>
                <a:srgbClr val="FFFFFF"/>
              </a:buClr>
              <a:buSzPct val="100000"/>
            </a:pPr>
            <a:r>
              <a:rPr lang="es-CO" sz="4400" dirty="0">
                <a:solidFill>
                  <a:srgbClr val="FFFFFF"/>
                </a:solidFill>
                <a:latin typeface="Calibri"/>
                <a:ea typeface="Calibri"/>
                <a:cs typeface="Calibri"/>
                <a:sym typeface="Calibri"/>
              </a:rPr>
              <a:t>Los canales de atención evaluados por los ciudadanos son </a:t>
            </a:r>
          </a:p>
          <a:p>
            <a:pPr>
              <a:buClr>
                <a:srgbClr val="FFFFFF"/>
              </a:buClr>
              <a:buSzPct val="100000"/>
            </a:pPr>
            <a:r>
              <a:rPr lang="es-CO" sz="4400" dirty="0">
                <a:solidFill>
                  <a:srgbClr val="FFFFFF"/>
                </a:solidFill>
                <a:latin typeface="Calibri"/>
                <a:ea typeface="Calibri"/>
                <a:cs typeface="Calibri"/>
                <a:sym typeface="Calibri"/>
              </a:rPr>
              <a:t>Presencial, Telefónico y Puntos de Atención Presencial</a:t>
            </a:r>
          </a:p>
        </p:txBody>
      </p:sp>
      <p:grpSp>
        <p:nvGrpSpPr>
          <p:cNvPr id="27" name="26 Grupo"/>
          <p:cNvGrpSpPr/>
          <p:nvPr/>
        </p:nvGrpSpPr>
        <p:grpSpPr>
          <a:xfrm>
            <a:off x="10466400" y="9068334"/>
            <a:ext cx="1512168" cy="1533214"/>
            <a:chOff x="21189825" y="4983622"/>
            <a:chExt cx="1512168" cy="1533214"/>
          </a:xfrm>
          <a:scene3d>
            <a:camera prst="orthographicFront">
              <a:rot lat="0" lon="0" rev="0"/>
            </a:camera>
            <a:lightRig rig="brightRoom" dir="t">
              <a:rot lat="0" lon="0" rev="600000"/>
            </a:lightRig>
          </a:scene3d>
        </p:grpSpPr>
        <p:sp>
          <p:nvSpPr>
            <p:cNvPr id="28" name="27 Rectángulo redondeado"/>
            <p:cNvSpPr/>
            <p:nvPr/>
          </p:nvSpPr>
          <p:spPr>
            <a:xfrm>
              <a:off x="21189825" y="4983622"/>
              <a:ext cx="1512168" cy="1533214"/>
            </a:xfrm>
            <a:prstGeom prst="roundRect">
              <a:avLst/>
            </a:prstGeom>
            <a:solidFill>
              <a:schemeClr val="accent1">
                <a:lumMod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pic>
          <p:nvPicPr>
            <p:cNvPr id="29" name="2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5849" y="5187173"/>
              <a:ext cx="1152128" cy="1126112"/>
            </a:xfrm>
            <a:prstGeom prst="ellipse">
              <a:avLst/>
            </a:prstGeom>
            <a:ln w="63500" cap="rnd">
              <a:noFill/>
            </a:ln>
            <a:effectLst>
              <a:outerShdw blurRad="57785" dist="33020" dir="3180000" algn="ctr">
                <a:srgbClr val="000000">
                  <a:alpha val="30000"/>
                </a:srgbClr>
              </a:outerShdw>
            </a:effectLst>
            <a:sp3d prstMaterial="metal">
              <a:bevelT w="38100" h="57150" prst="angle"/>
            </a:sp3d>
          </p:spPr>
        </p:pic>
      </p:grpSp>
    </p:spTree>
    <p:extLst>
      <p:ext uri="{BB962C8B-B14F-4D97-AF65-F5344CB8AC3E}">
        <p14:creationId xmlns:p14="http://schemas.microsoft.com/office/powerpoint/2010/main" val="304994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wipe(left)">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2254029" y="324805"/>
            <a:ext cx="21597784" cy="1586921"/>
          </a:xfrm>
          <a:prstGeom prst="rect">
            <a:avLst/>
          </a:prstGeom>
          <a:noFill/>
          <a:ln>
            <a:noFill/>
          </a:ln>
        </p:spPr>
        <p:txBody>
          <a:bodyPr lIns="91425" tIns="45700" rIns="91425" bIns="45700" anchor="t" anchorCtr="0">
            <a:noAutofit/>
          </a:bodyPr>
          <a:lstStyle/>
          <a:p>
            <a:pPr>
              <a:buSzPct val="25000"/>
            </a:pPr>
            <a:r>
              <a:rPr lang="es-CO" sz="4800" b="1" dirty="0">
                <a:solidFill>
                  <a:schemeClr val="bg2">
                    <a:lumMod val="50000"/>
                  </a:schemeClr>
                </a:solidFill>
                <a:latin typeface="Calibri"/>
                <a:ea typeface="Calibri"/>
                <a:cs typeface="Calibri"/>
                <a:sym typeface="Calibri"/>
              </a:rPr>
              <a:t>INDICADORES GENERALES CANALES DE ATENCIÓN - 2022</a:t>
            </a:r>
          </a:p>
          <a:p>
            <a:pPr>
              <a:buSzPct val="25000"/>
            </a:pPr>
            <a:r>
              <a:rPr lang="es-CO" sz="4800" b="1" dirty="0">
                <a:solidFill>
                  <a:schemeClr val="bg2">
                    <a:lumMod val="50000"/>
                  </a:schemeClr>
                </a:solidFill>
                <a:latin typeface="Calibri"/>
                <a:ea typeface="Calibri"/>
                <a:cs typeface="Calibri"/>
                <a:sym typeface="Calibri"/>
              </a:rPr>
              <a:t>VOZ DEL CIUDADANO</a:t>
            </a:r>
          </a:p>
        </p:txBody>
      </p:sp>
      <p:sp>
        <p:nvSpPr>
          <p:cNvPr id="6" name="Rectángulo 5"/>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Shape 574">
            <a:extLst>
              <a:ext uri="{FF2B5EF4-FFF2-40B4-BE49-F238E27FC236}">
                <a16:creationId xmlns:a16="http://schemas.microsoft.com/office/drawing/2014/main" id="{E5E42A22-AFD4-4CA7-A28E-2A59C5E7F5BC}"/>
              </a:ext>
            </a:extLst>
          </p:cNvPr>
          <p:cNvSpPr/>
          <p:nvPr/>
        </p:nvSpPr>
        <p:spPr>
          <a:xfrm>
            <a:off x="811561" y="3096456"/>
            <a:ext cx="10873208" cy="8856983"/>
          </a:xfrm>
          <a:prstGeom prst="rect">
            <a:avLst/>
          </a:prstGeom>
          <a:ln/>
        </p:spPr>
        <p:style>
          <a:lnRef idx="2">
            <a:schemeClr val="accent1"/>
          </a:lnRef>
          <a:fillRef idx="1">
            <a:schemeClr val="lt1"/>
          </a:fillRef>
          <a:effectRef idx="0">
            <a:schemeClr val="accent1"/>
          </a:effectRef>
          <a:fontRef idx="minor">
            <a:schemeClr val="dk1"/>
          </a:fontRef>
        </p:style>
        <p:txBody>
          <a:bodyPr lIns="91425" tIns="45700" rIns="91425" bIns="45700" anchor="t" anchorCtr="0">
            <a:noAutofit/>
          </a:bodyPr>
          <a:lstStyle/>
          <a:p>
            <a:pPr marL="0" marR="0" lvl="0" indent="0" algn="just" rtl="0">
              <a:spcBef>
                <a:spcPts val="0"/>
              </a:spcBef>
              <a:buSzPct val="25000"/>
              <a:buNone/>
            </a:pPr>
            <a:r>
              <a:rPr lang="es-CO" sz="2500" dirty="0">
                <a:solidFill>
                  <a:schemeClr val="bg2">
                    <a:lumMod val="50000"/>
                  </a:schemeClr>
                </a:solidFill>
                <a:latin typeface="Calibri"/>
                <a:ea typeface="Calibri"/>
                <a:cs typeface="Calibri"/>
                <a:sym typeface="Calibri"/>
              </a:rPr>
              <a:t>Los ciudadanos manifestaron su </a:t>
            </a:r>
            <a:r>
              <a:rPr lang="es-CO" sz="2500" b="1" dirty="0">
                <a:solidFill>
                  <a:schemeClr val="bg2">
                    <a:lumMod val="50000"/>
                  </a:schemeClr>
                </a:solidFill>
                <a:latin typeface="Calibri"/>
                <a:ea typeface="Calibri"/>
                <a:cs typeface="Calibri"/>
                <a:sym typeface="Calibri"/>
              </a:rPr>
              <a:t>experiencia positiva </a:t>
            </a:r>
            <a:r>
              <a:rPr lang="es-CO" sz="2500" dirty="0">
                <a:solidFill>
                  <a:schemeClr val="bg2">
                    <a:lumMod val="50000"/>
                  </a:schemeClr>
                </a:solidFill>
                <a:latin typeface="Calibri"/>
                <a:ea typeface="Calibri"/>
                <a:cs typeface="Calibri"/>
                <a:sym typeface="Calibri"/>
              </a:rPr>
              <a:t>en los canales de atención así:</a:t>
            </a:r>
          </a:p>
          <a:p>
            <a:pPr marL="0" marR="0" lvl="0" indent="0" algn="just" rtl="0">
              <a:spcBef>
                <a:spcPts val="0"/>
              </a:spcBef>
              <a:buSzPct val="25000"/>
              <a:buNone/>
            </a:pPr>
            <a:endParaRPr lang="es-CO" sz="2500" dirty="0">
              <a:solidFill>
                <a:schemeClr val="bg2">
                  <a:lumMod val="50000"/>
                </a:schemeClr>
              </a:solidFill>
              <a:latin typeface="Calibri"/>
              <a:ea typeface="Calibri"/>
              <a:cs typeface="Calibri"/>
              <a:sym typeface="Calibri"/>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•Son excelentes y por lo tanto me gustaría saber cada vez que hacen capacitación tener la información para poder participar. Muchas gracias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•Ninguno, considera que esta bien así.  Son buenos.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•Consideramos que la UGPP no tiene aspectos a mejorar, la calidad de tiempo y trámite esta excelente.</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•Agradecemos esta iniciativa del Gobierno Nacional en relación con el apoyo a las empresas que fueron afectadas en marco del paro nacional.</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Siempre me dan la información correcta.  </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 yo creo que la unidad se ha comportado muy bien conmigo y por ahora nada por decir</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Hasta el momento muy bien todo</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latin typeface="Calibri" panose="020F0502020204030204" pitchFamily="34" charset="0"/>
                <a:ea typeface="Calibri" panose="020F0502020204030204" pitchFamily="34" charset="0"/>
                <a:cs typeface="Times New Roman" panose="02020603050405020304" pitchFamily="18" charset="0"/>
              </a:rPr>
              <a:t>E</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 muy buena la atención y quede muy contenta</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Muy eficientes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 que la unidad siempre fue muy puntual en las respuestas dadas a las peticiones radicadas.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CO" sz="2500" dirty="0">
                <a:effectLst/>
                <a:latin typeface="Calibri" panose="020F0502020204030204" pitchFamily="34" charset="0"/>
                <a:ea typeface="Calibri" panose="020F0502020204030204" pitchFamily="34" charset="0"/>
                <a:cs typeface="Times New Roman" panose="02020603050405020304" pitchFamily="18" charset="0"/>
              </a:rPr>
              <a:t> </a:t>
            </a:r>
            <a:r>
              <a:rPr lang="es-CO" sz="2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mí me pareció todo oportuno y claro</a:t>
            </a:r>
            <a:endParaRPr lang="es-CO" sz="2500" dirty="0">
              <a:solidFill>
                <a:schemeClr val="bg2">
                  <a:lumMod val="50000"/>
                </a:schemeClr>
              </a:solidFill>
              <a:latin typeface="Calibri"/>
              <a:ea typeface="Calibri"/>
              <a:cs typeface="Calibri"/>
              <a:sym typeface="Calibri"/>
            </a:endParaRPr>
          </a:p>
        </p:txBody>
      </p:sp>
      <p:sp>
        <p:nvSpPr>
          <p:cNvPr id="8" name="Shape 574">
            <a:extLst>
              <a:ext uri="{FF2B5EF4-FFF2-40B4-BE49-F238E27FC236}">
                <a16:creationId xmlns:a16="http://schemas.microsoft.com/office/drawing/2014/main" id="{AD11FA2A-BB0A-4C0A-9C29-5ED4C255FF60}"/>
              </a:ext>
            </a:extLst>
          </p:cNvPr>
          <p:cNvSpPr/>
          <p:nvPr/>
        </p:nvSpPr>
        <p:spPr>
          <a:xfrm>
            <a:off x="12183466" y="4194576"/>
            <a:ext cx="11132464" cy="6660741"/>
          </a:xfrm>
          <a:prstGeom prst="rect">
            <a:avLst/>
          </a:prstGeom>
          <a:ln/>
        </p:spPr>
        <p:style>
          <a:lnRef idx="2">
            <a:schemeClr val="accent4"/>
          </a:lnRef>
          <a:fillRef idx="1">
            <a:schemeClr val="lt1"/>
          </a:fillRef>
          <a:effectRef idx="0">
            <a:schemeClr val="accent4"/>
          </a:effectRef>
          <a:fontRef idx="minor">
            <a:schemeClr val="dk1"/>
          </a:fontRef>
        </p:style>
        <p:txBody>
          <a:bodyPr lIns="91425" tIns="45700" rIns="91425" bIns="45700" anchor="t" anchorCtr="0">
            <a:noAutofit/>
          </a:bodyPr>
          <a:lstStyle/>
          <a:p>
            <a:pPr marL="0" marR="0" lvl="0" indent="0" algn="just" rtl="0">
              <a:spcBef>
                <a:spcPts val="0"/>
              </a:spcBef>
              <a:buSzPct val="25000"/>
              <a:buNone/>
            </a:pPr>
            <a:r>
              <a:rPr lang="es-CO" sz="2500" dirty="0">
                <a:solidFill>
                  <a:schemeClr val="bg2">
                    <a:lumMod val="50000"/>
                  </a:schemeClr>
                </a:solidFill>
                <a:latin typeface="Calibri"/>
                <a:ea typeface="Calibri"/>
                <a:cs typeface="Calibri"/>
                <a:sym typeface="Calibri"/>
              </a:rPr>
              <a:t>Los siguientes son los aspectos que los Ciudadanos </a:t>
            </a:r>
            <a:r>
              <a:rPr lang="es-ES" sz="2500" b="1" dirty="0">
                <a:solidFill>
                  <a:schemeClr val="bg2">
                    <a:lumMod val="50000"/>
                  </a:schemeClr>
                </a:solidFill>
                <a:latin typeface="Calibri"/>
                <a:ea typeface="Calibri"/>
                <a:cs typeface="Calibri"/>
                <a:sym typeface="Calibri"/>
              </a:rPr>
              <a:t>consideran se deben tener en cuenta</a:t>
            </a:r>
            <a:r>
              <a:rPr lang="es-ES" sz="2500" dirty="0">
                <a:solidFill>
                  <a:schemeClr val="bg2">
                    <a:lumMod val="50000"/>
                  </a:schemeClr>
                </a:solidFill>
                <a:latin typeface="Calibri"/>
                <a:ea typeface="Calibri"/>
                <a:cs typeface="Calibri"/>
                <a:sym typeface="Calibri"/>
              </a:rPr>
              <a:t> por La Unidad para brindarle una mejor experiencia:</a:t>
            </a:r>
          </a:p>
          <a:p>
            <a:pPr marL="0" marR="0" lvl="0" indent="0" algn="just" rtl="0">
              <a:spcBef>
                <a:spcPts val="0"/>
              </a:spcBef>
              <a:buSzPct val="25000"/>
              <a:buNone/>
            </a:pPr>
            <a:endParaRPr lang="es-CO" sz="2500" dirty="0">
              <a:solidFill>
                <a:schemeClr val="bg2">
                  <a:lumMod val="50000"/>
                </a:schemeClr>
              </a:solidFill>
              <a:latin typeface="Calibri"/>
              <a:ea typeface="Calibri"/>
              <a:cs typeface="Calibri"/>
              <a:sym typeface="Calibri"/>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•Disminuir los tiempos de inclusión en nómina</a:t>
            </a: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Dificultad en la consecución de la documentación requerida</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El ciudadano solicita simplicidad y lenguaje claro en las comunicaciones recibidas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Mejorar en los tiempos de respuesta de las solicitudes realizadas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Insatisfacción con la gestión de otras Entidades (Bancos-Universidades)</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Dificultad en el diligenciamiento de los formularios </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Insatisfacción en el reconocimiento o no pago de su trámite o prestación</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 D</a:t>
            </a:r>
            <a:r>
              <a:rPr lang="es-ES" sz="2500" dirty="0">
                <a:effectLst/>
                <a:latin typeface="Calibri" panose="020F0502020204030204" pitchFamily="34" charset="0"/>
                <a:ea typeface="Calibri" panose="020F0502020204030204" pitchFamily="34" charset="0"/>
                <a:cs typeface="Times New Roman" panose="02020603050405020304" pitchFamily="18" charset="0"/>
              </a:rPr>
              <a:t>ificultad en el acceso a los canales de comunicación de la UGPP</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500" dirty="0">
                <a:effectLst/>
                <a:latin typeface="Calibri" panose="020F0502020204030204" pitchFamily="34" charset="0"/>
                <a:ea typeface="Calibri" panose="020F0502020204030204" pitchFamily="34" charset="0"/>
                <a:cs typeface="Times New Roman" panose="02020603050405020304" pitchFamily="18" charset="0"/>
              </a:rPr>
              <a:t>•</a:t>
            </a:r>
            <a:r>
              <a:rPr lang="es-ES" sz="2500" dirty="0">
                <a:effectLst/>
                <a:latin typeface="Calibri" panose="020F0502020204030204" pitchFamily="34" charset="0"/>
                <a:ea typeface="Calibri" panose="020F0502020204030204" pitchFamily="34" charset="0"/>
                <a:cs typeface="Times New Roman" panose="02020603050405020304" pitchFamily="18" charset="0"/>
              </a:rPr>
              <a:t>Que se le mantenga informado el estado de su proceso y los pasos a seguir. </a:t>
            </a:r>
            <a:endParaRPr lang="es-CO"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30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p:nvPr/>
        </p:nvSpPr>
        <p:spPr>
          <a:xfrm>
            <a:off x="2254029" y="324805"/>
            <a:ext cx="21597784" cy="1586921"/>
          </a:xfrm>
          <a:prstGeom prst="rect">
            <a:avLst/>
          </a:prstGeom>
          <a:noFill/>
          <a:ln>
            <a:noFill/>
          </a:ln>
        </p:spPr>
        <p:txBody>
          <a:bodyPr lIns="91425" tIns="45700" rIns="91425" bIns="45700" anchor="t" anchorCtr="0">
            <a:noAutofit/>
          </a:bodyPr>
          <a:lstStyle/>
          <a:p>
            <a:pPr>
              <a:buSzPct val="25000"/>
            </a:pPr>
            <a:r>
              <a:rPr lang="es-ES" sz="4800" b="1" dirty="0">
                <a:solidFill>
                  <a:schemeClr val="bg2">
                    <a:lumMod val="50000"/>
                  </a:schemeClr>
                </a:solidFill>
                <a:latin typeface="Calibri"/>
                <a:cs typeface="Calibri"/>
              </a:rPr>
              <a:t>ACCIONES DE MEJORAMIENTO QUE ESTAMOS REALIZANDO EN LA ENTIDAD</a:t>
            </a:r>
            <a:endParaRPr lang="es-CO" sz="4800" b="1" dirty="0">
              <a:solidFill>
                <a:schemeClr val="bg2">
                  <a:lumMod val="50000"/>
                </a:schemeClr>
              </a:solidFill>
              <a:latin typeface="Calibri"/>
              <a:cs typeface="Calibri"/>
              <a:sym typeface="Calibri"/>
            </a:endParaRPr>
          </a:p>
        </p:txBody>
      </p:sp>
      <p:sp>
        <p:nvSpPr>
          <p:cNvPr id="6" name="Rectángulo 5"/>
          <p:cNvSpPr/>
          <p:nvPr/>
        </p:nvSpPr>
        <p:spPr>
          <a:xfrm>
            <a:off x="1153769" y="-16389"/>
            <a:ext cx="568054" cy="1928116"/>
          </a:xfrm>
          <a:prstGeom prst="rect">
            <a:avLst/>
          </a:prstGeom>
          <a:solidFill>
            <a:srgbClr val="85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Shape 574">
            <a:extLst>
              <a:ext uri="{FF2B5EF4-FFF2-40B4-BE49-F238E27FC236}">
                <a16:creationId xmlns:a16="http://schemas.microsoft.com/office/drawing/2014/main" id="{E5E42A22-AFD4-4CA7-A28E-2A59C5E7F5BC}"/>
              </a:ext>
            </a:extLst>
          </p:cNvPr>
          <p:cNvSpPr/>
          <p:nvPr/>
        </p:nvSpPr>
        <p:spPr>
          <a:xfrm>
            <a:off x="2254029" y="2556396"/>
            <a:ext cx="20476114" cy="9505056"/>
          </a:xfrm>
          <a:prstGeom prst="rect">
            <a:avLst/>
          </a:prstGeom>
          <a:ln/>
        </p:spPr>
        <p:style>
          <a:lnRef idx="2">
            <a:schemeClr val="accent1"/>
          </a:lnRef>
          <a:fillRef idx="1">
            <a:schemeClr val="lt1"/>
          </a:fillRef>
          <a:effectRef idx="0">
            <a:schemeClr val="accent1"/>
          </a:effectRef>
          <a:fontRef idx="minor">
            <a:schemeClr val="dk1"/>
          </a:fontRef>
        </p:style>
        <p:txBody>
          <a:bodyPr lIns="91425" tIns="45700" rIns="91425" bIns="45700" anchor="t" anchorCtr="0">
            <a:noAutofit/>
          </a:bodyPr>
          <a:lstStyle/>
          <a:p>
            <a:pPr marL="0" marR="0" lvl="0" indent="0" algn="just" rtl="0">
              <a:spcBef>
                <a:spcPts val="0"/>
              </a:spcBef>
              <a:buSzPct val="25000"/>
              <a:buNone/>
            </a:pPr>
            <a:endParaRPr lang="es-ES" sz="3200" dirty="0">
              <a:solidFill>
                <a:srgbClr val="000000"/>
              </a:solidFill>
              <a:latin typeface="Calibri" panose="020F0502020204030204" pitchFamily="34" charset="0"/>
              <a:cs typeface="Calibri" panose="020F0502020204030204" pitchFamily="34" charset="0"/>
            </a:endParaRPr>
          </a:p>
          <a:p>
            <a:pPr marL="0" marR="0" lvl="0" indent="0" algn="just" rtl="0">
              <a:spcBef>
                <a:spcPts val="0"/>
              </a:spcBef>
              <a:buSzPct val="25000"/>
              <a:buNone/>
            </a:pPr>
            <a:r>
              <a:rPr lang="es-ES" sz="3200" dirty="0">
                <a:solidFill>
                  <a:srgbClr val="000000"/>
                </a:solidFill>
                <a:latin typeface="Calibri" panose="020F0502020204030204" pitchFamily="34" charset="0"/>
                <a:cs typeface="Calibri" panose="020F0502020204030204" pitchFamily="34" charset="0"/>
              </a:rPr>
              <a:t>Dada la voz del ciudadano y las observaciones que nos realizan como oportunidad de mejora, la Unidad esta realizando planes de mejoramiento internos, con el objetivo de seguir en el aumentar el nivel de experiencia de nuestros ciudadanos en los trámites de pensiones y parafiscales y brindar una excelente atención en nuestros canales disponibles para los ciudadanos. </a:t>
            </a:r>
          </a:p>
          <a:p>
            <a:pPr marL="0" marR="0" lvl="0" indent="0" algn="just" rtl="0">
              <a:spcBef>
                <a:spcPts val="0"/>
              </a:spcBef>
              <a:buSzPct val="25000"/>
              <a:buNone/>
            </a:pPr>
            <a:endParaRPr lang="es-ES" sz="3200" dirty="0">
              <a:solidFill>
                <a:srgbClr val="000000"/>
              </a:solidFill>
              <a:latin typeface="Calibri" panose="020F0502020204030204" pitchFamily="34" charset="0"/>
              <a:cs typeface="Calibri" panose="020F0502020204030204" pitchFamily="34" charset="0"/>
            </a:endParaRPr>
          </a:p>
          <a:p>
            <a:pPr algn="just">
              <a:lnSpc>
                <a:spcPct val="107000"/>
              </a:lnSpc>
              <a:spcAft>
                <a:spcPts val="800"/>
              </a:spcAft>
            </a:pPr>
            <a:r>
              <a:rPr lang="es-CO" sz="3200" dirty="0">
                <a:effectLst/>
                <a:latin typeface="Calibri" panose="020F0502020204030204" pitchFamily="34" charset="0"/>
                <a:ea typeface="Calibri" panose="020F0502020204030204" pitchFamily="34" charset="0"/>
                <a:cs typeface="Times New Roman" panose="02020603050405020304" pitchFamily="18" charset="0"/>
              </a:rPr>
              <a:t>• Auditoría en las atenciones en los canales con el objetivo de hacer los ajustes de manera oportuna en la atención al ciudadano.</a:t>
            </a: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3200" dirty="0">
                <a:effectLst/>
                <a:latin typeface="Calibri" panose="020F0502020204030204" pitchFamily="34" charset="0"/>
                <a:ea typeface="Calibri" panose="020F0502020204030204" pitchFamily="34" charset="0"/>
                <a:cs typeface="Times New Roman" panose="02020603050405020304" pitchFamily="18" charset="0"/>
              </a:rPr>
              <a:t>• Analizar la voz del ciudadano en las encuestas realizadas por ellos, identificando situaciones que deben ser atendidas oportu</a:t>
            </a:r>
            <a:r>
              <a:rPr lang="es-CO" sz="3200" dirty="0">
                <a:latin typeface="Calibri" panose="020F0502020204030204" pitchFamily="34" charset="0"/>
                <a:ea typeface="Calibri" panose="020F0502020204030204" pitchFamily="34" charset="0"/>
                <a:cs typeface="Times New Roman" panose="02020603050405020304" pitchFamily="18" charset="0"/>
              </a:rPr>
              <a:t>namente frente a los trámites que los ciudadanos tengan con la entidad.</a:t>
            </a: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3200" dirty="0">
                <a:effectLst/>
                <a:latin typeface="Calibri" panose="020F0502020204030204" pitchFamily="34" charset="0"/>
                <a:ea typeface="Calibri" panose="020F0502020204030204" pitchFamily="34" charset="0"/>
                <a:cs typeface="Times New Roman" panose="02020603050405020304" pitchFamily="18" charset="0"/>
              </a:rPr>
              <a:t>• </a:t>
            </a:r>
            <a:r>
              <a:rPr lang="es-CO" sz="3200" dirty="0">
                <a:latin typeface="Calibri" panose="020F0502020204030204" pitchFamily="34" charset="0"/>
                <a:ea typeface="Calibri" panose="020F0502020204030204" pitchFamily="34" charset="0"/>
                <a:cs typeface="Times New Roman" panose="02020603050405020304" pitchFamily="18" charset="0"/>
              </a:rPr>
              <a:t>Actualizar documentos y guías publicados en la pagina web, ofician virtual o comunicados en un lenguaje claro.</a:t>
            </a:r>
          </a:p>
          <a:p>
            <a:pPr algn="just">
              <a:lnSpc>
                <a:spcPct val="107000"/>
              </a:lnSpc>
              <a:spcAft>
                <a:spcPts val="800"/>
              </a:spcAft>
            </a:pPr>
            <a:endParaRPr lang="es-CO" sz="3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s-CO" sz="3200" dirty="0">
                <a:latin typeface="Calibri" panose="020F0502020204030204" pitchFamily="34" charset="0"/>
                <a:ea typeface="Calibri" panose="020F0502020204030204" pitchFamily="34" charset="0"/>
                <a:cs typeface="Times New Roman" panose="02020603050405020304" pitchFamily="18" charset="0"/>
              </a:rPr>
              <a:t>Implementación de canales y servicios disponibles para el ciudadano  para tener un mejor relacionamiento y facilidad en los tramites que se lleven con la entidad.</a:t>
            </a:r>
          </a:p>
          <a:p>
            <a:pPr algn="just">
              <a:lnSpc>
                <a:spcPct val="107000"/>
              </a:lnSpc>
              <a:spcAft>
                <a:spcPts val="800"/>
              </a:spcAft>
            </a:pPr>
            <a:endParaRPr lang="es-CO" sz="2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O" sz="2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1896"/>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1200</Words>
  <Application>Microsoft Office PowerPoint</Application>
  <PresentationFormat>Personalizado</PresentationFormat>
  <Paragraphs>201</Paragraphs>
  <Slides>10</Slides>
  <Notes>3</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10</vt:i4>
      </vt:variant>
    </vt:vector>
  </HeadingPairs>
  <TitlesOfParts>
    <vt:vector size="21" baseType="lpstr">
      <vt:lpstr>Arial</vt:lpstr>
      <vt:lpstr>Bahnschrift Light Condensed</vt:lpstr>
      <vt:lpstr>Calibri</vt:lpstr>
      <vt:lpstr>Gill Sans</vt:lpstr>
      <vt:lpstr>Helvetica</vt:lpstr>
      <vt:lpstr>Lato</vt:lpstr>
      <vt:lpstr>Lato Light</vt:lpstr>
      <vt:lpstr>Raleway Light</vt:lpstr>
      <vt:lpstr>Tema de Office</vt:lpstr>
      <vt:lpstr>Diseño personalizado</vt:lpstr>
      <vt:lpstr>1_Tema de Office</vt:lpstr>
      <vt:lpstr>Presentación de PowerPoint</vt:lpstr>
      <vt:lpstr>Satisfacción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HERMELINA MARIA GOMEZ MORALES</dc:creator>
  <cp:lastModifiedBy>EDGAR COBOS PARRA</cp:lastModifiedBy>
  <cp:revision>401</cp:revision>
  <dcterms:modified xsi:type="dcterms:W3CDTF">2022-04-29T12:42:40Z</dcterms:modified>
</cp:coreProperties>
</file>