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6858000" cx="12192000"/>
  <p:notesSz cx="6858000" cy="9144000"/>
  <p:embeddedFontLst>
    <p:embeddedFont>
      <p:font typeface="Montserrat"/>
      <p:regular r:id="rId30"/>
      <p:bold r:id="rId31"/>
      <p:italic r:id="rId32"/>
      <p:boldItalic r:id="rId33"/>
    </p:embeddedFont>
    <p:embeddedFont>
      <p:font typeface="Quattrocento Sans"/>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8" roundtripDataSignature="AMtx7mjrPHEBvZnwPOeKZWwtquyp83+rf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69B8F91-BFBF-4053-AF97-01558ED57B98}">
  <a:tblStyle styleId="{C69B8F91-BFBF-4053-AF97-01558ED57B9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6F5AD563-F9DF-4970-AF4E-2FA935B31D11}" styleName="Table_1">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Montserrat-bold.fntdata"/><Relationship Id="rId30" Type="http://schemas.openxmlformats.org/officeDocument/2006/relationships/font" Target="fonts/Montserrat-regular.fntdata"/><Relationship Id="rId11" Type="http://schemas.openxmlformats.org/officeDocument/2006/relationships/slide" Target="slides/slide6.xml"/><Relationship Id="rId33" Type="http://schemas.openxmlformats.org/officeDocument/2006/relationships/font" Target="fonts/Montserrat-boldItalic.fntdata"/><Relationship Id="rId10" Type="http://schemas.openxmlformats.org/officeDocument/2006/relationships/slide" Target="slides/slide5.xml"/><Relationship Id="rId32" Type="http://schemas.openxmlformats.org/officeDocument/2006/relationships/font" Target="fonts/Montserrat-italic.fntdata"/><Relationship Id="rId13" Type="http://schemas.openxmlformats.org/officeDocument/2006/relationships/slide" Target="slides/slide8.xml"/><Relationship Id="rId35" Type="http://schemas.openxmlformats.org/officeDocument/2006/relationships/font" Target="fonts/QuattrocentoSans-bold.fntdata"/><Relationship Id="rId12" Type="http://schemas.openxmlformats.org/officeDocument/2006/relationships/slide" Target="slides/slide7.xml"/><Relationship Id="rId34" Type="http://schemas.openxmlformats.org/officeDocument/2006/relationships/font" Target="fonts/QuattrocentoSans-regular.fntdata"/><Relationship Id="rId15" Type="http://schemas.openxmlformats.org/officeDocument/2006/relationships/slide" Target="slides/slide10.xml"/><Relationship Id="rId37" Type="http://schemas.openxmlformats.org/officeDocument/2006/relationships/font" Target="fonts/QuattrocentoSans-boldItalic.fntdata"/><Relationship Id="rId14" Type="http://schemas.openxmlformats.org/officeDocument/2006/relationships/slide" Target="slides/slide9.xml"/><Relationship Id="rId36" Type="http://schemas.openxmlformats.org/officeDocument/2006/relationships/font" Target="fonts/QuattrocentoSans-italic.fntdata"/><Relationship Id="rId17" Type="http://schemas.openxmlformats.org/officeDocument/2006/relationships/slide" Target="slides/slide12.xml"/><Relationship Id="rId16" Type="http://schemas.openxmlformats.org/officeDocument/2006/relationships/slide" Target="slides/slide11.xml"/><Relationship Id="rId38" Type="http://customschemas.google.com/relationships/presentationmetadata" Target="meta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eb21a4cb60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1eb21a4cb60_0_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11" name="Shape 11"/>
        <p:cNvGrpSpPr/>
        <p:nvPr/>
      </p:nvGrpSpPr>
      <p:grpSpPr>
        <a:xfrm>
          <a:off x="0" y="0"/>
          <a:ext cx="0" cy="0"/>
          <a:chOff x="0" y="0"/>
          <a:chExt cx="0" cy="0"/>
        </a:xfrm>
      </p:grpSpPr>
      <p:sp>
        <p:nvSpPr>
          <p:cNvPr id="12" name="Google Shape;12;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3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5" name="Shape 15"/>
        <p:cNvGrpSpPr/>
        <p:nvPr/>
      </p:nvGrpSpPr>
      <p:grpSpPr>
        <a:xfrm>
          <a:off x="0" y="0"/>
          <a:ext cx="0" cy="0"/>
          <a:chOff x="0" y="0"/>
          <a:chExt cx="0" cy="0"/>
        </a:xfrm>
      </p:grpSpPr>
      <p:sp>
        <p:nvSpPr>
          <p:cNvPr id="16" name="Google Shape;16;p2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21" name="Shape 21"/>
        <p:cNvGrpSpPr/>
        <p:nvPr/>
      </p:nvGrpSpPr>
      <p:grpSpPr>
        <a:xfrm>
          <a:off x="0" y="0"/>
          <a:ext cx="0" cy="0"/>
          <a:chOff x="0" y="0"/>
          <a:chExt cx="0" cy="0"/>
        </a:xfrm>
      </p:grpSpPr>
      <p:sp>
        <p:nvSpPr>
          <p:cNvPr id="22" name="Google Shape;22;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7" name="Shape 27"/>
        <p:cNvGrpSpPr/>
        <p:nvPr/>
      </p:nvGrpSpPr>
      <p:grpSpPr>
        <a:xfrm>
          <a:off x="0" y="0"/>
          <a:ext cx="0" cy="0"/>
          <a:chOff x="0" y="0"/>
          <a:chExt cx="0" cy="0"/>
        </a:xfrm>
      </p:grpSpPr>
      <p:sp>
        <p:nvSpPr>
          <p:cNvPr id="28" name="Google Shape;28;p3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3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3" name="Shape 33"/>
        <p:cNvGrpSpPr/>
        <p:nvPr/>
      </p:nvGrpSpPr>
      <p:grpSpPr>
        <a:xfrm>
          <a:off x="0" y="0"/>
          <a:ext cx="0" cy="0"/>
          <a:chOff x="0" y="0"/>
          <a:chExt cx="0" cy="0"/>
        </a:xfrm>
      </p:grpSpPr>
      <p:sp>
        <p:nvSpPr>
          <p:cNvPr id="34" name="Google Shape;34;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3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3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0" name="Shape 40"/>
        <p:cNvGrpSpPr/>
        <p:nvPr/>
      </p:nvGrpSpPr>
      <p:grpSpPr>
        <a:xfrm>
          <a:off x="0" y="0"/>
          <a:ext cx="0" cy="0"/>
          <a:chOff x="0" y="0"/>
          <a:chExt cx="0" cy="0"/>
        </a:xfrm>
      </p:grpSpPr>
      <p:sp>
        <p:nvSpPr>
          <p:cNvPr id="41" name="Google Shape;41;p3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3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3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3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3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9" name="Shape 49"/>
        <p:cNvGrpSpPr/>
        <p:nvPr/>
      </p:nvGrpSpPr>
      <p:grpSpPr>
        <a:xfrm>
          <a:off x="0" y="0"/>
          <a:ext cx="0" cy="0"/>
          <a:chOff x="0" y="0"/>
          <a:chExt cx="0" cy="0"/>
        </a:xfrm>
      </p:grpSpPr>
      <p:sp>
        <p:nvSpPr>
          <p:cNvPr id="50" name="Google Shape;50;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3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3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3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6"/>
          <p:cNvSpPr/>
          <p:nvPr>
            <p:ph idx="2" type="pic"/>
          </p:nvPr>
        </p:nvSpPr>
        <p:spPr>
          <a:xfrm>
            <a:off x="5183188" y="987425"/>
            <a:ext cx="6172200" cy="4873625"/>
          </a:xfrm>
          <a:prstGeom prst="rect">
            <a:avLst/>
          </a:prstGeom>
          <a:noFill/>
          <a:ln>
            <a:noFill/>
          </a:ln>
        </p:spPr>
      </p:sp>
      <p:sp>
        <p:nvSpPr>
          <p:cNvPr id="64" name="Google Shape;64;p3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CO"/>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CO"/>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9.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9.jp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9.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9.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9.jp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9.jpg"/><Relationship Id="rId4" Type="http://schemas.openxmlformats.org/officeDocument/2006/relationships/image" Target="../media/image15.png"/><Relationship Id="rId5"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9.jpg"/><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9.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9.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9.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9.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9.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9.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9.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9.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9.jp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9.jp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jp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jp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7" name="Shape 147"/>
        <p:cNvGrpSpPr/>
        <p:nvPr/>
      </p:nvGrpSpPr>
      <p:grpSpPr>
        <a:xfrm>
          <a:off x="0" y="0"/>
          <a:ext cx="0" cy="0"/>
          <a:chOff x="0" y="0"/>
          <a:chExt cx="0" cy="0"/>
        </a:xfrm>
      </p:grpSpPr>
      <p:sp>
        <p:nvSpPr>
          <p:cNvPr id="148" name="Google Shape;148;p10"/>
          <p:cNvSpPr txBox="1"/>
          <p:nvPr>
            <p:ph idx="1" type="body"/>
          </p:nvPr>
        </p:nvSpPr>
        <p:spPr>
          <a:xfrm>
            <a:off x="838200" y="1114738"/>
            <a:ext cx="10515600" cy="326700"/>
          </a:xfrm>
          <a:prstGeom prst="rect">
            <a:avLst/>
          </a:prstGeom>
          <a:noFill/>
          <a:ln>
            <a:noFill/>
          </a:ln>
        </p:spPr>
        <p:txBody>
          <a:bodyPr anchorCtr="0" anchor="t" bIns="45700" lIns="91425" spcFirstLastPara="1" rIns="91425" wrap="square" tIns="45700">
            <a:noAutofit/>
          </a:bodyPr>
          <a:lstStyle/>
          <a:p>
            <a:pPr indent="0" lvl="0" marL="0" rtl="0" algn="just">
              <a:lnSpc>
                <a:spcPct val="107000"/>
              </a:lnSpc>
              <a:spcBef>
                <a:spcPts val="0"/>
              </a:spcBef>
              <a:spcAft>
                <a:spcPts val="0"/>
              </a:spcAft>
              <a:buClr>
                <a:schemeClr val="dk1"/>
              </a:buClr>
              <a:buSzPts val="1800"/>
              <a:buNone/>
            </a:pPr>
            <a:r>
              <a:rPr b="1" lang="es-CO" sz="1800">
                <a:latin typeface="Montserrat"/>
                <a:ea typeface="Montserrat"/>
                <a:cs typeface="Montserrat"/>
                <a:sym typeface="Montserrat"/>
              </a:rPr>
              <a:t>2.1 ESTUDIO DE ACCIONES DE REPETICIÓN EN TEMAS PENSIONALES:</a:t>
            </a:r>
            <a:endParaRPr b="1" sz="1800"/>
          </a:p>
        </p:txBody>
      </p:sp>
      <p:sp>
        <p:nvSpPr>
          <p:cNvPr id="149" name="Google Shape;149;p10"/>
          <p:cNvSpPr txBox="1"/>
          <p:nvPr/>
        </p:nvSpPr>
        <p:spPr>
          <a:xfrm>
            <a:off x="777329" y="1798907"/>
            <a:ext cx="10637400" cy="40410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b="1" lang="es-CO" sz="1800">
                <a:solidFill>
                  <a:schemeClr val="dk1"/>
                </a:solidFill>
                <a:latin typeface="Montserrat"/>
                <a:ea typeface="Montserrat"/>
                <a:cs typeface="Montserrat"/>
                <a:sym typeface="Montserrat"/>
              </a:rPr>
              <a:t>TIPOLOGÍA ESTUDIADA: </a:t>
            </a:r>
            <a:endParaRPr b="1" sz="1800">
              <a:solidFill>
                <a:schemeClr val="dk1"/>
              </a:solidFill>
              <a:latin typeface="Montserrat"/>
              <a:ea typeface="Montserrat"/>
              <a:cs typeface="Montserrat"/>
              <a:sym typeface="Montserrat"/>
            </a:endParaRPr>
          </a:p>
          <a:p>
            <a:pPr indent="0" lvl="0" marL="0" marR="0" rtl="0" algn="just">
              <a:lnSpc>
                <a:spcPct val="107000"/>
              </a:lnSpc>
              <a:spcBef>
                <a:spcPts val="800"/>
              </a:spcBef>
              <a:spcAft>
                <a:spcPts val="0"/>
              </a:spcAft>
              <a:buNone/>
            </a:pPr>
            <a:r>
              <a:rPr lang="es-CO" sz="1800">
                <a:solidFill>
                  <a:schemeClr val="dk1"/>
                </a:solidFill>
                <a:latin typeface="Montserrat"/>
                <a:ea typeface="Montserrat"/>
                <a:cs typeface="Montserrat"/>
                <a:sym typeface="Montserrat"/>
              </a:rPr>
              <a:t> “AUSENCIA DE DOLO Y CULPA GRAVE DEL FUNCIONARIO O EXFUNCIONARIO o CONTRATISTA O EX CONTRATISTA DE LA UGPP Y DE LOS FONDOS SOBRE LOS CUALES LA UNIDAD ASUMIÓ LA FUNCIÓN PENSIONAL, TENIENDO EN CUENTA QUE LA CONDUCTA QUE GENERÓ LA CONDENA JUDICIAL, CONCILIACIÓN U OTRO MEDIO DE TERMINACIÓN ANTICIPADA DE UN PROCESO JUDICIAL, ESTUVO CONFORME A LA NORMATIVIDAD, LA JURISPRUDENCIA Y LINEAMIENTOS VIGENTES”</a:t>
            </a:r>
            <a:endParaRPr/>
          </a:p>
          <a:p>
            <a:pPr indent="0" lvl="0" marL="0" marR="0" rtl="0" algn="just">
              <a:lnSpc>
                <a:spcPct val="107000"/>
              </a:lnSpc>
              <a:spcBef>
                <a:spcPts val="800"/>
              </a:spcBef>
              <a:spcAft>
                <a:spcPts val="0"/>
              </a:spcAft>
              <a:buNone/>
            </a:pPr>
            <a:r>
              <a:t/>
            </a:r>
            <a:endParaRPr sz="1800">
              <a:solidFill>
                <a:schemeClr val="dk1"/>
              </a:solidFill>
              <a:latin typeface="Montserrat"/>
              <a:ea typeface="Montserrat"/>
              <a:cs typeface="Montserrat"/>
              <a:sym typeface="Montserrat"/>
            </a:endParaRPr>
          </a:p>
          <a:p>
            <a:pPr indent="0" lvl="0" marL="0" marR="0" rtl="0" algn="just">
              <a:lnSpc>
                <a:spcPct val="107000"/>
              </a:lnSpc>
              <a:spcBef>
                <a:spcPts val="800"/>
              </a:spcBef>
              <a:spcAft>
                <a:spcPts val="0"/>
              </a:spcAft>
              <a:buNone/>
            </a:pPr>
            <a:r>
              <a:rPr lang="es-CO" sz="1800">
                <a:solidFill>
                  <a:schemeClr val="dk1"/>
                </a:solidFill>
                <a:latin typeface="Montserrat"/>
                <a:ea typeface="Montserrat"/>
                <a:cs typeface="Montserrat"/>
                <a:sym typeface="Montserrat"/>
              </a:rPr>
              <a:t>De los estudios presentados al Comité de Conciliación y de Defensa Judicial durante el primer semestre de 2023 </a:t>
            </a:r>
            <a:r>
              <a:rPr lang="es-CO" sz="1800" u="sng">
                <a:solidFill>
                  <a:schemeClr val="dk1"/>
                </a:solidFill>
                <a:latin typeface="Montserrat"/>
                <a:ea typeface="Montserrat"/>
                <a:cs typeface="Montserrat"/>
                <a:sym typeface="Montserrat"/>
              </a:rPr>
              <a:t>no se identificaron casos en donde fuera procedente el inicio de la acción de repetición.</a:t>
            </a:r>
            <a:endParaRPr sz="1800" u="sng">
              <a:solidFill>
                <a:schemeClr val="dk1"/>
              </a:solidFill>
              <a:latin typeface="Montserrat"/>
              <a:ea typeface="Montserrat"/>
              <a:cs typeface="Montserrat"/>
              <a:sym typeface="Montserrat"/>
            </a:endParaRPr>
          </a:p>
          <a:p>
            <a:pPr indent="0" lvl="0" marL="0" marR="0" rtl="0" algn="just">
              <a:lnSpc>
                <a:spcPct val="107000"/>
              </a:lnSpc>
              <a:spcBef>
                <a:spcPts val="80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3" name="Shape 153"/>
        <p:cNvGrpSpPr/>
        <p:nvPr/>
      </p:nvGrpSpPr>
      <p:grpSpPr>
        <a:xfrm>
          <a:off x="0" y="0"/>
          <a:ext cx="0" cy="0"/>
          <a:chOff x="0" y="0"/>
          <a:chExt cx="0" cy="0"/>
        </a:xfrm>
      </p:grpSpPr>
      <p:sp>
        <p:nvSpPr>
          <p:cNvPr id="154" name="Google Shape;154;p11"/>
          <p:cNvSpPr txBox="1"/>
          <p:nvPr>
            <p:ph idx="1" type="body"/>
          </p:nvPr>
        </p:nvSpPr>
        <p:spPr>
          <a:xfrm>
            <a:off x="838200" y="1080962"/>
            <a:ext cx="10515600" cy="694500"/>
          </a:xfrm>
          <a:prstGeom prst="rect">
            <a:avLst/>
          </a:prstGeom>
          <a:noFill/>
          <a:ln>
            <a:noFill/>
          </a:ln>
        </p:spPr>
        <p:txBody>
          <a:bodyPr anchorCtr="0" anchor="t" bIns="45700" lIns="91425" spcFirstLastPara="1" rIns="91425" wrap="square" tIns="45700">
            <a:noAutofit/>
          </a:bodyPr>
          <a:lstStyle/>
          <a:p>
            <a:pPr indent="-342900" lvl="0" marL="457200" rtl="0" algn="just">
              <a:lnSpc>
                <a:spcPct val="107000"/>
              </a:lnSpc>
              <a:spcBef>
                <a:spcPts val="0"/>
              </a:spcBef>
              <a:spcAft>
                <a:spcPts val="0"/>
              </a:spcAft>
              <a:buSzPts val="1800"/>
              <a:buFont typeface="Montserrat"/>
              <a:buChar char="-"/>
            </a:pPr>
            <a:r>
              <a:rPr lang="es-CO" sz="1800">
                <a:latin typeface="Montserrat"/>
                <a:ea typeface="Montserrat"/>
                <a:cs typeface="Montserrat"/>
                <a:sym typeface="Montserrat"/>
              </a:rPr>
              <a:t>Informe detallado de los casos presentados -ACCIONES DE REPETICIÓN</a:t>
            </a:r>
            <a:endParaRPr/>
          </a:p>
        </p:txBody>
      </p:sp>
      <p:pic>
        <p:nvPicPr>
          <p:cNvPr id="155" name="Google Shape;155;p11"/>
          <p:cNvPicPr preferRelativeResize="0"/>
          <p:nvPr/>
        </p:nvPicPr>
        <p:blipFill rotWithShape="1">
          <a:blip r:embed="rId4">
            <a:alphaModFix/>
          </a:blip>
          <a:srcRect b="0" l="0" r="0" t="0"/>
          <a:stretch/>
        </p:blipFill>
        <p:spPr>
          <a:xfrm>
            <a:off x="2850573" y="2223803"/>
            <a:ext cx="6381075" cy="35719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9" name="Shape 159"/>
        <p:cNvGrpSpPr/>
        <p:nvPr/>
      </p:nvGrpSpPr>
      <p:grpSpPr>
        <a:xfrm>
          <a:off x="0" y="0"/>
          <a:ext cx="0" cy="0"/>
          <a:chOff x="0" y="0"/>
          <a:chExt cx="0" cy="0"/>
        </a:xfrm>
      </p:grpSpPr>
      <p:sp>
        <p:nvSpPr>
          <p:cNvPr id="160" name="Google Shape;160;p12"/>
          <p:cNvSpPr txBox="1"/>
          <p:nvPr>
            <p:ph type="title"/>
          </p:nvPr>
        </p:nvSpPr>
        <p:spPr>
          <a:xfrm>
            <a:off x="838200" y="567646"/>
            <a:ext cx="10515600" cy="1402800"/>
          </a:xfrm>
          <a:prstGeom prst="rect">
            <a:avLst/>
          </a:prstGeom>
          <a:noFill/>
          <a:ln>
            <a:noFill/>
          </a:ln>
        </p:spPr>
        <p:txBody>
          <a:bodyPr anchorCtr="0" anchor="ctr" bIns="45700" lIns="91425" spcFirstLastPara="1" rIns="91425" wrap="square" tIns="45700">
            <a:normAutofit/>
          </a:bodyPr>
          <a:lstStyle/>
          <a:p>
            <a:pPr indent="0" lvl="0" marL="0" rtl="0" algn="just">
              <a:lnSpc>
                <a:spcPct val="107000"/>
              </a:lnSpc>
              <a:spcBef>
                <a:spcPts val="0"/>
              </a:spcBef>
              <a:spcAft>
                <a:spcPts val="0"/>
              </a:spcAft>
              <a:buClr>
                <a:schemeClr val="dk1"/>
              </a:buClr>
              <a:buSzPts val="1800"/>
              <a:buFont typeface="Montserrat"/>
              <a:buNone/>
            </a:pPr>
            <a:r>
              <a:rPr b="1" lang="es-CO" sz="1800">
                <a:latin typeface="Montserrat"/>
                <a:ea typeface="Montserrat"/>
                <a:cs typeface="Montserrat"/>
                <a:sym typeface="Montserrat"/>
              </a:rPr>
              <a:t>3. INFORME DETALLADO DE LAS SESIONES DE COMITÉ VIRTUALES DE CONCILIACIÓN Y DEFENSA JUDICIAL EN </a:t>
            </a:r>
            <a:r>
              <a:rPr b="1" lang="es-CO" sz="1800" u="sng">
                <a:latin typeface="Montserrat"/>
                <a:ea typeface="Montserrat"/>
                <a:cs typeface="Montserrat"/>
                <a:sym typeface="Montserrat"/>
              </a:rPr>
              <a:t>TEMAS PARAFISCALES</a:t>
            </a:r>
            <a:endParaRPr sz="1800" u="sng">
              <a:latin typeface="Calibri"/>
              <a:ea typeface="Calibri"/>
              <a:cs typeface="Calibri"/>
              <a:sym typeface="Calibri"/>
            </a:endParaRPr>
          </a:p>
        </p:txBody>
      </p:sp>
      <p:sp>
        <p:nvSpPr>
          <p:cNvPr id="161" name="Google Shape;161;p12"/>
          <p:cNvSpPr txBox="1"/>
          <p:nvPr>
            <p:ph idx="1" type="body"/>
          </p:nvPr>
        </p:nvSpPr>
        <p:spPr>
          <a:xfrm>
            <a:off x="838200" y="1970587"/>
            <a:ext cx="5257800" cy="426900"/>
          </a:xfrm>
          <a:prstGeom prst="rect">
            <a:avLst/>
          </a:prstGeom>
          <a:noFill/>
          <a:ln>
            <a:noFill/>
          </a:ln>
        </p:spPr>
        <p:txBody>
          <a:bodyPr anchorCtr="0" anchor="t" bIns="45700" lIns="91425" spcFirstLastPara="1" rIns="91425" wrap="square" tIns="45700">
            <a:noAutofit/>
          </a:bodyPr>
          <a:lstStyle/>
          <a:p>
            <a:pPr indent="0" lvl="0" marL="0" rtl="0" algn="just">
              <a:lnSpc>
                <a:spcPct val="107000"/>
              </a:lnSpc>
              <a:spcBef>
                <a:spcPts val="0"/>
              </a:spcBef>
              <a:spcAft>
                <a:spcPts val="0"/>
              </a:spcAft>
              <a:buClr>
                <a:schemeClr val="dk1"/>
              </a:buClr>
              <a:buSzPts val="1800"/>
              <a:buNone/>
            </a:pPr>
            <a:r>
              <a:rPr b="1" lang="es-CO" sz="1800">
                <a:latin typeface="Montserrat"/>
                <a:ea typeface="Montserrat"/>
                <a:cs typeface="Montserrat"/>
                <a:sym typeface="Montserrat"/>
              </a:rPr>
              <a:t>3.1 CONCILIACIONES EXTRAJUDICIALES</a:t>
            </a:r>
            <a:endParaRPr sz="1800">
              <a:latin typeface="Montserrat"/>
              <a:ea typeface="Montserrat"/>
              <a:cs typeface="Montserrat"/>
              <a:sym typeface="Montserrat"/>
            </a:endParaRPr>
          </a:p>
        </p:txBody>
      </p:sp>
      <p:sp>
        <p:nvSpPr>
          <p:cNvPr id="162" name="Google Shape;162;p12"/>
          <p:cNvSpPr txBox="1"/>
          <p:nvPr/>
        </p:nvSpPr>
        <p:spPr>
          <a:xfrm>
            <a:off x="334535" y="2397512"/>
            <a:ext cx="11541600" cy="19122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es-CO" sz="1500">
                <a:solidFill>
                  <a:schemeClr val="dk1"/>
                </a:solidFill>
                <a:latin typeface="Montserrat"/>
                <a:ea typeface="Montserrat"/>
                <a:cs typeface="Montserrat"/>
                <a:sym typeface="Montserrat"/>
              </a:rPr>
              <a:t>En cuanto a solicitudes de conciliación extrajudiciales en temas parafiscales al tener el carácter de tributario, no son objeto de conciliación al tenor de lo dispuesto en el artículo 90 de la Ley 2220 de 2022 concordante con lo señalado en el estatuto tributario, y por tanto generalmente no son presentadas  al comité dado que existe un lineamiento donde se informa de la improcedencia de la conciliación</a:t>
            </a:r>
            <a:endParaRPr sz="1500">
              <a:solidFill>
                <a:schemeClr val="dk1"/>
              </a:solidFill>
              <a:latin typeface="Calibri"/>
              <a:ea typeface="Calibri"/>
              <a:cs typeface="Calibri"/>
              <a:sym typeface="Calibri"/>
            </a:endParaRPr>
          </a:p>
          <a:p>
            <a:pPr indent="0" lvl="0" marL="0" marR="0" rtl="0" algn="just">
              <a:lnSpc>
                <a:spcPct val="107000"/>
              </a:lnSpc>
              <a:spcBef>
                <a:spcPts val="800"/>
              </a:spcBef>
              <a:spcAft>
                <a:spcPts val="0"/>
              </a:spcAft>
              <a:buNone/>
            </a:pPr>
            <a:r>
              <a:rPr lang="es-CO" sz="1500">
                <a:solidFill>
                  <a:schemeClr val="dk1"/>
                </a:solidFill>
                <a:latin typeface="Montserrat"/>
                <a:ea typeface="Montserrat"/>
                <a:cs typeface="Montserrat"/>
                <a:sym typeface="Montserrat"/>
              </a:rPr>
              <a:t>Sin embargo se presentó para estudio del comité una solicitud de conciliación extraprocesal que la misma versaba sobre una sanción impuesta a una Cooperativa que se dedicaba a realizar afiliaciones colectivas de trabajadores sin tener autorización del Ministerio de Salud y seguridad Social, asunto que no corresponde a un tema tributario:</a:t>
            </a:r>
            <a:endParaRPr sz="1500">
              <a:solidFill>
                <a:schemeClr val="dk1"/>
              </a:solidFill>
              <a:latin typeface="Calibri"/>
              <a:ea typeface="Calibri"/>
              <a:cs typeface="Calibri"/>
              <a:sym typeface="Calibri"/>
            </a:endParaRPr>
          </a:p>
        </p:txBody>
      </p:sp>
      <p:graphicFrame>
        <p:nvGraphicFramePr>
          <p:cNvPr id="163" name="Google Shape;163;p12"/>
          <p:cNvGraphicFramePr/>
          <p:nvPr/>
        </p:nvGraphicFramePr>
        <p:xfrm>
          <a:off x="2154478" y="4639652"/>
          <a:ext cx="3000000" cy="3000000"/>
        </p:xfrm>
        <a:graphic>
          <a:graphicData uri="http://schemas.openxmlformats.org/drawingml/2006/table">
            <a:tbl>
              <a:tblPr bandRow="1">
                <a:noFill/>
                <a:tableStyleId>{6F5AD563-F9DF-4970-AF4E-2FA935B31D11}</a:tableStyleId>
              </a:tblPr>
              <a:tblGrid>
                <a:gridCol w="2555575"/>
                <a:gridCol w="1457500"/>
                <a:gridCol w="2194425"/>
                <a:gridCol w="1378400"/>
              </a:tblGrid>
              <a:tr h="632675">
                <a:tc>
                  <a:txBody>
                    <a:bodyPr/>
                    <a:lstStyle/>
                    <a:p>
                      <a:pPr indent="0" lvl="0" marL="0" marR="0" rtl="0" algn="ctr">
                        <a:lnSpc>
                          <a:spcPct val="107000"/>
                        </a:lnSpc>
                        <a:spcBef>
                          <a:spcPts val="0"/>
                        </a:spcBef>
                        <a:spcAft>
                          <a:spcPts val="0"/>
                        </a:spcAft>
                        <a:buNone/>
                      </a:pPr>
                      <a:r>
                        <a:rPr b="1" lang="es-CO" sz="1200" u="none" cap="none" strike="noStrike">
                          <a:latin typeface="Montserrat"/>
                          <a:ea typeface="Montserrat"/>
                          <a:cs typeface="Montserrat"/>
                          <a:sym typeface="Montserrat"/>
                        </a:rPr>
                        <a:t>DEMANDANTE</a:t>
                      </a:r>
                      <a:endParaRPr b="1" sz="12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200" u="none" cap="none" strike="noStrike">
                          <a:latin typeface="Montserrat"/>
                          <a:ea typeface="Montserrat"/>
                          <a:cs typeface="Montserrat"/>
                          <a:sym typeface="Montserrat"/>
                        </a:rPr>
                        <a:t>TIPO DE </a:t>
                      </a:r>
                      <a:r>
                        <a:rPr b="1" lang="es-CO" sz="1200">
                          <a:latin typeface="Montserrat"/>
                          <a:ea typeface="Montserrat"/>
                          <a:cs typeface="Montserrat"/>
                          <a:sym typeface="Montserrat"/>
                        </a:rPr>
                        <a:t>CONCILIACIÓN</a:t>
                      </a:r>
                      <a:endParaRPr b="1" sz="12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200" u="none" cap="none" strike="noStrike">
                          <a:latin typeface="Montserrat"/>
                          <a:ea typeface="Montserrat"/>
                          <a:cs typeface="Montserrat"/>
                          <a:sym typeface="Montserrat"/>
                        </a:rPr>
                        <a:t>DESPACHO JUDICIAL</a:t>
                      </a:r>
                      <a:endParaRPr b="1" sz="12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200" u="none" cap="none" strike="noStrike">
                          <a:latin typeface="Montserrat"/>
                          <a:ea typeface="Montserrat"/>
                          <a:cs typeface="Montserrat"/>
                          <a:sym typeface="Montserrat"/>
                        </a:rPr>
                        <a:t>SENTIDO DE LA PONENCIA</a:t>
                      </a:r>
                      <a:endParaRPr b="1" sz="12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79525">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Cooperativa Multiactiva de Servicios Integrales Técnicos y Profesionales – COOMSERTAR (sanción por afiliación colectiva de trabajadores)</a:t>
                      </a:r>
                      <a:endParaRPr sz="12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Conciliación prejudicial</a:t>
                      </a:r>
                      <a:endParaRPr sz="12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Procuraduría 27 Judicial II Para Asuntos Administrativos</a:t>
                      </a:r>
                      <a:endParaRPr sz="12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NO CONCILIAR</a:t>
                      </a:r>
                      <a:endParaRPr sz="12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7" name="Shape 167"/>
        <p:cNvGrpSpPr/>
        <p:nvPr/>
      </p:nvGrpSpPr>
      <p:grpSpPr>
        <a:xfrm>
          <a:off x="0" y="0"/>
          <a:ext cx="0" cy="0"/>
          <a:chOff x="0" y="0"/>
          <a:chExt cx="0" cy="0"/>
        </a:xfrm>
      </p:grpSpPr>
      <p:sp>
        <p:nvSpPr>
          <p:cNvPr id="168" name="Google Shape;168;p13"/>
          <p:cNvSpPr txBox="1"/>
          <p:nvPr>
            <p:ph idx="1" type="body"/>
          </p:nvPr>
        </p:nvSpPr>
        <p:spPr>
          <a:xfrm>
            <a:off x="334532" y="971084"/>
            <a:ext cx="11541600" cy="426900"/>
          </a:xfrm>
          <a:prstGeom prst="rect">
            <a:avLst/>
          </a:prstGeom>
          <a:noFill/>
          <a:ln>
            <a:noFill/>
          </a:ln>
        </p:spPr>
        <p:txBody>
          <a:bodyPr anchorCtr="0" anchor="t" bIns="45700" lIns="91425" spcFirstLastPara="1" rIns="91425" wrap="square" tIns="45700">
            <a:noAutofit/>
          </a:bodyPr>
          <a:lstStyle/>
          <a:p>
            <a:pPr indent="0" lvl="0" marL="0" rtl="0" algn="just">
              <a:lnSpc>
                <a:spcPct val="107000"/>
              </a:lnSpc>
              <a:spcBef>
                <a:spcPts val="0"/>
              </a:spcBef>
              <a:spcAft>
                <a:spcPts val="0"/>
              </a:spcAft>
              <a:buClr>
                <a:schemeClr val="dk1"/>
              </a:buClr>
              <a:buSzPts val="1800"/>
              <a:buNone/>
            </a:pPr>
            <a:r>
              <a:rPr b="1" lang="es-CO" sz="1800">
                <a:latin typeface="Montserrat"/>
                <a:ea typeface="Montserrat"/>
                <a:cs typeface="Montserrat"/>
                <a:sym typeface="Montserrat"/>
              </a:rPr>
              <a:t>3.2 ESTUDIO DE BENEFICIOS TRIBUTARIOS Y OFERTAS DE REVOCATORIA EXTRAJUDICIALES</a:t>
            </a:r>
            <a:endParaRPr sz="1800">
              <a:latin typeface="Montserrat"/>
              <a:ea typeface="Montserrat"/>
              <a:cs typeface="Montserrat"/>
              <a:sym typeface="Montserrat"/>
            </a:endParaRPr>
          </a:p>
        </p:txBody>
      </p:sp>
      <p:sp>
        <p:nvSpPr>
          <p:cNvPr id="169" name="Google Shape;169;p13"/>
          <p:cNvSpPr txBox="1"/>
          <p:nvPr/>
        </p:nvSpPr>
        <p:spPr>
          <a:xfrm>
            <a:off x="325200" y="1657000"/>
            <a:ext cx="11541600" cy="47706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b="1" lang="es-CO" sz="1900">
                <a:solidFill>
                  <a:schemeClr val="dk1"/>
                </a:solidFill>
                <a:latin typeface="Montserrat"/>
                <a:ea typeface="Montserrat"/>
                <a:cs typeface="Montserrat"/>
                <a:sym typeface="Montserrat"/>
              </a:rPr>
              <a:t>TOTAL SESIONES DE COMITÉ: 12</a:t>
            </a:r>
            <a:endParaRPr b="1" sz="1900">
              <a:solidFill>
                <a:schemeClr val="dk1"/>
              </a:solidFill>
              <a:latin typeface="Montserrat"/>
              <a:ea typeface="Montserrat"/>
              <a:cs typeface="Montserrat"/>
              <a:sym typeface="Montserrat"/>
            </a:endParaRPr>
          </a:p>
          <a:p>
            <a:pPr indent="0" lvl="0" marL="0" marR="0" rtl="0" algn="just">
              <a:lnSpc>
                <a:spcPct val="107000"/>
              </a:lnSpc>
              <a:spcBef>
                <a:spcPts val="0"/>
              </a:spcBef>
              <a:spcAft>
                <a:spcPts val="0"/>
              </a:spcAft>
              <a:buNone/>
            </a:pPr>
            <a:r>
              <a:t/>
            </a:r>
            <a:endParaRPr b="1" sz="1900">
              <a:solidFill>
                <a:schemeClr val="dk1"/>
              </a:solidFill>
              <a:latin typeface="Montserrat"/>
              <a:ea typeface="Montserrat"/>
              <a:cs typeface="Montserrat"/>
              <a:sym typeface="Montserrat"/>
            </a:endParaRPr>
          </a:p>
          <a:p>
            <a:pPr indent="0" lvl="0" marL="0" marR="0" rtl="0" algn="just">
              <a:lnSpc>
                <a:spcPct val="107000"/>
              </a:lnSpc>
              <a:spcBef>
                <a:spcPts val="800"/>
              </a:spcBef>
              <a:spcAft>
                <a:spcPts val="0"/>
              </a:spcAft>
              <a:buNone/>
            </a:pPr>
            <a:r>
              <a:rPr lang="es-CO" sz="1700">
                <a:solidFill>
                  <a:srgbClr val="000000"/>
                </a:solidFill>
                <a:latin typeface="Montserrat"/>
                <a:ea typeface="Montserrat"/>
                <a:cs typeface="Montserrat"/>
                <a:sym typeface="Montserrat"/>
              </a:rPr>
              <a:t>✓ </a:t>
            </a:r>
            <a:r>
              <a:rPr lang="es-CO" sz="1900">
                <a:solidFill>
                  <a:srgbClr val="000000"/>
                </a:solidFill>
                <a:latin typeface="Montserrat"/>
                <a:ea typeface="Montserrat"/>
                <a:cs typeface="Montserrat"/>
                <a:sym typeface="Montserrat"/>
              </a:rPr>
              <a:t> </a:t>
            </a:r>
            <a:r>
              <a:rPr lang="es-CO" sz="1900">
                <a:solidFill>
                  <a:schemeClr val="dk1"/>
                </a:solidFill>
                <a:latin typeface="Montserrat"/>
                <a:ea typeface="Montserrat"/>
                <a:cs typeface="Montserrat"/>
                <a:sym typeface="Montserrat"/>
              </a:rPr>
              <a:t>10 comités virtuales con </a:t>
            </a:r>
            <a:r>
              <a:rPr lang="es-CO" sz="1900">
                <a:solidFill>
                  <a:srgbClr val="000000"/>
                </a:solidFill>
                <a:latin typeface="Montserrat"/>
                <a:ea typeface="Montserrat"/>
                <a:cs typeface="Montserrat"/>
                <a:sym typeface="Montserrat"/>
              </a:rPr>
              <a:t>solicitudes de beneficio de las leyes 1943 de 2018, 2010 de 2019 y 2155 de 2021</a:t>
            </a:r>
            <a:r>
              <a:rPr lang="es-CO" sz="1900">
                <a:latin typeface="Montserrat"/>
                <a:ea typeface="Montserrat"/>
                <a:cs typeface="Montserrat"/>
                <a:sym typeface="Montserrat"/>
              </a:rPr>
              <a:t>, donde se presentaron en total 52 casos para estudio.</a:t>
            </a:r>
            <a:endParaRPr sz="1900">
              <a:solidFill>
                <a:srgbClr val="000000"/>
              </a:solidFill>
              <a:latin typeface="Montserrat"/>
              <a:ea typeface="Montserrat"/>
              <a:cs typeface="Montserrat"/>
              <a:sym typeface="Montserrat"/>
            </a:endParaRPr>
          </a:p>
          <a:p>
            <a:pPr indent="0" lvl="0" marL="0" marR="0" rtl="0" algn="just">
              <a:lnSpc>
                <a:spcPct val="107000"/>
              </a:lnSpc>
              <a:spcBef>
                <a:spcPts val="800"/>
              </a:spcBef>
              <a:spcAft>
                <a:spcPts val="0"/>
              </a:spcAft>
              <a:buNone/>
            </a:pPr>
            <a:r>
              <a:t/>
            </a:r>
            <a:endParaRPr sz="1900">
              <a:latin typeface="Montserrat"/>
              <a:ea typeface="Montserrat"/>
              <a:cs typeface="Montserrat"/>
              <a:sym typeface="Montserrat"/>
            </a:endParaRPr>
          </a:p>
          <a:p>
            <a:pPr indent="0" lvl="0" marL="0" marR="0" rtl="0" algn="just">
              <a:lnSpc>
                <a:spcPct val="107000"/>
              </a:lnSpc>
              <a:spcBef>
                <a:spcPts val="800"/>
              </a:spcBef>
              <a:spcAft>
                <a:spcPts val="0"/>
              </a:spcAft>
              <a:buNone/>
            </a:pPr>
            <a:r>
              <a:rPr lang="es-CO" sz="1900">
                <a:solidFill>
                  <a:srgbClr val="000000"/>
                </a:solidFill>
                <a:latin typeface="Montserrat"/>
                <a:ea typeface="Montserrat"/>
                <a:cs typeface="Montserrat"/>
                <a:sym typeface="Montserrat"/>
              </a:rPr>
              <a:t>✓ (2) comités virtuales donde se </a:t>
            </a:r>
            <a:r>
              <a:rPr lang="es-CO" sz="1900">
                <a:solidFill>
                  <a:schemeClr val="dk1"/>
                </a:solidFill>
                <a:latin typeface="Montserrat"/>
                <a:ea typeface="Montserrat"/>
                <a:cs typeface="Montserrat"/>
                <a:sym typeface="Montserrat"/>
              </a:rPr>
              <a:t>aprobó la presentación de 8</a:t>
            </a:r>
            <a:r>
              <a:rPr lang="es-CO" sz="1900">
                <a:solidFill>
                  <a:srgbClr val="000000"/>
                </a:solidFill>
                <a:latin typeface="Montserrat"/>
                <a:ea typeface="Montserrat"/>
                <a:cs typeface="Montserrat"/>
                <a:sym typeface="Montserrat"/>
              </a:rPr>
              <a:t> las propuestas de </a:t>
            </a:r>
            <a:r>
              <a:rPr lang="es-CO" sz="1900">
                <a:solidFill>
                  <a:schemeClr val="dk1"/>
                </a:solidFill>
                <a:latin typeface="Montserrat"/>
                <a:ea typeface="Montserrat"/>
                <a:cs typeface="Montserrat"/>
                <a:sym typeface="Montserrat"/>
              </a:rPr>
              <a:t>revocación</a:t>
            </a:r>
            <a:r>
              <a:rPr lang="es-CO" sz="1900">
                <a:solidFill>
                  <a:srgbClr val="000000"/>
                </a:solidFill>
                <a:latin typeface="Montserrat"/>
                <a:ea typeface="Montserrat"/>
                <a:cs typeface="Montserrat"/>
                <a:sym typeface="Montserrat"/>
              </a:rPr>
              <a:t> directa en atención al lineamiento aprobado por el comité en acta 172 del 14 de marzo de 2022, para Cooperativas de Trabajo Asociado </a:t>
            </a:r>
            <a:endParaRPr sz="1900">
              <a:solidFill>
                <a:srgbClr val="000000"/>
              </a:solidFill>
              <a:latin typeface="Montserrat"/>
              <a:ea typeface="Montserrat"/>
              <a:cs typeface="Montserrat"/>
              <a:sym typeface="Montserrat"/>
            </a:endParaRPr>
          </a:p>
          <a:p>
            <a:pPr indent="0" lvl="0" marL="0" marR="0" rtl="0" algn="just">
              <a:lnSpc>
                <a:spcPct val="107000"/>
              </a:lnSpc>
              <a:spcBef>
                <a:spcPts val="800"/>
              </a:spcBef>
              <a:spcAft>
                <a:spcPts val="0"/>
              </a:spcAft>
              <a:buNone/>
            </a:pPr>
            <a:r>
              <a:t/>
            </a:r>
            <a:endParaRPr sz="1900">
              <a:latin typeface="Montserrat"/>
              <a:ea typeface="Montserrat"/>
              <a:cs typeface="Montserrat"/>
              <a:sym typeface="Montserrat"/>
            </a:endParaRPr>
          </a:p>
          <a:p>
            <a:pPr indent="0" lvl="0" marL="0" marR="0" rtl="0" algn="just">
              <a:lnSpc>
                <a:spcPct val="107000"/>
              </a:lnSpc>
              <a:spcBef>
                <a:spcPts val="800"/>
              </a:spcBef>
              <a:spcAft>
                <a:spcPts val="0"/>
              </a:spcAft>
              <a:buNone/>
            </a:pPr>
            <a:r>
              <a:t/>
            </a:r>
            <a:endParaRPr sz="1900">
              <a:latin typeface="Montserrat"/>
              <a:ea typeface="Montserrat"/>
              <a:cs typeface="Montserrat"/>
              <a:sym typeface="Montserrat"/>
            </a:endParaRPr>
          </a:p>
          <a:p>
            <a:pPr indent="0" lvl="0" marL="0" marR="0" rtl="0" algn="just">
              <a:lnSpc>
                <a:spcPct val="107000"/>
              </a:lnSpc>
              <a:spcBef>
                <a:spcPts val="800"/>
              </a:spcBef>
              <a:spcAft>
                <a:spcPts val="0"/>
              </a:spcAft>
              <a:buNone/>
            </a:pPr>
            <a:r>
              <a:t/>
            </a:r>
            <a:endParaRPr sz="1900">
              <a:latin typeface="Montserrat"/>
              <a:ea typeface="Montserrat"/>
              <a:cs typeface="Montserrat"/>
              <a:sym typeface="Montserrat"/>
            </a:endParaRPr>
          </a:p>
          <a:p>
            <a:pPr indent="0" lvl="0" marL="0" marR="0" rtl="0" algn="just">
              <a:lnSpc>
                <a:spcPct val="107000"/>
              </a:lnSpc>
              <a:spcBef>
                <a:spcPts val="800"/>
              </a:spcBef>
              <a:spcAft>
                <a:spcPts val="0"/>
              </a:spcAft>
              <a:buNone/>
            </a:pPr>
            <a:r>
              <a:t/>
            </a:r>
            <a:endParaRPr>
              <a:latin typeface="Montserrat"/>
              <a:ea typeface="Montserrat"/>
              <a:cs typeface="Montserrat"/>
              <a:sym typeface="Montserrat"/>
            </a:endParaRPr>
          </a:p>
          <a:p>
            <a:pPr indent="0" lvl="0" marL="0" marR="0" rtl="0" algn="just">
              <a:lnSpc>
                <a:spcPct val="107000"/>
              </a:lnSpc>
              <a:spcBef>
                <a:spcPts val="800"/>
              </a:spcBef>
              <a:spcAft>
                <a:spcPts val="0"/>
              </a:spcAft>
              <a:buNone/>
            </a:pPr>
            <a:r>
              <a:t/>
            </a:r>
            <a:endParaRPr sz="1200">
              <a:latin typeface="Montserrat"/>
              <a:ea typeface="Montserrat"/>
              <a:cs typeface="Montserrat"/>
              <a:sym typeface="Montserrat"/>
            </a:endParaRPr>
          </a:p>
        </p:txBody>
      </p:sp>
      <p:sp>
        <p:nvSpPr>
          <p:cNvPr id="170" name="Google Shape;170;p13"/>
          <p:cNvSpPr txBox="1"/>
          <p:nvPr/>
        </p:nvSpPr>
        <p:spPr>
          <a:xfrm>
            <a:off x="332678" y="3349626"/>
            <a:ext cx="11541600" cy="426900"/>
          </a:xfrm>
          <a:prstGeom prst="rect">
            <a:avLst/>
          </a:prstGeom>
          <a:noFill/>
          <a:ln>
            <a:noFill/>
          </a:ln>
        </p:spPr>
        <p:txBody>
          <a:bodyPr anchorCtr="0" anchor="t" bIns="45700" lIns="91425" spcFirstLastPara="1" rIns="91425" wrap="square" tIns="45700">
            <a:noAutofit/>
          </a:bodyPr>
          <a:lstStyle/>
          <a:p>
            <a:pPr indent="0" lvl="0" marL="0" marR="0" rtl="0" algn="just">
              <a:lnSpc>
                <a:spcPct val="107000"/>
              </a:lnSpc>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4" name="Shape 174"/>
        <p:cNvGrpSpPr/>
        <p:nvPr/>
      </p:nvGrpSpPr>
      <p:grpSpPr>
        <a:xfrm>
          <a:off x="0" y="0"/>
          <a:ext cx="0" cy="0"/>
          <a:chOff x="0" y="0"/>
          <a:chExt cx="0" cy="0"/>
        </a:xfrm>
      </p:grpSpPr>
      <p:sp>
        <p:nvSpPr>
          <p:cNvPr id="175" name="Google Shape;175;g1eb21a4cb60_0_1"/>
          <p:cNvSpPr txBox="1"/>
          <p:nvPr/>
        </p:nvSpPr>
        <p:spPr>
          <a:xfrm>
            <a:off x="325200" y="1142448"/>
            <a:ext cx="11541600" cy="1263600"/>
          </a:xfrm>
          <a:prstGeom prst="rect">
            <a:avLst/>
          </a:prstGeom>
          <a:noFill/>
          <a:ln>
            <a:noFill/>
          </a:ln>
        </p:spPr>
        <p:txBody>
          <a:bodyPr anchorCtr="0" anchor="t" bIns="45700" lIns="91425" spcFirstLastPara="1" rIns="91425" wrap="square" tIns="45700">
            <a:noAutofit/>
          </a:bodyPr>
          <a:lstStyle/>
          <a:p>
            <a:pPr indent="0" lvl="0" marL="0" marR="0" rtl="0" algn="just">
              <a:lnSpc>
                <a:spcPct val="107000"/>
              </a:lnSpc>
              <a:spcBef>
                <a:spcPts val="0"/>
              </a:spcBef>
              <a:spcAft>
                <a:spcPts val="0"/>
              </a:spcAft>
              <a:buClr>
                <a:schemeClr val="dk1"/>
              </a:buClr>
              <a:buSzPts val="1800"/>
              <a:buFont typeface="Arial"/>
              <a:buNone/>
            </a:pPr>
            <a:r>
              <a:rPr b="1" lang="es-CO" sz="1800">
                <a:solidFill>
                  <a:schemeClr val="dk1"/>
                </a:solidFill>
                <a:latin typeface="Montserrat"/>
                <a:ea typeface="Montserrat"/>
                <a:cs typeface="Montserrat"/>
                <a:sym typeface="Montserrat"/>
              </a:rPr>
              <a:t>3.2.1 </a:t>
            </a:r>
            <a:r>
              <a:rPr b="1" lang="es-CO" sz="1800">
                <a:solidFill>
                  <a:srgbClr val="000000"/>
                </a:solidFill>
                <a:latin typeface="Montserrat"/>
                <a:ea typeface="Montserrat"/>
                <a:cs typeface="Montserrat"/>
                <a:sym typeface="Montserrat"/>
              </a:rPr>
              <a:t>ANÁLISIS Y DECISIÓN SOBRE LA PROCEDENCIA DE BENEFICIOS TRIBUTARIOS (ARTS. 100 Y 101 DE LA LEY 1943 DE 2018 ARTS. 118 Y 119 DE LA LEY 2010 DE 2019 y ARTS. 46 y 47 DE LA LEY 2155 de 2021) </a:t>
            </a:r>
            <a:endParaRPr b="1" sz="1800">
              <a:solidFill>
                <a:srgbClr val="000000"/>
              </a:solidFill>
              <a:latin typeface="Montserrat"/>
              <a:ea typeface="Montserrat"/>
              <a:cs typeface="Montserrat"/>
              <a:sym typeface="Montserrat"/>
            </a:endParaRPr>
          </a:p>
          <a:p>
            <a:pPr indent="0" lvl="0" marL="0" marR="0" rtl="0" algn="just">
              <a:lnSpc>
                <a:spcPct val="107000"/>
              </a:lnSpc>
              <a:spcBef>
                <a:spcPts val="0"/>
              </a:spcBef>
              <a:spcAft>
                <a:spcPts val="0"/>
              </a:spcAft>
              <a:buClr>
                <a:schemeClr val="dk1"/>
              </a:buClr>
              <a:buSzPts val="1800"/>
              <a:buFont typeface="Arial"/>
              <a:buNone/>
            </a:pPr>
            <a:r>
              <a:t/>
            </a:r>
            <a:endParaRPr b="1" sz="1800">
              <a:latin typeface="Montserrat"/>
              <a:ea typeface="Montserrat"/>
              <a:cs typeface="Montserrat"/>
              <a:sym typeface="Montserrat"/>
            </a:endParaRPr>
          </a:p>
        </p:txBody>
      </p:sp>
      <p:pic>
        <p:nvPicPr>
          <p:cNvPr id="176" name="Google Shape;176;g1eb21a4cb60_0_1"/>
          <p:cNvPicPr preferRelativeResize="0"/>
          <p:nvPr/>
        </p:nvPicPr>
        <p:blipFill rotWithShape="1">
          <a:blip r:embed="rId4">
            <a:alphaModFix/>
          </a:blip>
          <a:srcRect b="0" l="0" r="0" t="0"/>
          <a:stretch/>
        </p:blipFill>
        <p:spPr>
          <a:xfrm>
            <a:off x="4675302" y="4035194"/>
            <a:ext cx="4578349" cy="2755901"/>
          </a:xfrm>
          <a:prstGeom prst="rect">
            <a:avLst/>
          </a:prstGeom>
          <a:noFill/>
          <a:ln>
            <a:noFill/>
          </a:ln>
        </p:spPr>
      </p:pic>
      <p:sp>
        <p:nvSpPr>
          <p:cNvPr id="177" name="Google Shape;177;g1eb21a4cb60_0_1"/>
          <p:cNvSpPr txBox="1"/>
          <p:nvPr/>
        </p:nvSpPr>
        <p:spPr>
          <a:xfrm>
            <a:off x="578450" y="2889075"/>
            <a:ext cx="3922200" cy="15438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b="1" lang="es-CO" sz="1600">
                <a:solidFill>
                  <a:schemeClr val="dk1"/>
                </a:solidFill>
                <a:latin typeface="Montserrat"/>
                <a:ea typeface="Montserrat"/>
                <a:cs typeface="Montserrat"/>
                <a:sym typeface="Montserrat"/>
              </a:rPr>
              <a:t>TOTAL COMITÉS PRESENTADOS: 12</a:t>
            </a:r>
            <a:endParaRPr/>
          </a:p>
          <a:p>
            <a:pPr indent="0" lvl="0" marL="0" marR="0" rtl="0" algn="just">
              <a:lnSpc>
                <a:spcPct val="107000"/>
              </a:lnSpc>
              <a:spcBef>
                <a:spcPts val="800"/>
              </a:spcBef>
              <a:spcAft>
                <a:spcPts val="0"/>
              </a:spcAft>
              <a:buNone/>
            </a:pPr>
            <a:r>
              <a:rPr lang="es-CO" sz="1200">
                <a:solidFill>
                  <a:srgbClr val="000000"/>
                </a:solidFill>
                <a:latin typeface="Montserrat"/>
                <a:ea typeface="Montserrat"/>
                <a:cs typeface="Montserrat"/>
                <a:sym typeface="Montserrat"/>
              </a:rPr>
              <a:t>✓  </a:t>
            </a:r>
            <a:r>
              <a:rPr lang="es-CO" sz="1200">
                <a:solidFill>
                  <a:schemeClr val="dk1"/>
                </a:solidFill>
                <a:latin typeface="Montserrat"/>
                <a:ea typeface="Montserrat"/>
                <a:cs typeface="Montserrat"/>
                <a:sym typeface="Montserrat"/>
              </a:rPr>
              <a:t>LEY 1943: 7 solicitudes		</a:t>
            </a:r>
            <a:endParaRPr/>
          </a:p>
          <a:p>
            <a:pPr indent="0" lvl="0" marL="0" marR="0" rtl="0" algn="just">
              <a:lnSpc>
                <a:spcPct val="107000"/>
              </a:lnSpc>
              <a:spcBef>
                <a:spcPts val="800"/>
              </a:spcBef>
              <a:spcAft>
                <a:spcPts val="0"/>
              </a:spcAft>
              <a:buNone/>
            </a:pPr>
            <a:r>
              <a:rPr lang="es-CO" sz="1200">
                <a:solidFill>
                  <a:srgbClr val="000000"/>
                </a:solidFill>
                <a:latin typeface="Montserrat"/>
                <a:ea typeface="Montserrat"/>
                <a:cs typeface="Montserrat"/>
                <a:sym typeface="Montserrat"/>
              </a:rPr>
              <a:t>✓ LEY 2010: 21 solicitudes</a:t>
            </a:r>
            <a:endParaRPr/>
          </a:p>
          <a:p>
            <a:pPr indent="0" lvl="0" marL="0" marR="0" rtl="0" algn="just">
              <a:lnSpc>
                <a:spcPct val="107000"/>
              </a:lnSpc>
              <a:spcBef>
                <a:spcPts val="800"/>
              </a:spcBef>
              <a:spcAft>
                <a:spcPts val="0"/>
              </a:spcAft>
              <a:buNone/>
            </a:pPr>
            <a:r>
              <a:rPr lang="es-CO" sz="1200">
                <a:solidFill>
                  <a:srgbClr val="000000"/>
                </a:solidFill>
                <a:latin typeface="Montserrat"/>
                <a:ea typeface="Montserrat"/>
                <a:cs typeface="Montserrat"/>
                <a:sym typeface="Montserrat"/>
              </a:rPr>
              <a:t>✓ LEY 2155: 24 solicitudes</a:t>
            </a:r>
            <a:endParaRPr/>
          </a:p>
          <a:p>
            <a:pPr indent="0" lvl="0" marL="0" marR="0" rtl="0" algn="just">
              <a:lnSpc>
                <a:spcPct val="107000"/>
              </a:lnSpc>
              <a:spcBef>
                <a:spcPts val="800"/>
              </a:spcBef>
              <a:spcAft>
                <a:spcPts val="0"/>
              </a:spcAft>
              <a:buNone/>
            </a:pPr>
            <a:r>
              <a:rPr b="1" lang="es-CO" sz="1200">
                <a:solidFill>
                  <a:srgbClr val="000000"/>
                </a:solidFill>
                <a:latin typeface="Montserrat"/>
                <a:ea typeface="Montserrat"/>
                <a:cs typeface="Montserrat"/>
                <a:sym typeface="Montserrat"/>
              </a:rPr>
              <a:t>TOTAL: 52 CASOS</a:t>
            </a:r>
            <a:endParaRPr b="1" sz="1200">
              <a:solidFill>
                <a:schemeClr val="dk1"/>
              </a:solidFill>
              <a:latin typeface="Montserrat"/>
              <a:ea typeface="Montserrat"/>
              <a:cs typeface="Montserrat"/>
              <a:sym typeface="Montserrat"/>
            </a:endParaRPr>
          </a:p>
        </p:txBody>
      </p:sp>
      <p:pic>
        <p:nvPicPr>
          <p:cNvPr id="178" name="Google Shape;178;g1eb21a4cb60_0_1"/>
          <p:cNvPicPr preferRelativeResize="0"/>
          <p:nvPr/>
        </p:nvPicPr>
        <p:blipFill rotWithShape="1">
          <a:blip r:embed="rId4">
            <a:alphaModFix/>
          </a:blip>
          <a:srcRect b="0" l="0" r="0" t="0"/>
          <a:stretch/>
        </p:blipFill>
        <p:spPr>
          <a:xfrm>
            <a:off x="4675300" y="2135825"/>
            <a:ext cx="7257300" cy="43684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2" name="Shape 182"/>
        <p:cNvGrpSpPr/>
        <p:nvPr/>
      </p:nvGrpSpPr>
      <p:grpSpPr>
        <a:xfrm>
          <a:off x="0" y="0"/>
          <a:ext cx="0" cy="0"/>
          <a:chOff x="0" y="0"/>
          <a:chExt cx="0" cy="0"/>
        </a:xfrm>
      </p:grpSpPr>
      <p:sp>
        <p:nvSpPr>
          <p:cNvPr id="183" name="Google Shape;183;p14"/>
          <p:cNvSpPr txBox="1"/>
          <p:nvPr/>
        </p:nvSpPr>
        <p:spPr>
          <a:xfrm>
            <a:off x="332675" y="885899"/>
            <a:ext cx="11541600" cy="1035900"/>
          </a:xfrm>
          <a:prstGeom prst="rect">
            <a:avLst/>
          </a:prstGeom>
          <a:noFill/>
          <a:ln>
            <a:noFill/>
          </a:ln>
        </p:spPr>
        <p:txBody>
          <a:bodyPr anchorCtr="0" anchor="t" bIns="45700" lIns="91425" spcFirstLastPara="1" rIns="91425" wrap="square" tIns="45700">
            <a:noAutofit/>
          </a:bodyPr>
          <a:lstStyle/>
          <a:p>
            <a:pPr indent="0" lvl="0" marL="0" marR="0" rtl="0" algn="just">
              <a:lnSpc>
                <a:spcPct val="107000"/>
              </a:lnSpc>
              <a:spcBef>
                <a:spcPts val="0"/>
              </a:spcBef>
              <a:spcAft>
                <a:spcPts val="0"/>
              </a:spcAft>
              <a:buClr>
                <a:schemeClr val="dk1"/>
              </a:buClr>
              <a:buSzPts val="1800"/>
              <a:buFont typeface="Arial"/>
              <a:buNone/>
            </a:pPr>
            <a:r>
              <a:rPr b="1" lang="es-CO" sz="1800">
                <a:solidFill>
                  <a:schemeClr val="dk1"/>
                </a:solidFill>
                <a:latin typeface="Montserrat"/>
                <a:ea typeface="Montserrat"/>
                <a:cs typeface="Montserrat"/>
                <a:sym typeface="Montserrat"/>
              </a:rPr>
              <a:t>3.2.1 	INFORME MENSUAL</a:t>
            </a:r>
            <a:r>
              <a:rPr b="1" lang="es-CO" sz="1800">
                <a:solidFill>
                  <a:srgbClr val="000000"/>
                </a:solidFill>
                <a:latin typeface="Montserrat"/>
                <a:ea typeface="Montserrat"/>
                <a:cs typeface="Montserrat"/>
                <a:sym typeface="Montserrat"/>
              </a:rPr>
              <a:t> DE BENEFICIOS TRIBUTARIOS (LEY 1943 DE 2018</a:t>
            </a:r>
            <a:r>
              <a:rPr b="1" lang="es-CO" sz="1800">
                <a:latin typeface="Montserrat"/>
                <a:ea typeface="Montserrat"/>
                <a:cs typeface="Montserrat"/>
                <a:sym typeface="Montserrat"/>
              </a:rPr>
              <a:t>-</a:t>
            </a:r>
            <a:r>
              <a:rPr b="1" lang="es-CO" sz="1800">
                <a:solidFill>
                  <a:srgbClr val="000000"/>
                </a:solidFill>
                <a:latin typeface="Montserrat"/>
                <a:ea typeface="Montserrat"/>
                <a:cs typeface="Montserrat"/>
                <a:sym typeface="Montserrat"/>
              </a:rPr>
              <a:t> LEY 2010 DE 2019 y LEY 2155 de 2021) </a:t>
            </a:r>
            <a:endParaRPr sz="1800">
              <a:solidFill>
                <a:schemeClr val="dk1"/>
              </a:solidFill>
              <a:latin typeface="Calibri"/>
              <a:ea typeface="Calibri"/>
              <a:cs typeface="Calibri"/>
              <a:sym typeface="Calibri"/>
            </a:endParaRPr>
          </a:p>
        </p:txBody>
      </p:sp>
      <p:sp>
        <p:nvSpPr>
          <p:cNvPr id="184" name="Google Shape;184;p14"/>
          <p:cNvSpPr txBox="1"/>
          <p:nvPr/>
        </p:nvSpPr>
        <p:spPr>
          <a:xfrm>
            <a:off x="4269001" y="5327420"/>
            <a:ext cx="4206900" cy="9435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b="1" lang="es-CO" sz="1600">
                <a:solidFill>
                  <a:schemeClr val="dk1"/>
                </a:solidFill>
                <a:latin typeface="Montserrat"/>
                <a:ea typeface="Montserrat"/>
                <a:cs typeface="Montserrat"/>
                <a:sym typeface="Montserrat"/>
              </a:rPr>
              <a:t>TOTAL CASOS PRESENTADOS: 52</a:t>
            </a:r>
            <a:endParaRPr/>
          </a:p>
          <a:p>
            <a:pPr indent="0" lvl="0" marL="0" marR="0" rtl="0" algn="just">
              <a:lnSpc>
                <a:spcPct val="107000"/>
              </a:lnSpc>
              <a:spcBef>
                <a:spcPts val="800"/>
              </a:spcBef>
              <a:spcAft>
                <a:spcPts val="0"/>
              </a:spcAft>
              <a:buNone/>
            </a:pPr>
            <a:r>
              <a:rPr lang="es-CO" sz="1200">
                <a:solidFill>
                  <a:srgbClr val="000000"/>
                </a:solidFill>
                <a:latin typeface="Montserrat"/>
                <a:ea typeface="Montserrat"/>
                <a:cs typeface="Montserrat"/>
                <a:sym typeface="Montserrat"/>
              </a:rPr>
              <a:t>✓  Constancias de acta: 19</a:t>
            </a:r>
            <a:endParaRPr/>
          </a:p>
          <a:p>
            <a:pPr indent="0" lvl="0" marL="0" marR="0" rtl="0" algn="just">
              <a:lnSpc>
                <a:spcPct val="107000"/>
              </a:lnSpc>
              <a:spcBef>
                <a:spcPts val="800"/>
              </a:spcBef>
              <a:spcAft>
                <a:spcPts val="0"/>
              </a:spcAft>
              <a:buNone/>
            </a:pPr>
            <a:r>
              <a:rPr lang="es-CO" sz="1200">
                <a:solidFill>
                  <a:srgbClr val="000000"/>
                </a:solidFill>
                <a:latin typeface="Montserrat"/>
                <a:ea typeface="Montserrat"/>
                <a:cs typeface="Montserrat"/>
                <a:sym typeface="Montserrat"/>
              </a:rPr>
              <a:t>✓  Recursos de reposición: 33</a:t>
            </a:r>
            <a:endParaRPr b="1" sz="1200">
              <a:solidFill>
                <a:schemeClr val="dk1"/>
              </a:solidFill>
              <a:latin typeface="Montserrat"/>
              <a:ea typeface="Montserrat"/>
              <a:cs typeface="Montserrat"/>
              <a:sym typeface="Montserrat"/>
            </a:endParaRPr>
          </a:p>
        </p:txBody>
      </p:sp>
      <p:pic>
        <p:nvPicPr>
          <p:cNvPr id="185" name="Google Shape;185;p14"/>
          <p:cNvPicPr preferRelativeResize="0"/>
          <p:nvPr/>
        </p:nvPicPr>
        <p:blipFill rotWithShape="1">
          <a:blip r:embed="rId4">
            <a:alphaModFix/>
          </a:blip>
          <a:srcRect b="0" l="0" r="0" t="0"/>
          <a:stretch/>
        </p:blipFill>
        <p:spPr>
          <a:xfrm>
            <a:off x="465177" y="2082365"/>
            <a:ext cx="5053362" cy="2947944"/>
          </a:xfrm>
          <a:prstGeom prst="rect">
            <a:avLst/>
          </a:prstGeom>
          <a:noFill/>
          <a:ln>
            <a:noFill/>
          </a:ln>
        </p:spPr>
      </p:pic>
      <p:pic>
        <p:nvPicPr>
          <p:cNvPr id="186" name="Google Shape;186;p14"/>
          <p:cNvPicPr preferRelativeResize="0"/>
          <p:nvPr/>
        </p:nvPicPr>
        <p:blipFill rotWithShape="1">
          <a:blip r:embed="rId5">
            <a:alphaModFix/>
          </a:blip>
          <a:srcRect b="0" l="0" r="0" t="0"/>
          <a:stretch/>
        </p:blipFill>
        <p:spPr>
          <a:xfrm>
            <a:off x="6660228" y="2082374"/>
            <a:ext cx="4724400" cy="294794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0" name="Shape 190"/>
        <p:cNvGrpSpPr/>
        <p:nvPr/>
      </p:nvGrpSpPr>
      <p:grpSpPr>
        <a:xfrm>
          <a:off x="0" y="0"/>
          <a:ext cx="0" cy="0"/>
          <a:chOff x="0" y="0"/>
          <a:chExt cx="0" cy="0"/>
        </a:xfrm>
      </p:grpSpPr>
      <p:sp>
        <p:nvSpPr>
          <p:cNvPr id="191" name="Google Shape;191;p15"/>
          <p:cNvSpPr txBox="1"/>
          <p:nvPr/>
        </p:nvSpPr>
        <p:spPr>
          <a:xfrm>
            <a:off x="325200" y="728248"/>
            <a:ext cx="11541600" cy="506700"/>
          </a:xfrm>
          <a:prstGeom prst="rect">
            <a:avLst/>
          </a:prstGeom>
          <a:noFill/>
          <a:ln>
            <a:noFill/>
          </a:ln>
        </p:spPr>
        <p:txBody>
          <a:bodyPr anchorCtr="0" anchor="t" bIns="45700" lIns="91425" spcFirstLastPara="1" rIns="91425" wrap="square" tIns="45700">
            <a:noAutofit/>
          </a:bodyPr>
          <a:lstStyle/>
          <a:p>
            <a:pPr indent="0" lvl="0" marL="0" marR="0" rtl="0" algn="just">
              <a:lnSpc>
                <a:spcPct val="107000"/>
              </a:lnSpc>
              <a:spcBef>
                <a:spcPts val="0"/>
              </a:spcBef>
              <a:spcAft>
                <a:spcPts val="0"/>
              </a:spcAft>
              <a:buClr>
                <a:schemeClr val="dk1"/>
              </a:buClr>
              <a:buSzPts val="1800"/>
              <a:buFont typeface="Arial"/>
              <a:buNone/>
            </a:pPr>
            <a:r>
              <a:rPr b="1" lang="es-CO" sz="1800">
                <a:solidFill>
                  <a:schemeClr val="dk1"/>
                </a:solidFill>
                <a:latin typeface="Montserrat"/>
                <a:ea typeface="Montserrat"/>
                <a:cs typeface="Montserrat"/>
                <a:sym typeface="Montserrat"/>
              </a:rPr>
              <a:t>3.2.1  INFORME </a:t>
            </a:r>
            <a:r>
              <a:rPr b="1" lang="es-CO" sz="1800">
                <a:solidFill>
                  <a:srgbClr val="000000"/>
                </a:solidFill>
                <a:latin typeface="Montserrat"/>
                <a:ea typeface="Montserrat"/>
                <a:cs typeface="Montserrat"/>
                <a:sym typeface="Montserrat"/>
              </a:rPr>
              <a:t>BENEFICIOS TRIBUTARIOS APROBADOS Y NEGADOS (</a:t>
            </a:r>
            <a:r>
              <a:rPr b="1" lang="es-CO" sz="1800">
                <a:latin typeface="Montserrat"/>
                <a:ea typeface="Montserrat"/>
                <a:cs typeface="Montserrat"/>
                <a:sym typeface="Montserrat"/>
              </a:rPr>
              <a:t>ACTAS VR RECURSOS</a:t>
            </a:r>
            <a:r>
              <a:rPr b="1" lang="es-CO" sz="1800">
                <a:solidFill>
                  <a:srgbClr val="000000"/>
                </a:solidFill>
                <a:latin typeface="Montserrat"/>
                <a:ea typeface="Montserrat"/>
                <a:cs typeface="Montserrat"/>
                <a:sym typeface="Montserrat"/>
              </a:rPr>
              <a:t>) </a:t>
            </a:r>
            <a:endParaRPr sz="1800">
              <a:solidFill>
                <a:schemeClr val="dk1"/>
              </a:solidFill>
              <a:latin typeface="Calibri"/>
              <a:ea typeface="Calibri"/>
              <a:cs typeface="Calibri"/>
              <a:sym typeface="Calibri"/>
            </a:endParaRPr>
          </a:p>
        </p:txBody>
      </p:sp>
      <p:pic>
        <p:nvPicPr>
          <p:cNvPr id="192" name="Google Shape;192;p15"/>
          <p:cNvPicPr preferRelativeResize="0"/>
          <p:nvPr/>
        </p:nvPicPr>
        <p:blipFill rotWithShape="1">
          <a:blip r:embed="rId4">
            <a:alphaModFix/>
          </a:blip>
          <a:srcRect b="0" l="0" r="0" t="0"/>
          <a:stretch/>
        </p:blipFill>
        <p:spPr>
          <a:xfrm>
            <a:off x="2382174" y="1673575"/>
            <a:ext cx="6930705" cy="48240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6" name="Shape 196"/>
        <p:cNvGrpSpPr/>
        <p:nvPr/>
      </p:nvGrpSpPr>
      <p:grpSpPr>
        <a:xfrm>
          <a:off x="0" y="0"/>
          <a:ext cx="0" cy="0"/>
          <a:chOff x="0" y="0"/>
          <a:chExt cx="0" cy="0"/>
        </a:xfrm>
      </p:grpSpPr>
      <p:sp>
        <p:nvSpPr>
          <p:cNvPr id="197" name="Google Shape;197;p19"/>
          <p:cNvSpPr txBox="1"/>
          <p:nvPr/>
        </p:nvSpPr>
        <p:spPr>
          <a:xfrm>
            <a:off x="325200" y="923873"/>
            <a:ext cx="11541600" cy="615300"/>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Clr>
                <a:schemeClr val="dk1"/>
              </a:buClr>
              <a:buSzPts val="1800"/>
              <a:buFont typeface="Arial"/>
              <a:buNone/>
            </a:pPr>
            <a:r>
              <a:rPr b="1" lang="es-CO" sz="1800">
                <a:solidFill>
                  <a:schemeClr val="dk1"/>
                </a:solidFill>
                <a:latin typeface="Montserrat"/>
                <a:ea typeface="Montserrat"/>
                <a:cs typeface="Montserrat"/>
                <a:sym typeface="Montserrat"/>
              </a:rPr>
              <a:t>3.2.2. </a:t>
            </a:r>
            <a:r>
              <a:rPr b="1" lang="es-CO" sz="1800">
                <a:solidFill>
                  <a:srgbClr val="000000"/>
                </a:solidFill>
                <a:latin typeface="Montserrat"/>
                <a:ea typeface="Montserrat"/>
                <a:cs typeface="Montserrat"/>
                <a:sym typeface="Montserrat"/>
              </a:rPr>
              <a:t> SEGUIMIENTO LINEAMIENTOS – BENEFICIOS POR INTERESES MAL LIQUIDADOS LEY 2010 DE 2019: </a:t>
            </a:r>
            <a:r>
              <a:rPr b="1" lang="es-CO" sz="1800">
                <a:solidFill>
                  <a:schemeClr val="dk1"/>
                </a:solidFill>
                <a:latin typeface="Montserrat"/>
                <a:ea typeface="Montserrat"/>
                <a:cs typeface="Montserrat"/>
                <a:sym typeface="Montserrat"/>
              </a:rPr>
              <a:t>se desconoce si MI PLANILLA realizó pagos </a:t>
            </a:r>
            <a:r>
              <a:rPr b="1" lang="es-CO" sz="1800">
                <a:solidFill>
                  <a:srgbClr val="000000"/>
                </a:solidFill>
                <a:latin typeface="Montserrat"/>
                <a:ea typeface="Montserrat"/>
                <a:cs typeface="Montserrat"/>
                <a:sym typeface="Montserrat"/>
              </a:rPr>
              <a:t>: </a:t>
            </a:r>
            <a:endParaRPr sz="1800">
              <a:solidFill>
                <a:schemeClr val="dk1"/>
              </a:solidFill>
              <a:latin typeface="Calibri"/>
              <a:ea typeface="Calibri"/>
              <a:cs typeface="Calibri"/>
              <a:sym typeface="Calibri"/>
            </a:endParaRPr>
          </a:p>
        </p:txBody>
      </p:sp>
      <p:graphicFrame>
        <p:nvGraphicFramePr>
          <p:cNvPr id="198" name="Google Shape;198;p19"/>
          <p:cNvGraphicFramePr/>
          <p:nvPr/>
        </p:nvGraphicFramePr>
        <p:xfrm>
          <a:off x="325245" y="2363442"/>
          <a:ext cx="3000000" cy="3000000"/>
        </p:xfrm>
        <a:graphic>
          <a:graphicData uri="http://schemas.openxmlformats.org/drawingml/2006/table">
            <a:tbl>
              <a:tblPr>
                <a:noFill/>
                <a:tableStyleId>{6F5AD563-F9DF-4970-AF4E-2FA935B31D11}</a:tableStyleId>
              </a:tblPr>
              <a:tblGrid>
                <a:gridCol w="631825"/>
                <a:gridCol w="1998000"/>
                <a:gridCol w="1226625"/>
                <a:gridCol w="1170875"/>
                <a:gridCol w="6514175"/>
              </a:tblGrid>
              <a:tr h="250625">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LEY</a:t>
                      </a:r>
                      <a:endParaRPr b="1" i="0" sz="1100" u="none" cap="none" strike="noStrike">
                        <a:solidFill>
                          <a:srgbClr val="FFFFFF"/>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APORTANTE</a:t>
                      </a:r>
                      <a:endParaRPr b="1" i="0" sz="1100" u="none" cap="none" strike="noStrike">
                        <a:solidFill>
                          <a:srgbClr val="FFFFFF"/>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FECHA COMITÉ </a:t>
                      </a:r>
                      <a:endParaRPr b="1" i="0" sz="1100" u="none" cap="none" strike="noStrike">
                        <a:solidFill>
                          <a:srgbClr val="FFFFFF"/>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a:latin typeface="Montserrat"/>
                          <a:ea typeface="Montserrat"/>
                          <a:cs typeface="Montserrat"/>
                          <a:sym typeface="Montserrat"/>
                        </a:rPr>
                        <a:t>DECISIÓN</a:t>
                      </a:r>
                      <a:r>
                        <a:rPr b="1" lang="es-CO" sz="1100" u="none" cap="none" strike="noStrike">
                          <a:latin typeface="Montserrat"/>
                          <a:ea typeface="Montserrat"/>
                          <a:cs typeface="Montserrat"/>
                          <a:sym typeface="Montserrat"/>
                        </a:rPr>
                        <a:t> DEL ACTA</a:t>
                      </a:r>
                      <a:endParaRPr b="1" i="0" sz="1100" u="none" cap="none" strike="noStrike">
                        <a:solidFill>
                          <a:srgbClr val="FFFFFF"/>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Estado actual (informe Git Beneficios)</a:t>
                      </a:r>
                      <a:endParaRPr b="1" i="0" sz="1100" u="none" cap="none" strike="noStrike">
                        <a:solidFill>
                          <a:srgbClr val="FFFFFF"/>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9700">
                <a:tc rowSpan="2">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1943</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rowSpan="2">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LEGISLACIÓN ECONÓMICA S.A. LEGIS S.A.</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rowSpan="2">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23/12/2021</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rowSpan="2">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Terminado por firmeza del acta, el aportante no interpuso recurso y solicitó la revocatoria de manera extemporánea.</a:t>
                      </a:r>
                      <a:endParaRPr b="1"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2225">
                <a:tc vMerge="1"/>
                <a:tc vMerge="1"/>
                <a:tc vMerge="1"/>
                <a:tc vMerge="1"/>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A pesar de ser un beneficio Ley 1943 de acuerdo a la certificación emitida por la Subdirección de Cobranzas no se realizó el pago completo de intereses</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412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2010</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CARLOS ANDRES CAMAYO MARTINEZ</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30/12/2022</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Terminado por firmeza del acta, el aportante no interpuso recurso</a:t>
                      </a:r>
                      <a:endParaRPr b="1"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412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2010</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EDUARDO RUEDA ANGEL</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30/12/2022</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Terminado por firmeza del acta, el aportante no interpuso recurso</a:t>
                      </a:r>
                      <a:endParaRPr b="1"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412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2010</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ELIANA ANGELICA WILCHES ROZO</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20/01/2023</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Terminado por firmeza del acta, el aportante no interpuso recurso</a:t>
                      </a:r>
                      <a:endParaRPr b="1"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412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2010</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EVER ALBERTO RODRIGUEZ MARTINEZ</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16/12/2022</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Terminado por firmeza del acta, el aportante no interpuso recurso</a:t>
                      </a:r>
                      <a:endParaRPr b="1"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7412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2010</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JULIO ENRIQUE LINARES OSORIO</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24/02/2023</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Terminado por firmeza del acta, el aportante no interpuso recurso</a:t>
                      </a:r>
                      <a:endParaRPr b="1"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682850">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2010</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ANGEL ALBERTO CARDENAS</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30/09/2022</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Terminado resuelto el recurso se CONFIRMA la decisión por no pago comité 2023-01-20 no se evidencian pagos de MI PLANILLA</a:t>
                      </a:r>
                      <a:endParaRPr b="1" i="0" sz="1100" u="none" cap="none" strike="noStrike">
                        <a:solidFill>
                          <a:srgbClr val="000000"/>
                        </a:solidFill>
                        <a:latin typeface="Montserrat"/>
                        <a:ea typeface="Montserrat"/>
                        <a:cs typeface="Montserrat"/>
                        <a:sym typeface="Montserrat"/>
                      </a:endParaRPr>
                    </a:p>
                  </a:txBody>
                  <a:tcPr marT="3625" marB="0" marR="3625" marL="36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2" name="Shape 202"/>
        <p:cNvGrpSpPr/>
        <p:nvPr/>
      </p:nvGrpSpPr>
      <p:grpSpPr>
        <a:xfrm>
          <a:off x="0" y="0"/>
          <a:ext cx="0" cy="0"/>
          <a:chOff x="0" y="0"/>
          <a:chExt cx="0" cy="0"/>
        </a:xfrm>
      </p:grpSpPr>
      <p:sp>
        <p:nvSpPr>
          <p:cNvPr id="203" name="Google Shape;203;p20"/>
          <p:cNvSpPr txBox="1"/>
          <p:nvPr/>
        </p:nvSpPr>
        <p:spPr>
          <a:xfrm>
            <a:off x="332675" y="1078262"/>
            <a:ext cx="11541600" cy="911100"/>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Clr>
                <a:schemeClr val="dk1"/>
              </a:buClr>
              <a:buSzPts val="1800"/>
              <a:buFont typeface="Arial"/>
              <a:buNone/>
            </a:pPr>
            <a:r>
              <a:rPr b="1" lang="es-CO" sz="1800">
                <a:solidFill>
                  <a:schemeClr val="dk1"/>
                </a:solidFill>
                <a:latin typeface="Montserrat"/>
                <a:ea typeface="Montserrat"/>
                <a:cs typeface="Montserrat"/>
                <a:sym typeface="Montserrat"/>
              </a:rPr>
              <a:t>3.2.2. </a:t>
            </a:r>
            <a:r>
              <a:rPr b="1" lang="es-CO" sz="1800">
                <a:solidFill>
                  <a:srgbClr val="000000"/>
                </a:solidFill>
                <a:latin typeface="Montserrat"/>
                <a:ea typeface="Montserrat"/>
                <a:cs typeface="Montserrat"/>
                <a:sym typeface="Montserrat"/>
              </a:rPr>
              <a:t> SEGUIMIENTO LINEAMIENTOS – BENEFICIOS LEY 2010 DE 2019: </a:t>
            </a:r>
            <a:r>
              <a:rPr b="1" lang="es-CO" sz="1800">
                <a:solidFill>
                  <a:schemeClr val="dk1"/>
                </a:solidFill>
                <a:latin typeface="Montserrat"/>
                <a:ea typeface="Montserrat"/>
                <a:cs typeface="Montserrat"/>
                <a:sym typeface="Montserrat"/>
              </a:rPr>
              <a:t>PENDIENTES POR INGRESAR A COMITÉ.</a:t>
            </a:r>
            <a:endParaRPr sz="1800">
              <a:solidFill>
                <a:schemeClr val="dk1"/>
              </a:solidFill>
              <a:latin typeface="Calibri"/>
              <a:ea typeface="Calibri"/>
              <a:cs typeface="Calibri"/>
              <a:sym typeface="Calibri"/>
            </a:endParaRPr>
          </a:p>
        </p:txBody>
      </p:sp>
      <p:graphicFrame>
        <p:nvGraphicFramePr>
          <p:cNvPr id="204" name="Google Shape;204;p20"/>
          <p:cNvGraphicFramePr/>
          <p:nvPr/>
        </p:nvGraphicFramePr>
        <p:xfrm>
          <a:off x="220078" y="2147996"/>
          <a:ext cx="3000000" cy="3000000"/>
        </p:xfrm>
        <a:graphic>
          <a:graphicData uri="http://schemas.openxmlformats.org/drawingml/2006/table">
            <a:tbl>
              <a:tblPr>
                <a:noFill/>
                <a:tableStyleId>{6F5AD563-F9DF-4970-AF4E-2FA935B31D11}</a:tableStyleId>
              </a:tblPr>
              <a:tblGrid>
                <a:gridCol w="2432825"/>
                <a:gridCol w="1037075"/>
                <a:gridCol w="1449650"/>
                <a:gridCol w="6621975"/>
              </a:tblGrid>
              <a:tr h="407375">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APORTANTE</a:t>
                      </a:r>
                      <a:endParaRPr b="1" i="0" sz="1100" u="none" cap="none" strike="noStrike">
                        <a:solidFill>
                          <a:srgbClr val="FFFFFF"/>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FECHA COMITÉ </a:t>
                      </a:r>
                      <a:endParaRPr b="1" i="0" sz="1100" u="none" cap="none" strike="noStrike">
                        <a:solidFill>
                          <a:srgbClr val="FFFFFF"/>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a:latin typeface="Montserrat"/>
                          <a:ea typeface="Montserrat"/>
                          <a:cs typeface="Montserrat"/>
                          <a:sym typeface="Montserrat"/>
                        </a:rPr>
                        <a:t>DECISIÓN</a:t>
                      </a:r>
                      <a:r>
                        <a:rPr b="1" lang="es-CO" sz="1100" u="none" cap="none" strike="noStrike">
                          <a:latin typeface="Montserrat"/>
                          <a:ea typeface="Montserrat"/>
                          <a:cs typeface="Montserrat"/>
                          <a:sym typeface="Montserrat"/>
                        </a:rPr>
                        <a:t> DEL ACTA</a:t>
                      </a:r>
                      <a:endParaRPr b="1" i="0" sz="1100" u="none" cap="none" strike="noStrike">
                        <a:solidFill>
                          <a:srgbClr val="FFFFFF"/>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Estado actual (informe Git Beneficios)</a:t>
                      </a:r>
                      <a:endParaRPr b="1" i="0" sz="1100" u="none" cap="none" strike="noStrike">
                        <a:solidFill>
                          <a:srgbClr val="FFFFFF"/>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8937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FREDDY DANILO LOZANO DIAZ</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30/12/2022</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SE SOLICITÓ CERTIFICACIÓN DE PAGO A COBRANZAS 10/02/2023 - PENDIENTE CERTIFICACIÓN / PENDIENTE POR RESOLVER RECURSO</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39700">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LILIANA GRACIA ZAPATA</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30/12/2022</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SE SOLICITÓ CERTIFICACIÓN DE PAGO A COBRANZAS 07/02/2023- PENDIENTE CERTIFICACIÓN POR PARTE DE COBRANZAS / PENDIENTE POR RESOLVER RECURSO</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39700">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JOSE ANTONIO MOLINA CASTELBLANCO</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28/04/2023</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NEGAR</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a:solidFill>
                            <a:srgbClr val="000000"/>
                          </a:solidFill>
                          <a:latin typeface="Montserrat"/>
                          <a:ea typeface="Montserrat"/>
                          <a:cs typeface="Montserrat"/>
                          <a:sym typeface="Montserrat"/>
                        </a:rPr>
                        <a:t>REPONE DECISIÓN EN COMITÉ DE AGOSTO 11</a:t>
                      </a:r>
                      <a:endParaRPr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0702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MONICA MARTINEZ RESTREPO</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a:latin typeface="Montserrat"/>
                          <a:ea typeface="Montserrat"/>
                          <a:cs typeface="Montserrat"/>
                          <a:sym typeface="Montserrat"/>
                        </a:rPr>
                        <a:t>11/08/2023</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a:latin typeface="Montserrat"/>
                          <a:ea typeface="Montserrat"/>
                          <a:cs typeface="Montserrat"/>
                          <a:sym typeface="Montserrat"/>
                        </a:rPr>
                        <a:t>APRUEBA</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 PRESENTADO EN COMIT</a:t>
                      </a:r>
                      <a:r>
                        <a:rPr lang="es-CO" sz="1100">
                          <a:latin typeface="Montserrat"/>
                          <a:ea typeface="Montserrat"/>
                          <a:cs typeface="Montserrat"/>
                          <a:sym typeface="Montserrat"/>
                        </a:rPr>
                        <a:t>É DE AGOSTO 11</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0702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PREVEER </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PENDIENTE</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PENDIENTE</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pendiente de resolver solicitud </a:t>
                      </a:r>
                      <a:endParaRPr b="0" i="0" sz="1100" u="none" cap="none" strike="noStrike">
                        <a:solidFill>
                          <a:srgbClr val="000000"/>
                        </a:solidFill>
                        <a:latin typeface="Montserrat"/>
                        <a:ea typeface="Montserrat"/>
                        <a:cs typeface="Montserrat"/>
                        <a:sym typeface="Montserrat"/>
                      </a:endParaRPr>
                    </a:p>
                  </a:txBody>
                  <a:tcPr marT="5900" marB="0" marR="5900" marL="590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8" name="Shape 208"/>
        <p:cNvGrpSpPr/>
        <p:nvPr/>
      </p:nvGrpSpPr>
      <p:grpSpPr>
        <a:xfrm>
          <a:off x="0" y="0"/>
          <a:ext cx="0" cy="0"/>
          <a:chOff x="0" y="0"/>
          <a:chExt cx="0" cy="0"/>
        </a:xfrm>
      </p:grpSpPr>
      <p:sp>
        <p:nvSpPr>
          <p:cNvPr id="209" name="Google Shape;209;p21"/>
          <p:cNvSpPr txBox="1"/>
          <p:nvPr/>
        </p:nvSpPr>
        <p:spPr>
          <a:xfrm>
            <a:off x="186275" y="1044485"/>
            <a:ext cx="11541600" cy="821100"/>
          </a:xfrm>
          <a:prstGeom prst="rect">
            <a:avLst/>
          </a:prstGeom>
          <a:noFill/>
          <a:ln>
            <a:noFill/>
          </a:ln>
        </p:spPr>
        <p:txBody>
          <a:bodyPr anchorCtr="0" anchor="t" bIns="45700" lIns="91425" spcFirstLastPara="1" rIns="91425" wrap="square" tIns="45700">
            <a:noAutofit/>
          </a:bodyPr>
          <a:lstStyle/>
          <a:p>
            <a:pPr indent="0" lvl="0" marL="0" marR="0" rtl="0" algn="l">
              <a:lnSpc>
                <a:spcPct val="107000"/>
              </a:lnSpc>
              <a:spcBef>
                <a:spcPts val="0"/>
              </a:spcBef>
              <a:spcAft>
                <a:spcPts val="0"/>
              </a:spcAft>
              <a:buClr>
                <a:schemeClr val="dk1"/>
              </a:buClr>
              <a:buSzPts val="1800"/>
              <a:buFont typeface="Arial"/>
              <a:buNone/>
            </a:pPr>
            <a:r>
              <a:rPr b="1" lang="es-CO" sz="1800">
                <a:solidFill>
                  <a:schemeClr val="dk1"/>
                </a:solidFill>
                <a:latin typeface="Montserrat"/>
                <a:ea typeface="Montserrat"/>
                <a:cs typeface="Montserrat"/>
                <a:sym typeface="Montserrat"/>
              </a:rPr>
              <a:t>3.2.3. </a:t>
            </a:r>
            <a:r>
              <a:rPr b="1" lang="es-CO" sz="1800">
                <a:solidFill>
                  <a:srgbClr val="000000"/>
                </a:solidFill>
                <a:latin typeface="Montserrat"/>
                <a:ea typeface="Montserrat"/>
                <a:cs typeface="Montserrat"/>
                <a:sym typeface="Montserrat"/>
              </a:rPr>
              <a:t>OFERTAS DE REVOCATORIA: </a:t>
            </a:r>
            <a:r>
              <a:rPr lang="es-CO" sz="1800">
                <a:solidFill>
                  <a:srgbClr val="000000"/>
                </a:solidFill>
                <a:latin typeface="Montserrat"/>
                <a:ea typeface="Montserrat"/>
                <a:cs typeface="Montserrat"/>
                <a:sym typeface="Montserrat"/>
              </a:rPr>
              <a:t>lineamiento aprobado por el comité en acta 172 del 14 de marzo de 2022, para Cooperativas de Trabajo Asociado</a:t>
            </a:r>
            <a:r>
              <a:rPr b="1" lang="es-CO" sz="1800">
                <a:solidFill>
                  <a:srgbClr val="000000"/>
                </a:solidFill>
                <a:latin typeface="Montserrat"/>
                <a:ea typeface="Montserrat"/>
                <a:cs typeface="Montserrat"/>
                <a:sym typeface="Montserrat"/>
              </a:rPr>
              <a:t> </a:t>
            </a:r>
            <a:endParaRPr sz="1800">
              <a:solidFill>
                <a:schemeClr val="dk1"/>
              </a:solidFill>
              <a:latin typeface="Calibri"/>
              <a:ea typeface="Calibri"/>
              <a:cs typeface="Calibri"/>
              <a:sym typeface="Calibri"/>
            </a:endParaRPr>
          </a:p>
        </p:txBody>
      </p:sp>
      <p:graphicFrame>
        <p:nvGraphicFramePr>
          <p:cNvPr id="210" name="Google Shape;210;p21"/>
          <p:cNvGraphicFramePr/>
          <p:nvPr/>
        </p:nvGraphicFramePr>
        <p:xfrm>
          <a:off x="325252" y="1917276"/>
          <a:ext cx="3000000" cy="3000000"/>
        </p:xfrm>
        <a:graphic>
          <a:graphicData uri="http://schemas.openxmlformats.org/drawingml/2006/table">
            <a:tbl>
              <a:tblPr bandRow="1">
                <a:noFill/>
                <a:tableStyleId>{6F5AD563-F9DF-4970-AF4E-2FA935B31D11}</a:tableStyleId>
              </a:tblPr>
              <a:tblGrid>
                <a:gridCol w="1476025"/>
                <a:gridCol w="5183100"/>
                <a:gridCol w="1360450"/>
                <a:gridCol w="1349300"/>
                <a:gridCol w="1299300"/>
                <a:gridCol w="873325"/>
              </a:tblGrid>
              <a:tr h="316050">
                <a:tc>
                  <a:txBody>
                    <a:bodyPr/>
                    <a:lstStyle/>
                    <a:p>
                      <a:pPr indent="0" lvl="0" marL="0" marR="0" rtl="0" algn="ctr">
                        <a:lnSpc>
                          <a:spcPct val="107000"/>
                        </a:lnSpc>
                        <a:spcBef>
                          <a:spcPts val="0"/>
                        </a:spcBef>
                        <a:spcAft>
                          <a:spcPts val="0"/>
                        </a:spcAft>
                        <a:buNone/>
                      </a:pPr>
                      <a:r>
                        <a:rPr b="1" lang="es-CO" sz="1100" u="none" cap="none" strike="noStrike">
                          <a:latin typeface="Montserrat"/>
                          <a:ea typeface="Montserrat"/>
                          <a:cs typeface="Montserrat"/>
                          <a:sym typeface="Montserrat"/>
                        </a:rPr>
                        <a:t>COMITÉ</a:t>
                      </a:r>
                      <a:endParaRPr b="1"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100" u="none" cap="none" strike="noStrike">
                          <a:latin typeface="Montserrat"/>
                          <a:ea typeface="Montserrat"/>
                          <a:cs typeface="Montserrat"/>
                          <a:sym typeface="Montserrat"/>
                        </a:rPr>
                        <a:t>APORTANTE</a:t>
                      </a:r>
                      <a:endParaRPr b="1"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100" u="none" cap="none" strike="noStrike">
                          <a:latin typeface="Montserrat"/>
                          <a:ea typeface="Montserrat"/>
                          <a:cs typeface="Montserrat"/>
                          <a:sym typeface="Montserrat"/>
                        </a:rPr>
                        <a:t>VALOR ACTO</a:t>
                      </a:r>
                      <a:endParaRPr b="1"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100" u="none" cap="none" strike="noStrike">
                          <a:latin typeface="Montserrat"/>
                          <a:ea typeface="Montserrat"/>
                          <a:cs typeface="Montserrat"/>
                          <a:sym typeface="Montserrat"/>
                        </a:rPr>
                        <a:t>VALOR OFERTA REV,</a:t>
                      </a:r>
                      <a:endParaRPr b="1"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100" u="none" cap="none" strike="noStrike">
                          <a:latin typeface="Montserrat"/>
                          <a:ea typeface="Montserrat"/>
                          <a:cs typeface="Montserrat"/>
                          <a:sym typeface="Montserrat"/>
                        </a:rPr>
                        <a:t>TOTAL DIFERENCIA</a:t>
                      </a:r>
                      <a:endParaRPr b="1"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100" u="none" cap="none" strike="noStrike">
                          <a:latin typeface="Montserrat"/>
                          <a:ea typeface="Montserrat"/>
                          <a:cs typeface="Montserrat"/>
                          <a:sym typeface="Montserrat"/>
                        </a:rPr>
                        <a:t>% A PAGAR</a:t>
                      </a:r>
                      <a:endParaRPr b="1"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58325">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22/03/2023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COOPERATIVA DE VIGILANCIA Y SEGURIDAD PROFESIONAL DE ANTIOQUIA – COOPEVIAN CTA</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$19.542.892.860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$ 260.608.740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$ 19.282.284.120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1%</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58325">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22/03/2023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COOPERATIVA COLOMBIANA DE VIGILANCIA ESPECIALIZADA, COOVISER C.T.A</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$ 3.903.840.380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$ 104.004.280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$ 3.799.836.100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58325">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22/03/2023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COOPERATIVA DE TRABAJO ASOCIADO PARA LA </a:t>
                      </a:r>
                      <a:br>
                        <a:rPr lang="es-CO" sz="1100" u="none" cap="none" strike="noStrike">
                          <a:latin typeface="Montserrat"/>
                          <a:ea typeface="Montserrat"/>
                          <a:cs typeface="Montserrat"/>
                          <a:sym typeface="Montserrat"/>
                        </a:rPr>
                      </a:br>
                      <a:r>
                        <a:rPr lang="es-CO" sz="1100" u="none" cap="none" strike="noStrike">
                          <a:latin typeface="Montserrat"/>
                          <a:ea typeface="Montserrat"/>
                          <a:cs typeface="Montserrat"/>
                          <a:sym typeface="Montserrat"/>
                        </a:rPr>
                        <a:t>VIGILANCIA PRIVADA / COOTRAVIG C.T.A.</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$ 462.360.197</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$ 100.494.797</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$ 361.865.400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22%</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77650">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22/03/2023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COOPERATIVA DE TRABAJO ASOCIADO DE VIGILANCIA Y SEGURIDAD CALIMA – COOVISCAL CTA</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$ 455.876.402</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$ 12.740.722</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$ 443.135.680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58325">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22/03/2023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EMPRESA COOPERATIVA EL SANTUARIO COOPERATIVA DE TRABAJO ASOCIADO</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$ 698.753.418</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$ 121.996.735</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$ 576.756.683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17%</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29150">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22/03/2023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COOPERATIVA DE TRABAJO ASOCIADO LEGISMED</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$ 187.099.888</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$ 6.136.332</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$ 180.963.556</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639225">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19/05/2023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COOPERATIVA DE TRABAJO ASOCIADO DE SERVICIOS DE SEGURIDAD DE AGENTES DE LA POLICÍA NACIONAL EN USO DE BUEN RETIRO DE FACATATIVÁ- “COOVIPORFAC C.T.A.”</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$ 2.681.275.693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$ 27.474.687</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$ 2.653.801.006</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1%</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16050">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19/05/2023</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COOPERATIVA DE TRABAJO ASOCIADO DE ASESORES EN INVERSIONES –COOASESORES CTA</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$ 2.075.358.120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$ 139.161.440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$ 1.936.196.680</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100" u="none" cap="none" strike="noStrike">
                          <a:latin typeface="Montserrat"/>
                          <a:ea typeface="Montserrat"/>
                          <a:cs typeface="Montserrat"/>
                          <a:sym typeface="Montserrat"/>
                        </a:rPr>
                        <a:t>7%</a:t>
                      </a:r>
                      <a:endParaRPr sz="1100" u="none" cap="none" strike="noStrike">
                        <a:latin typeface="Montserrat"/>
                        <a:ea typeface="Montserrat"/>
                        <a:cs typeface="Montserrat"/>
                        <a:sym typeface="Montserrat"/>
                      </a:endParaRPr>
                    </a:p>
                  </a:txBody>
                  <a:tcPr marT="0" marB="0" marR="68575" marL="6857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2"/>
          <p:cNvSpPr txBox="1"/>
          <p:nvPr/>
        </p:nvSpPr>
        <p:spPr>
          <a:xfrm>
            <a:off x="1210222" y="3044275"/>
            <a:ext cx="8369100" cy="2801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s-CO" sz="4400" u="none" cap="none" strike="noStrike">
                <a:solidFill>
                  <a:schemeClr val="lt1"/>
                </a:solidFill>
                <a:latin typeface="Verdana"/>
                <a:ea typeface="Verdana"/>
                <a:cs typeface="Verdana"/>
                <a:sym typeface="Verdana"/>
              </a:rPr>
              <a:t>COMITÉ DE CONCILIACION Y DEFENSA JUDICIAL – Secretaría Técnica</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4" name="Shape 214"/>
        <p:cNvGrpSpPr/>
        <p:nvPr/>
      </p:nvGrpSpPr>
      <p:grpSpPr>
        <a:xfrm>
          <a:off x="0" y="0"/>
          <a:ext cx="0" cy="0"/>
          <a:chOff x="0" y="0"/>
          <a:chExt cx="0" cy="0"/>
        </a:xfrm>
      </p:grpSpPr>
      <p:sp>
        <p:nvSpPr>
          <p:cNvPr id="215" name="Google Shape;215;p22"/>
          <p:cNvSpPr txBox="1"/>
          <p:nvPr>
            <p:ph type="title"/>
          </p:nvPr>
        </p:nvSpPr>
        <p:spPr>
          <a:xfrm>
            <a:off x="838200" y="467287"/>
            <a:ext cx="10515600" cy="1402800"/>
          </a:xfrm>
          <a:prstGeom prst="rect">
            <a:avLst/>
          </a:prstGeom>
          <a:noFill/>
          <a:ln>
            <a:noFill/>
          </a:ln>
        </p:spPr>
        <p:txBody>
          <a:bodyPr anchorCtr="0" anchor="ctr" bIns="45700" lIns="91425" spcFirstLastPara="1" rIns="91425" wrap="square" tIns="45700">
            <a:normAutofit/>
          </a:bodyPr>
          <a:lstStyle/>
          <a:p>
            <a:pPr indent="0" lvl="0" marL="0" rtl="0" algn="just">
              <a:lnSpc>
                <a:spcPct val="107000"/>
              </a:lnSpc>
              <a:spcBef>
                <a:spcPts val="0"/>
              </a:spcBef>
              <a:spcAft>
                <a:spcPts val="0"/>
              </a:spcAft>
              <a:buClr>
                <a:schemeClr val="dk1"/>
              </a:buClr>
              <a:buSzPts val="1800"/>
              <a:buFont typeface="Montserrat"/>
              <a:buNone/>
            </a:pPr>
            <a:r>
              <a:rPr b="1" lang="es-CO" sz="1800">
                <a:latin typeface="Montserrat"/>
                <a:ea typeface="Montserrat"/>
                <a:cs typeface="Montserrat"/>
                <a:sym typeface="Montserrat"/>
              </a:rPr>
              <a:t>4. INFORME DETALLADO DE LAS SESIONES DE COMITÉ VIRTUALES DE CONCILIACIÓN Y DEFENSA JUDICIAL EN TEMAS </a:t>
            </a:r>
            <a:r>
              <a:rPr b="1" lang="es-CO" sz="1800" u="sng">
                <a:latin typeface="Montserrat"/>
                <a:ea typeface="Montserrat"/>
                <a:cs typeface="Montserrat"/>
                <a:sym typeface="Montserrat"/>
              </a:rPr>
              <a:t>NO MISIONALES</a:t>
            </a:r>
            <a:endParaRPr sz="1800" u="sng">
              <a:latin typeface="Calibri"/>
              <a:ea typeface="Calibri"/>
              <a:cs typeface="Calibri"/>
              <a:sym typeface="Calibri"/>
            </a:endParaRPr>
          </a:p>
        </p:txBody>
      </p:sp>
      <p:sp>
        <p:nvSpPr>
          <p:cNvPr id="216" name="Google Shape;216;p22"/>
          <p:cNvSpPr txBox="1"/>
          <p:nvPr/>
        </p:nvSpPr>
        <p:spPr>
          <a:xfrm>
            <a:off x="1044878" y="3870017"/>
            <a:ext cx="10102200" cy="3693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t/>
            </a:r>
            <a:endParaRPr sz="1800">
              <a:solidFill>
                <a:schemeClr val="dk1"/>
              </a:solidFill>
              <a:latin typeface="Calibri"/>
              <a:ea typeface="Calibri"/>
              <a:cs typeface="Calibri"/>
              <a:sym typeface="Calibri"/>
            </a:endParaRPr>
          </a:p>
        </p:txBody>
      </p:sp>
      <p:graphicFrame>
        <p:nvGraphicFramePr>
          <p:cNvPr id="217" name="Google Shape;217;p22"/>
          <p:cNvGraphicFramePr/>
          <p:nvPr/>
        </p:nvGraphicFramePr>
        <p:xfrm>
          <a:off x="1044879" y="2153288"/>
          <a:ext cx="3000000" cy="3000000"/>
        </p:xfrm>
        <a:graphic>
          <a:graphicData uri="http://schemas.openxmlformats.org/drawingml/2006/table">
            <a:tbl>
              <a:tblPr>
                <a:noFill/>
                <a:tableStyleId>{6F5AD563-F9DF-4970-AF4E-2FA935B31D11}</a:tableStyleId>
              </a:tblPr>
              <a:tblGrid>
                <a:gridCol w="1441350"/>
                <a:gridCol w="1441350"/>
                <a:gridCol w="1441350"/>
              </a:tblGrid>
              <a:tr h="822225">
                <a:tc>
                  <a:txBody>
                    <a:bodyPr/>
                    <a:lstStyle/>
                    <a:p>
                      <a:pPr indent="0" lvl="0" marL="0" marR="0" rtl="0" algn="ctr">
                        <a:spcBef>
                          <a:spcPts val="0"/>
                        </a:spcBef>
                        <a:spcAft>
                          <a:spcPts val="0"/>
                        </a:spcAft>
                        <a:buNone/>
                      </a:pPr>
                      <a:r>
                        <a:rPr b="1" lang="es-CO" sz="1200" u="none" cap="none" strike="noStrike">
                          <a:latin typeface="Montserrat"/>
                          <a:ea typeface="Montserrat"/>
                          <a:cs typeface="Montserrat"/>
                          <a:sym typeface="Montserrat"/>
                        </a:rPr>
                        <a:t> </a:t>
                      </a:r>
                      <a:r>
                        <a:rPr b="1" lang="es-CO" sz="1200">
                          <a:latin typeface="Montserrat"/>
                          <a:ea typeface="Montserrat"/>
                          <a:cs typeface="Montserrat"/>
                          <a:sym typeface="Montserrat"/>
                        </a:rPr>
                        <a:t>CONCILIACIÓN</a:t>
                      </a:r>
                      <a:r>
                        <a:rPr b="1" lang="es-CO" sz="1200" u="none" cap="none" strike="noStrike">
                          <a:latin typeface="Montserrat"/>
                          <a:ea typeface="Montserrat"/>
                          <a:cs typeface="Montserrat"/>
                          <a:sym typeface="Montserrat"/>
                        </a:rPr>
                        <a:t> JUDICIAL </a:t>
                      </a:r>
                      <a:endParaRPr b="1" i="0" sz="12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200" u="none" cap="none" strike="noStrike">
                          <a:latin typeface="Montserrat"/>
                          <a:ea typeface="Montserrat"/>
                          <a:cs typeface="Montserrat"/>
                          <a:sym typeface="Montserrat"/>
                        </a:rPr>
                        <a:t> </a:t>
                      </a:r>
                      <a:r>
                        <a:rPr b="1" lang="es-CO" sz="1200">
                          <a:latin typeface="Montserrat"/>
                          <a:ea typeface="Montserrat"/>
                          <a:cs typeface="Montserrat"/>
                          <a:sym typeface="Montserrat"/>
                        </a:rPr>
                        <a:t>CONCILIACIÓN</a:t>
                      </a:r>
                      <a:r>
                        <a:rPr b="1" lang="es-CO" sz="1200" u="none" cap="none" strike="noStrike">
                          <a:latin typeface="Montserrat"/>
                          <a:ea typeface="Montserrat"/>
                          <a:cs typeface="Montserrat"/>
                          <a:sym typeface="Montserrat"/>
                        </a:rPr>
                        <a:t> PREJUDICIAL </a:t>
                      </a:r>
                      <a:endParaRPr b="1" i="0" sz="12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200" u="none" cap="none" strike="noStrike">
                          <a:latin typeface="Montserrat"/>
                          <a:ea typeface="Montserrat"/>
                          <a:cs typeface="Montserrat"/>
                          <a:sym typeface="Montserrat"/>
                        </a:rPr>
                        <a:t> TOTAL </a:t>
                      </a:r>
                      <a:endParaRPr b="1" i="0" sz="12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605950">
                <a:tc>
                  <a:txBody>
                    <a:bodyPr/>
                    <a:lstStyle/>
                    <a:p>
                      <a:pPr indent="0" lvl="0" marL="0" marR="0" rtl="0" algn="ctr">
                        <a:spcBef>
                          <a:spcPts val="0"/>
                        </a:spcBef>
                        <a:spcAft>
                          <a:spcPts val="0"/>
                        </a:spcAft>
                        <a:buNone/>
                      </a:pPr>
                      <a:r>
                        <a:rPr lang="es-CO" sz="1200" u="none" cap="none" strike="noStrike">
                          <a:latin typeface="Montserrat"/>
                          <a:ea typeface="Montserrat"/>
                          <a:cs typeface="Montserrat"/>
                          <a:sym typeface="Montserrat"/>
                        </a:rPr>
                        <a:t>                      3 </a:t>
                      </a:r>
                      <a:endParaRPr b="0" i="0" sz="12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200" u="none" cap="none" strike="noStrike">
                          <a:latin typeface="Montserrat"/>
                          <a:ea typeface="Montserrat"/>
                          <a:cs typeface="Montserrat"/>
                          <a:sym typeface="Montserrat"/>
                        </a:rPr>
                        <a:t>6 </a:t>
                      </a:r>
                      <a:endParaRPr b="0" i="0" sz="12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200" u="none" cap="none" strike="noStrike">
                          <a:latin typeface="Montserrat"/>
                          <a:ea typeface="Montserrat"/>
                          <a:cs typeface="Montserrat"/>
                          <a:sym typeface="Montserrat"/>
                        </a:rPr>
                        <a:t>9</a:t>
                      </a:r>
                      <a:endParaRPr b="1" i="0" sz="12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graphicFrame>
        <p:nvGraphicFramePr>
          <p:cNvPr id="218" name="Google Shape;218;p22"/>
          <p:cNvGraphicFramePr/>
          <p:nvPr/>
        </p:nvGraphicFramePr>
        <p:xfrm>
          <a:off x="6095998" y="2172932"/>
          <a:ext cx="3000000" cy="3000000"/>
        </p:xfrm>
        <a:graphic>
          <a:graphicData uri="http://schemas.openxmlformats.org/drawingml/2006/table">
            <a:tbl>
              <a:tblPr>
                <a:noFill/>
                <a:tableStyleId>{6F5AD563-F9DF-4970-AF4E-2FA935B31D11}</a:tableStyleId>
              </a:tblPr>
              <a:tblGrid>
                <a:gridCol w="1441350"/>
                <a:gridCol w="1441350"/>
                <a:gridCol w="1441350"/>
              </a:tblGrid>
              <a:tr h="715875">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 PERSONA JURIDICA </a:t>
                      </a:r>
                      <a:endParaRPr b="1" i="0" sz="11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 PERSONA NATURAL </a:t>
                      </a:r>
                      <a:endParaRPr b="1" i="0" sz="11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100" u="none" cap="none" strike="noStrike">
                          <a:latin typeface="Montserrat"/>
                          <a:ea typeface="Montserrat"/>
                          <a:cs typeface="Montserrat"/>
                          <a:sym typeface="Montserrat"/>
                        </a:rPr>
                        <a:t> TOTAL </a:t>
                      </a:r>
                      <a:endParaRPr b="1" i="0" sz="11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69425">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                      1 </a:t>
                      </a:r>
                      <a:endParaRPr b="0" i="0" sz="11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100" u="none" cap="none" strike="noStrike">
                          <a:latin typeface="Montserrat"/>
                          <a:ea typeface="Montserrat"/>
                          <a:cs typeface="Montserrat"/>
                          <a:sym typeface="Montserrat"/>
                        </a:rPr>
                        <a:t>                     8 </a:t>
                      </a:r>
                      <a:endParaRPr b="0" i="0" sz="11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rPr lang="es-CO" sz="1100" u="none" cap="none" strike="noStrike">
                          <a:latin typeface="Montserrat"/>
                          <a:ea typeface="Montserrat"/>
                          <a:cs typeface="Montserrat"/>
                          <a:sym typeface="Montserrat"/>
                        </a:rPr>
                        <a:t>                     9 </a:t>
                      </a:r>
                      <a:endParaRPr b="1" i="0" sz="11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219" name="Google Shape;219;p22"/>
          <p:cNvSpPr txBox="1"/>
          <p:nvPr/>
        </p:nvSpPr>
        <p:spPr>
          <a:xfrm>
            <a:off x="852026" y="1676480"/>
            <a:ext cx="23550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CO" sz="1800">
                <a:solidFill>
                  <a:schemeClr val="dk1"/>
                </a:solidFill>
                <a:latin typeface="Calibri"/>
                <a:ea typeface="Calibri"/>
                <a:cs typeface="Calibri"/>
                <a:sym typeface="Calibri"/>
              </a:rPr>
              <a:t>4.1 CONCILIACIONES</a:t>
            </a:r>
            <a:endParaRPr b="1" sz="1800">
              <a:solidFill>
                <a:schemeClr val="dk1"/>
              </a:solidFill>
              <a:latin typeface="Calibri"/>
              <a:ea typeface="Calibri"/>
              <a:cs typeface="Calibri"/>
              <a:sym typeface="Calibri"/>
            </a:endParaRPr>
          </a:p>
        </p:txBody>
      </p:sp>
      <p:sp>
        <p:nvSpPr>
          <p:cNvPr id="220" name="Google Shape;220;p22"/>
          <p:cNvSpPr txBox="1"/>
          <p:nvPr/>
        </p:nvSpPr>
        <p:spPr>
          <a:xfrm>
            <a:off x="841588" y="4885224"/>
            <a:ext cx="31167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CO" sz="1800">
                <a:solidFill>
                  <a:schemeClr val="dk1"/>
                </a:solidFill>
                <a:latin typeface="Calibri"/>
                <a:ea typeface="Calibri"/>
                <a:cs typeface="Calibri"/>
                <a:sym typeface="Calibri"/>
              </a:rPr>
              <a:t>4.1 ACCIONES DE REPETICIÓN</a:t>
            </a:r>
            <a:endParaRPr b="1" sz="1800">
              <a:solidFill>
                <a:schemeClr val="dk1"/>
              </a:solidFill>
              <a:latin typeface="Calibri"/>
              <a:ea typeface="Calibri"/>
              <a:cs typeface="Calibri"/>
              <a:sym typeface="Calibri"/>
            </a:endParaRPr>
          </a:p>
        </p:txBody>
      </p:sp>
      <p:graphicFrame>
        <p:nvGraphicFramePr>
          <p:cNvPr id="221" name="Google Shape;221;p22"/>
          <p:cNvGraphicFramePr/>
          <p:nvPr/>
        </p:nvGraphicFramePr>
        <p:xfrm>
          <a:off x="3958225" y="4885208"/>
          <a:ext cx="3000000" cy="3000000"/>
        </p:xfrm>
        <a:graphic>
          <a:graphicData uri="http://schemas.openxmlformats.org/drawingml/2006/table">
            <a:tbl>
              <a:tblPr>
                <a:noFill/>
                <a:tableStyleId>{6F5AD563-F9DF-4970-AF4E-2FA935B31D11}</a:tableStyleId>
              </a:tblPr>
              <a:tblGrid>
                <a:gridCol w="1129200"/>
                <a:gridCol w="1129200"/>
                <a:gridCol w="1524425"/>
              </a:tblGrid>
              <a:tr h="836525">
                <a:tc>
                  <a:txBody>
                    <a:bodyPr/>
                    <a:lstStyle/>
                    <a:p>
                      <a:pPr indent="0" lvl="0" marL="0" marR="0" rtl="0" algn="ctr">
                        <a:spcBef>
                          <a:spcPts val="0"/>
                        </a:spcBef>
                        <a:spcAft>
                          <a:spcPts val="0"/>
                        </a:spcAft>
                        <a:buNone/>
                      </a:pPr>
                      <a:r>
                        <a:rPr b="1" lang="es-CO" sz="1500" u="none" cap="none" strike="noStrike">
                          <a:latin typeface="Montserrat"/>
                          <a:ea typeface="Montserrat"/>
                          <a:cs typeface="Montserrat"/>
                          <a:sym typeface="Montserrat"/>
                        </a:rPr>
                        <a:t>FECHA </a:t>
                      </a:r>
                      <a:r>
                        <a:rPr b="1" lang="es-CO" sz="1500">
                          <a:latin typeface="Montserrat"/>
                          <a:ea typeface="Montserrat"/>
                          <a:cs typeface="Montserrat"/>
                          <a:sym typeface="Montserrat"/>
                        </a:rPr>
                        <a:t>SESIÓN</a:t>
                      </a:r>
                      <a:endParaRPr b="1"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500" u="none" cap="none" strike="noStrike">
                          <a:latin typeface="Montserrat"/>
                          <a:ea typeface="Montserrat"/>
                          <a:cs typeface="Montserrat"/>
                          <a:sym typeface="Montserrat"/>
                        </a:rPr>
                        <a:t>ACTA </a:t>
                      </a:r>
                      <a:endParaRPr b="1"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b="1" lang="es-CO" sz="1500" u="none" cap="none" strike="noStrike">
                          <a:latin typeface="Montserrat"/>
                          <a:ea typeface="Montserrat"/>
                          <a:cs typeface="Montserrat"/>
                          <a:sym typeface="Montserrat"/>
                        </a:rPr>
                        <a:t>No. CASOS ESTUDIADOS</a:t>
                      </a:r>
                      <a:endParaRPr b="1"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8275">
                <a:tc>
                  <a:txBody>
                    <a:bodyPr/>
                    <a:lstStyle/>
                    <a:p>
                      <a:pPr indent="0" lvl="0" marL="0" marR="0" rtl="0" algn="ctr">
                        <a:spcBef>
                          <a:spcPts val="0"/>
                        </a:spcBef>
                        <a:spcAft>
                          <a:spcPts val="0"/>
                        </a:spcAft>
                        <a:buNone/>
                      </a:pPr>
                      <a:r>
                        <a:rPr lang="es-CO" sz="1500" u="none" cap="none" strike="noStrike">
                          <a:latin typeface="Montserrat"/>
                          <a:ea typeface="Montserrat"/>
                          <a:cs typeface="Montserrat"/>
                          <a:sym typeface="Montserrat"/>
                        </a:rPr>
                        <a:t>21/04/2023</a:t>
                      </a:r>
                      <a:endParaRPr b="0"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500" u="none" cap="none" strike="noStrike">
                          <a:latin typeface="Montserrat"/>
                          <a:ea typeface="Montserrat"/>
                          <a:cs typeface="Montserrat"/>
                          <a:sym typeface="Montserrat"/>
                        </a:rPr>
                        <a:t>2796</a:t>
                      </a:r>
                      <a:endParaRPr b="0"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500" u="none" cap="none" strike="noStrike">
                          <a:latin typeface="Montserrat"/>
                          <a:ea typeface="Montserrat"/>
                          <a:cs typeface="Montserrat"/>
                          <a:sym typeface="Montserrat"/>
                        </a:rPr>
                        <a:t>1</a:t>
                      </a:r>
                      <a:endParaRPr b="0"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418275">
                <a:tc>
                  <a:txBody>
                    <a:bodyPr/>
                    <a:lstStyle/>
                    <a:p>
                      <a:pPr indent="0" lvl="0" marL="0" marR="0" rtl="0" algn="ctr">
                        <a:spcBef>
                          <a:spcPts val="0"/>
                        </a:spcBef>
                        <a:spcAft>
                          <a:spcPts val="0"/>
                        </a:spcAft>
                        <a:buNone/>
                      </a:pPr>
                      <a:r>
                        <a:rPr lang="es-CO" sz="1500" u="none" cap="none" strike="noStrike">
                          <a:latin typeface="Montserrat"/>
                          <a:ea typeface="Montserrat"/>
                          <a:cs typeface="Montserrat"/>
                          <a:sym typeface="Montserrat"/>
                        </a:rPr>
                        <a:t>30/05/2023</a:t>
                      </a:r>
                      <a:endParaRPr b="0"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500" u="none" cap="none" strike="noStrike">
                          <a:latin typeface="Montserrat"/>
                          <a:ea typeface="Montserrat"/>
                          <a:cs typeface="Montserrat"/>
                          <a:sym typeface="Montserrat"/>
                        </a:rPr>
                        <a:t>2811</a:t>
                      </a:r>
                      <a:endParaRPr b="0"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rPr lang="es-CO" sz="1500" u="none" cap="none" strike="noStrike">
                          <a:latin typeface="Montserrat"/>
                          <a:ea typeface="Montserrat"/>
                          <a:cs typeface="Montserrat"/>
                          <a:sym typeface="Montserrat"/>
                        </a:rPr>
                        <a:t>1</a:t>
                      </a:r>
                      <a:endParaRPr b="0" i="0" sz="1500" u="none" cap="none" strike="noStrike">
                        <a:solidFill>
                          <a:srgbClr val="000000"/>
                        </a:solidFill>
                        <a:latin typeface="Montserrat"/>
                        <a:ea typeface="Montserrat"/>
                        <a:cs typeface="Montserrat"/>
                        <a:sym typeface="Montserrat"/>
                      </a:endParaRPr>
                    </a:p>
                  </a:txBody>
                  <a:tcPr marT="9525" marB="0" marR="9525" marL="9525"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5" name="Shape 225"/>
        <p:cNvGrpSpPr/>
        <p:nvPr/>
      </p:nvGrpSpPr>
      <p:grpSpPr>
        <a:xfrm>
          <a:off x="0" y="0"/>
          <a:ext cx="0" cy="0"/>
          <a:chOff x="0" y="0"/>
          <a:chExt cx="0" cy="0"/>
        </a:xfrm>
      </p:grpSpPr>
      <p:sp>
        <p:nvSpPr>
          <p:cNvPr id="226" name="Google Shape;226;p23"/>
          <p:cNvSpPr txBox="1"/>
          <p:nvPr>
            <p:ph type="title"/>
          </p:nvPr>
        </p:nvSpPr>
        <p:spPr>
          <a:xfrm>
            <a:off x="838200" y="467287"/>
            <a:ext cx="10515600" cy="1402800"/>
          </a:xfrm>
          <a:prstGeom prst="rect">
            <a:avLst/>
          </a:prstGeom>
          <a:noFill/>
          <a:ln>
            <a:noFill/>
          </a:ln>
        </p:spPr>
        <p:txBody>
          <a:bodyPr anchorCtr="0" anchor="ctr" bIns="45700" lIns="91425" spcFirstLastPara="1" rIns="91425" wrap="square" tIns="45700">
            <a:normAutofit/>
          </a:bodyPr>
          <a:lstStyle/>
          <a:p>
            <a:pPr indent="0" lvl="0" marL="0" rtl="0" algn="just">
              <a:lnSpc>
                <a:spcPct val="107000"/>
              </a:lnSpc>
              <a:spcBef>
                <a:spcPts val="0"/>
              </a:spcBef>
              <a:spcAft>
                <a:spcPts val="0"/>
              </a:spcAft>
              <a:buClr>
                <a:schemeClr val="dk1"/>
              </a:buClr>
              <a:buSzPts val="1800"/>
              <a:buFont typeface="Montserrat"/>
              <a:buNone/>
            </a:pPr>
            <a:r>
              <a:rPr b="1" lang="es-CO" sz="1800">
                <a:latin typeface="Montserrat"/>
                <a:ea typeface="Montserrat"/>
                <a:cs typeface="Montserrat"/>
                <a:sym typeface="Montserrat"/>
              </a:rPr>
              <a:t>5. INFORME COMITÉS DE CONCILIACIÓN Y DEFENSA JUDICIAL EN TEMAS TRANSVERSALES</a:t>
            </a:r>
            <a:endParaRPr sz="1800">
              <a:latin typeface="Calibri"/>
              <a:ea typeface="Calibri"/>
              <a:cs typeface="Calibri"/>
              <a:sym typeface="Calibri"/>
            </a:endParaRPr>
          </a:p>
        </p:txBody>
      </p:sp>
      <p:sp>
        <p:nvSpPr>
          <p:cNvPr id="227" name="Google Shape;227;p23"/>
          <p:cNvSpPr txBox="1"/>
          <p:nvPr/>
        </p:nvSpPr>
        <p:spPr>
          <a:xfrm>
            <a:off x="1044879" y="2333328"/>
            <a:ext cx="10102200" cy="23535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es-CO" sz="1800">
                <a:solidFill>
                  <a:schemeClr val="dk1"/>
                </a:solidFill>
                <a:latin typeface="Montserrat"/>
                <a:ea typeface="Montserrat"/>
                <a:cs typeface="Montserrat"/>
                <a:sym typeface="Montserrat"/>
              </a:rPr>
              <a:t>Se realizó un comité presencial con el fin de dar a conocer el informe de gestión de la Secretaría Técnica correspondiente al segundo semestre de 2022 y designar al f Secretario Técnico del Comité, acogiendo la postulación presentada por la Directora Jurídica, en atención a lo dispuesto en el numeral 9º artículo 4º de la Resolución No. 290 de 2022. </a:t>
            </a:r>
            <a:endParaRPr sz="1800">
              <a:solidFill>
                <a:schemeClr val="dk1"/>
              </a:solidFill>
              <a:latin typeface="Calibri"/>
              <a:ea typeface="Calibri"/>
              <a:cs typeface="Calibri"/>
              <a:sym typeface="Calibri"/>
            </a:endParaRPr>
          </a:p>
          <a:p>
            <a:pPr indent="0" lvl="0" marL="0" marR="0" rtl="0" algn="just">
              <a:lnSpc>
                <a:spcPct val="107000"/>
              </a:lnSpc>
              <a:spcBef>
                <a:spcPts val="800"/>
              </a:spcBef>
              <a:spcAft>
                <a:spcPts val="0"/>
              </a:spcAft>
              <a:buNone/>
            </a:pPr>
            <a:r>
              <a:rPr lang="es-CO" sz="1800">
                <a:solidFill>
                  <a:schemeClr val="dk1"/>
                </a:solidFill>
                <a:latin typeface="Montserrat"/>
                <a:ea typeface="Montserrat"/>
                <a:cs typeface="Montserrat"/>
                <a:sym typeface="Montserrat"/>
              </a:rPr>
              <a:t> </a:t>
            </a:r>
            <a:endParaRPr sz="1800">
              <a:solidFill>
                <a:schemeClr val="dk1"/>
              </a:solidFill>
              <a:latin typeface="Calibri"/>
              <a:ea typeface="Calibri"/>
              <a:cs typeface="Calibri"/>
              <a:sym typeface="Calibri"/>
            </a:endParaRPr>
          </a:p>
          <a:p>
            <a:pPr indent="0" lvl="0" marL="0" marR="0" rtl="0" algn="just">
              <a:lnSpc>
                <a:spcPct val="107000"/>
              </a:lnSpc>
              <a:spcBef>
                <a:spcPts val="800"/>
              </a:spcBef>
              <a:spcAft>
                <a:spcPts val="0"/>
              </a:spcAft>
              <a:buNone/>
            </a:pPr>
            <a:r>
              <a:rPr lang="es-CO" sz="1800">
                <a:solidFill>
                  <a:schemeClr val="dk1"/>
                </a:solidFill>
                <a:latin typeface="Montserrat"/>
                <a:ea typeface="Montserrat"/>
                <a:cs typeface="Montserrat"/>
                <a:sym typeface="Montserrat"/>
              </a:rPr>
              <a:t>Acta No. 2806 de 19 de mayo de 2023.</a:t>
            </a:r>
            <a:endParaRPr sz="18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1" name="Shape 231"/>
        <p:cNvGrpSpPr/>
        <p:nvPr/>
      </p:nvGrpSpPr>
      <p:grpSpPr>
        <a:xfrm>
          <a:off x="0" y="0"/>
          <a:ext cx="0" cy="0"/>
          <a:chOff x="0" y="0"/>
          <a:chExt cx="0" cy="0"/>
        </a:xfrm>
      </p:grpSpPr>
      <p:sp>
        <p:nvSpPr>
          <p:cNvPr id="232" name="Google Shape;232;p24"/>
          <p:cNvSpPr txBox="1"/>
          <p:nvPr>
            <p:ph type="title"/>
          </p:nvPr>
        </p:nvSpPr>
        <p:spPr>
          <a:xfrm>
            <a:off x="838200" y="467287"/>
            <a:ext cx="10515600" cy="1402800"/>
          </a:xfrm>
          <a:prstGeom prst="rect">
            <a:avLst/>
          </a:prstGeom>
          <a:noFill/>
          <a:ln>
            <a:noFill/>
          </a:ln>
        </p:spPr>
        <p:txBody>
          <a:bodyPr anchorCtr="0" anchor="ctr" bIns="45700" lIns="91425" spcFirstLastPara="1" rIns="91425" wrap="square" tIns="45700">
            <a:normAutofit/>
          </a:bodyPr>
          <a:lstStyle/>
          <a:p>
            <a:pPr indent="0" lvl="0" marL="0" rtl="0" algn="just">
              <a:lnSpc>
                <a:spcPct val="107000"/>
              </a:lnSpc>
              <a:spcBef>
                <a:spcPts val="0"/>
              </a:spcBef>
              <a:spcAft>
                <a:spcPts val="0"/>
              </a:spcAft>
              <a:buClr>
                <a:schemeClr val="dk1"/>
              </a:buClr>
              <a:buSzPts val="1800"/>
              <a:buFont typeface="Montserrat"/>
              <a:buNone/>
            </a:pPr>
            <a:r>
              <a:rPr b="1" lang="es-CO" sz="1800">
                <a:latin typeface="Montserrat"/>
                <a:ea typeface="Montserrat"/>
                <a:cs typeface="Montserrat"/>
                <a:sym typeface="Montserrat"/>
              </a:rPr>
              <a:t>6. </a:t>
            </a:r>
            <a:r>
              <a:rPr b="1" lang="es-CO" sz="1800">
                <a:solidFill>
                  <a:srgbClr val="000000"/>
                </a:solidFill>
                <a:latin typeface="Montserrat"/>
                <a:ea typeface="Montserrat"/>
                <a:cs typeface="Montserrat"/>
                <a:sym typeface="Montserrat"/>
              </a:rPr>
              <a:t> INFORME - SEGUIMIENTO ACCIONES DE TUTELA </a:t>
            </a:r>
            <a:endParaRPr sz="1800">
              <a:latin typeface="Calibri"/>
              <a:ea typeface="Calibri"/>
              <a:cs typeface="Calibri"/>
              <a:sym typeface="Calibri"/>
            </a:endParaRPr>
          </a:p>
        </p:txBody>
      </p:sp>
      <p:sp>
        <p:nvSpPr>
          <p:cNvPr id="233" name="Google Shape;233;p24"/>
          <p:cNvSpPr txBox="1"/>
          <p:nvPr/>
        </p:nvSpPr>
        <p:spPr>
          <a:xfrm>
            <a:off x="1044879" y="2333328"/>
            <a:ext cx="10102200" cy="29508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es-CO" sz="1800">
                <a:solidFill>
                  <a:srgbClr val="000000"/>
                </a:solidFill>
                <a:latin typeface="Montserrat"/>
                <a:ea typeface="Montserrat"/>
                <a:cs typeface="Montserrat"/>
                <a:sym typeface="Montserrat"/>
              </a:rPr>
              <a:t>Del periodo comprendido entre el 1 de enero de 2023 y el 30 de junio de 2023, el Comité no realizó sesiones relacionadas con estos asuntos. </a:t>
            </a:r>
            <a:endParaRPr sz="1800">
              <a:solidFill>
                <a:schemeClr val="dk1"/>
              </a:solidFill>
              <a:latin typeface="Calibri"/>
              <a:ea typeface="Calibri"/>
              <a:cs typeface="Calibri"/>
              <a:sym typeface="Calibri"/>
            </a:endParaRPr>
          </a:p>
          <a:p>
            <a:pPr indent="0" lvl="0" marL="0" marR="0" rtl="0" algn="l">
              <a:lnSpc>
                <a:spcPct val="107000"/>
              </a:lnSpc>
              <a:spcBef>
                <a:spcPts val="800"/>
              </a:spcBef>
              <a:spcAft>
                <a:spcPts val="0"/>
              </a:spcAft>
              <a:buNone/>
            </a:pPr>
            <a:r>
              <a:rPr lang="es-CO" sz="1800">
                <a:solidFill>
                  <a:srgbClr val="000000"/>
                </a:solidFill>
                <a:latin typeface="Montserrat"/>
                <a:ea typeface="Montserrat"/>
                <a:cs typeface="Montserrat"/>
                <a:sym typeface="Montserrat"/>
              </a:rPr>
              <a:t> </a:t>
            </a:r>
            <a:endParaRPr sz="1800">
              <a:solidFill>
                <a:schemeClr val="dk1"/>
              </a:solidFill>
              <a:latin typeface="Calibri"/>
              <a:ea typeface="Calibri"/>
              <a:cs typeface="Calibri"/>
              <a:sym typeface="Calibri"/>
            </a:endParaRPr>
          </a:p>
          <a:p>
            <a:pPr indent="0" lvl="0" marL="0" marR="0" rtl="0" algn="just">
              <a:lnSpc>
                <a:spcPct val="107000"/>
              </a:lnSpc>
              <a:spcBef>
                <a:spcPts val="800"/>
              </a:spcBef>
              <a:spcAft>
                <a:spcPts val="0"/>
              </a:spcAft>
              <a:buNone/>
            </a:pPr>
            <a:r>
              <a:rPr lang="es-CO" sz="1800">
                <a:solidFill>
                  <a:schemeClr val="dk1"/>
                </a:solidFill>
                <a:latin typeface="Montserrat"/>
                <a:ea typeface="Montserrat"/>
                <a:cs typeface="Montserrat"/>
                <a:sym typeface="Montserrat"/>
              </a:rPr>
              <a:t>Es preciso mencionar que por decisión de la Dirección General las sesiones del Comité de Conciliación y Defensa Judicial para el Seguimiento de las Acciones de Tutela fueron suspendidas en el mes de febrero 2020 mientras no surja un caso de extrema relevancia o que no se pueda tramitar conforme los lineamientos regulares de la entidad, hasta la fecha no se ha requerido que las sesiones del Comité se reanuden para este efecto.</a:t>
            </a:r>
            <a:endParaRPr sz="1800">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7" name="Shape 237"/>
        <p:cNvGrpSpPr/>
        <p:nvPr/>
      </p:nvGrpSpPr>
      <p:grpSpPr>
        <a:xfrm>
          <a:off x="0" y="0"/>
          <a:ext cx="0" cy="0"/>
          <a:chOff x="0" y="0"/>
          <a:chExt cx="0" cy="0"/>
        </a:xfrm>
      </p:grpSpPr>
      <p:sp>
        <p:nvSpPr>
          <p:cNvPr id="238" name="Google Shape;238;p25"/>
          <p:cNvSpPr txBox="1"/>
          <p:nvPr>
            <p:ph type="title"/>
          </p:nvPr>
        </p:nvSpPr>
        <p:spPr>
          <a:xfrm>
            <a:off x="838200" y="467287"/>
            <a:ext cx="10515600" cy="1402800"/>
          </a:xfrm>
          <a:prstGeom prst="rect">
            <a:avLst/>
          </a:prstGeom>
          <a:noFill/>
          <a:ln>
            <a:noFill/>
          </a:ln>
        </p:spPr>
        <p:txBody>
          <a:bodyPr anchorCtr="0" anchor="ctr" bIns="45700" lIns="91425" spcFirstLastPara="1" rIns="91425" wrap="square" tIns="45700">
            <a:normAutofit/>
          </a:bodyPr>
          <a:lstStyle/>
          <a:p>
            <a:pPr indent="0" lvl="0" marL="0" rtl="0" algn="just">
              <a:lnSpc>
                <a:spcPct val="107000"/>
              </a:lnSpc>
              <a:spcBef>
                <a:spcPts val="0"/>
              </a:spcBef>
              <a:spcAft>
                <a:spcPts val="0"/>
              </a:spcAft>
              <a:buClr>
                <a:srgbClr val="000000"/>
              </a:buClr>
              <a:buSzPts val="1800"/>
              <a:buFont typeface="Montserrat"/>
              <a:buNone/>
            </a:pPr>
            <a:r>
              <a:rPr b="1" lang="es-CO" sz="1800">
                <a:solidFill>
                  <a:srgbClr val="000000"/>
                </a:solidFill>
                <a:latin typeface="Montserrat"/>
                <a:ea typeface="Montserrat"/>
                <a:cs typeface="Montserrat"/>
                <a:sym typeface="Montserrat"/>
              </a:rPr>
              <a:t>7. OTRAS CONSIDERACIONES </a:t>
            </a:r>
            <a:endParaRPr sz="1800">
              <a:latin typeface="Calibri"/>
              <a:ea typeface="Calibri"/>
              <a:cs typeface="Calibri"/>
              <a:sym typeface="Calibri"/>
            </a:endParaRPr>
          </a:p>
        </p:txBody>
      </p:sp>
      <p:sp>
        <p:nvSpPr>
          <p:cNvPr id="239" name="Google Shape;239;p25"/>
          <p:cNvSpPr txBox="1"/>
          <p:nvPr/>
        </p:nvSpPr>
        <p:spPr>
          <a:xfrm>
            <a:off x="1067181" y="1485842"/>
            <a:ext cx="10102200" cy="4930200"/>
          </a:xfrm>
          <a:prstGeom prst="rect">
            <a:avLst/>
          </a:prstGeom>
          <a:noFill/>
          <a:ln>
            <a:noFill/>
          </a:ln>
        </p:spPr>
        <p:txBody>
          <a:bodyPr anchorCtr="0" anchor="t" bIns="45700" lIns="91425" spcFirstLastPara="1" rIns="91425" wrap="square" tIns="45700">
            <a:spAutoFit/>
          </a:bodyPr>
          <a:lstStyle/>
          <a:p>
            <a:pPr indent="0" lvl="0" marL="0" marR="0" rtl="0" algn="just">
              <a:lnSpc>
                <a:spcPct val="107000"/>
              </a:lnSpc>
              <a:spcBef>
                <a:spcPts val="0"/>
              </a:spcBef>
              <a:spcAft>
                <a:spcPts val="0"/>
              </a:spcAft>
              <a:buNone/>
            </a:pPr>
            <a:r>
              <a:rPr lang="es-CO" sz="1800">
                <a:latin typeface="Montserrat"/>
                <a:ea typeface="Montserrat"/>
                <a:cs typeface="Montserrat"/>
                <a:sym typeface="Montserrat"/>
              </a:rPr>
              <a:t>E</a:t>
            </a:r>
            <a:r>
              <a:rPr lang="es-CO" sz="1800">
                <a:solidFill>
                  <a:srgbClr val="000000"/>
                </a:solidFill>
                <a:latin typeface="Montserrat"/>
                <a:ea typeface="Montserrat"/>
                <a:cs typeface="Montserrat"/>
                <a:sym typeface="Montserrat"/>
              </a:rPr>
              <a:t>n atención a lo dispuesto en la Ley 2220 de 2022 que creó el Estatuto de Conciliación, así como la comunicación interinstitucional de fecha 21 de diciembre de 2022 remitida por la Agencia Nacional de Defensa Jurídica del Estado, se encuentre listo para revisión y aprobación del Comité el proyecto de la Resolución que </a:t>
            </a:r>
            <a:r>
              <a:rPr lang="es-CO" sz="1800">
                <a:latin typeface="Montserrat"/>
                <a:ea typeface="Montserrat"/>
                <a:cs typeface="Montserrat"/>
                <a:sym typeface="Montserrat"/>
              </a:rPr>
              <a:t>modifica</a:t>
            </a:r>
            <a:r>
              <a:rPr lang="es-CO" sz="1800">
                <a:solidFill>
                  <a:srgbClr val="000000"/>
                </a:solidFill>
                <a:latin typeface="Montserrat"/>
                <a:ea typeface="Montserrat"/>
                <a:cs typeface="Montserrat"/>
                <a:sym typeface="Montserrat"/>
              </a:rPr>
              <a:t> la Resolución 290 de 2022 que contiene el reglamento único del Comité de Conciliación y Defensa Judicial de la Unidad Administrativa Especial de Gestión Pensional y Contribuciones Parafiscales de la Protección Social – UGPP.</a:t>
            </a:r>
            <a:endParaRPr sz="1800">
              <a:solidFill>
                <a:schemeClr val="dk1"/>
              </a:solidFill>
              <a:latin typeface="Calibri"/>
              <a:ea typeface="Calibri"/>
              <a:cs typeface="Calibri"/>
              <a:sym typeface="Calibri"/>
            </a:endParaRPr>
          </a:p>
          <a:p>
            <a:pPr indent="0" lvl="0" marL="0" marR="0" rtl="0" algn="just">
              <a:lnSpc>
                <a:spcPct val="107000"/>
              </a:lnSpc>
              <a:spcBef>
                <a:spcPts val="800"/>
              </a:spcBef>
              <a:spcAft>
                <a:spcPts val="0"/>
              </a:spcAft>
              <a:buNone/>
            </a:pPr>
            <a:r>
              <a:rPr lang="es-CO" sz="1800">
                <a:solidFill>
                  <a:srgbClr val="000000"/>
                </a:solidFill>
                <a:latin typeface="Montserrat"/>
                <a:ea typeface="Montserrat"/>
                <a:cs typeface="Montserrat"/>
                <a:sym typeface="Montserrat"/>
              </a:rPr>
              <a:t> </a:t>
            </a:r>
            <a:endParaRPr sz="1800">
              <a:solidFill>
                <a:schemeClr val="dk1"/>
              </a:solidFill>
              <a:latin typeface="Calibri"/>
              <a:ea typeface="Calibri"/>
              <a:cs typeface="Calibri"/>
              <a:sym typeface="Calibri"/>
            </a:endParaRPr>
          </a:p>
          <a:p>
            <a:pPr indent="0" lvl="0" marL="0" marR="0" rtl="0" algn="just">
              <a:lnSpc>
                <a:spcPct val="107000"/>
              </a:lnSpc>
              <a:spcBef>
                <a:spcPts val="800"/>
              </a:spcBef>
              <a:spcAft>
                <a:spcPts val="0"/>
              </a:spcAft>
              <a:buNone/>
            </a:pPr>
            <a:r>
              <a:rPr lang="es-CO" sz="1800">
                <a:solidFill>
                  <a:srgbClr val="000000"/>
                </a:solidFill>
                <a:latin typeface="Montserrat"/>
                <a:ea typeface="Montserrat"/>
                <a:cs typeface="Montserrat"/>
                <a:sym typeface="Montserrat"/>
              </a:rPr>
              <a:t>Se </a:t>
            </a:r>
            <a:r>
              <a:rPr lang="es-CO" sz="1800">
                <a:latin typeface="Montserrat"/>
                <a:ea typeface="Montserrat"/>
                <a:cs typeface="Montserrat"/>
                <a:sym typeface="Montserrat"/>
              </a:rPr>
              <a:t>presentó</a:t>
            </a:r>
            <a:r>
              <a:rPr lang="es-CO" sz="1800">
                <a:solidFill>
                  <a:srgbClr val="000000"/>
                </a:solidFill>
                <a:latin typeface="Montserrat"/>
                <a:ea typeface="Montserrat"/>
                <a:cs typeface="Montserrat"/>
                <a:sym typeface="Montserrat"/>
              </a:rPr>
              <a:t> el informe SIRECI a la Contraloría General de la República dentro de los términos otorgados en la Ley el cual contiene la información de las acciones de repetición por los pagos realizados de fallos con condena del 1 de enero al 30 de junio de 2023.</a:t>
            </a:r>
            <a:endParaRPr/>
          </a:p>
          <a:p>
            <a:pPr indent="0" lvl="0" marL="0" marR="0" rtl="0" algn="just">
              <a:lnSpc>
                <a:spcPct val="107000"/>
              </a:lnSpc>
              <a:spcBef>
                <a:spcPts val="800"/>
              </a:spcBef>
              <a:spcAft>
                <a:spcPts val="0"/>
              </a:spcAft>
              <a:buNone/>
            </a:pPr>
            <a:r>
              <a:t/>
            </a:r>
            <a:endParaRPr sz="1800">
              <a:solidFill>
                <a:srgbClr val="000000"/>
              </a:solidFill>
              <a:latin typeface="Montserrat"/>
              <a:ea typeface="Montserrat"/>
              <a:cs typeface="Montserrat"/>
              <a:sym typeface="Montserrat"/>
            </a:endParaRPr>
          </a:p>
          <a:p>
            <a:pPr indent="0" lvl="0" marL="0" marR="0" rtl="0" algn="just">
              <a:lnSpc>
                <a:spcPct val="107000"/>
              </a:lnSpc>
              <a:spcBef>
                <a:spcPts val="800"/>
              </a:spcBef>
              <a:spcAft>
                <a:spcPts val="0"/>
              </a:spcAft>
              <a:buNone/>
            </a:pPr>
            <a:r>
              <a:rPr lang="es-CO" sz="1800">
                <a:solidFill>
                  <a:srgbClr val="000000"/>
                </a:solidFill>
                <a:latin typeface="Montserrat"/>
                <a:ea typeface="Montserrat"/>
                <a:cs typeface="Montserrat"/>
                <a:sym typeface="Montserrat"/>
              </a:rPr>
              <a:t>Se </a:t>
            </a:r>
            <a:r>
              <a:rPr lang="es-CO" sz="1800">
                <a:latin typeface="Montserrat"/>
                <a:ea typeface="Montserrat"/>
                <a:cs typeface="Montserrat"/>
                <a:sym typeface="Montserrat"/>
              </a:rPr>
              <a:t>presentó</a:t>
            </a:r>
            <a:r>
              <a:rPr lang="es-CO" sz="1800">
                <a:solidFill>
                  <a:srgbClr val="000000"/>
                </a:solidFill>
                <a:latin typeface="Montserrat"/>
                <a:ea typeface="Montserrat"/>
                <a:cs typeface="Montserrat"/>
                <a:sym typeface="Montserrat"/>
              </a:rPr>
              <a:t> igualmente el informe a la Procuraduría General de la Nación sobre las acciones de repetición presentadas en comité durante el primer semestre 2023. </a:t>
            </a:r>
            <a:endParaRPr sz="1800">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43" name="Shape 243"/>
        <p:cNvGrpSpPr/>
        <p:nvPr/>
      </p:nvGrpSpPr>
      <p:grpSpPr>
        <a:xfrm>
          <a:off x="0" y="0"/>
          <a:ext cx="0" cy="0"/>
          <a:chOff x="0" y="0"/>
          <a:chExt cx="0" cy="0"/>
        </a:xfrm>
      </p:grpSpPr>
      <p:sp>
        <p:nvSpPr>
          <p:cNvPr id="244" name="Google Shape;244;p26"/>
          <p:cNvSpPr txBox="1"/>
          <p:nvPr/>
        </p:nvSpPr>
        <p:spPr>
          <a:xfrm>
            <a:off x="838200" y="3032712"/>
            <a:ext cx="10515600" cy="633551"/>
          </a:xfrm>
          <a:prstGeom prst="rect">
            <a:avLst/>
          </a:prstGeom>
          <a:noFill/>
          <a:ln>
            <a:noFill/>
          </a:ln>
        </p:spPr>
        <p:txBody>
          <a:bodyPr anchorCtr="0" anchor="b" bIns="45700" lIns="91425" spcFirstLastPara="1" rIns="91425" wrap="square" tIns="45700">
            <a:normAutofit fontScale="92500" lnSpcReduction="10000"/>
          </a:bodyPr>
          <a:lstStyle/>
          <a:p>
            <a:pPr indent="0" lvl="0" marL="0" marR="0" rtl="0" algn="ctr">
              <a:lnSpc>
                <a:spcPct val="90000"/>
              </a:lnSpc>
              <a:spcBef>
                <a:spcPts val="0"/>
              </a:spcBef>
              <a:spcAft>
                <a:spcPts val="0"/>
              </a:spcAft>
              <a:buClr>
                <a:srgbClr val="4D4D4D"/>
              </a:buClr>
              <a:buSzPct val="100000"/>
              <a:buFont typeface="Verdana"/>
              <a:buNone/>
            </a:pPr>
            <a:r>
              <a:rPr b="1" lang="es-CO" sz="4400">
                <a:solidFill>
                  <a:srgbClr val="4D4D4D"/>
                </a:solidFill>
                <a:latin typeface="Verdana"/>
                <a:ea typeface="Verdana"/>
                <a:cs typeface="Verdana"/>
                <a:sym typeface="Verdana"/>
              </a:rPr>
              <a:t>Gracias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2" name="Shape 92"/>
        <p:cNvGrpSpPr/>
        <p:nvPr/>
      </p:nvGrpSpPr>
      <p:grpSpPr>
        <a:xfrm>
          <a:off x="0" y="0"/>
          <a:ext cx="0" cy="0"/>
          <a:chOff x="0" y="0"/>
          <a:chExt cx="0" cy="0"/>
        </a:xfrm>
      </p:grpSpPr>
      <p:sp>
        <p:nvSpPr>
          <p:cNvPr id="93" name="Google Shape;93;p3"/>
          <p:cNvSpPr txBox="1"/>
          <p:nvPr/>
        </p:nvSpPr>
        <p:spPr>
          <a:xfrm>
            <a:off x="838200" y="1046162"/>
            <a:ext cx="10515600" cy="1325563"/>
          </a:xfrm>
          <a:prstGeom prst="rect">
            <a:avLst/>
          </a:prstGeom>
          <a:noFill/>
          <a:ln>
            <a:noFill/>
          </a:ln>
        </p:spPr>
        <p:txBody>
          <a:bodyPr anchorCtr="0" anchor="b"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4400"/>
              <a:buFont typeface="Verdana"/>
              <a:buNone/>
            </a:pPr>
            <a:r>
              <a:rPr b="1" lang="es-CO" sz="4400">
                <a:solidFill>
                  <a:schemeClr val="dk1"/>
                </a:solidFill>
                <a:latin typeface="Verdana"/>
                <a:ea typeface="Verdana"/>
                <a:cs typeface="Verdana"/>
                <a:sym typeface="Verdana"/>
              </a:rPr>
              <a:t>COMITÉ DE </a:t>
            </a:r>
            <a:r>
              <a:rPr b="1" lang="es-CO" sz="4400">
                <a:solidFill>
                  <a:schemeClr val="dk1"/>
                </a:solidFill>
                <a:latin typeface="Verdana"/>
                <a:ea typeface="Verdana"/>
                <a:cs typeface="Verdana"/>
                <a:sym typeface="Verdana"/>
              </a:rPr>
              <a:t>CONCILIACIÓN</a:t>
            </a:r>
            <a:r>
              <a:rPr b="1" lang="es-CO" sz="4400">
                <a:solidFill>
                  <a:schemeClr val="dk1"/>
                </a:solidFill>
                <a:latin typeface="Verdana"/>
                <a:ea typeface="Verdana"/>
                <a:cs typeface="Verdana"/>
                <a:sym typeface="Verdana"/>
              </a:rPr>
              <a:t> Y DEFENSA JUDICIAL </a:t>
            </a:r>
            <a:endParaRPr/>
          </a:p>
        </p:txBody>
      </p:sp>
      <p:sp>
        <p:nvSpPr>
          <p:cNvPr id="94" name="Google Shape;94;p3"/>
          <p:cNvSpPr txBox="1"/>
          <p:nvPr/>
        </p:nvSpPr>
        <p:spPr>
          <a:xfrm>
            <a:off x="838200" y="2506662"/>
            <a:ext cx="10515600" cy="369643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2800"/>
              <a:buFont typeface="Arial"/>
              <a:buNone/>
            </a:pPr>
            <a:r>
              <a:t/>
            </a:r>
            <a:endParaRPr sz="2800">
              <a:solidFill>
                <a:srgbClr val="4D4D4D"/>
              </a:solidFill>
              <a:latin typeface="Verdana"/>
              <a:ea typeface="Verdana"/>
              <a:cs typeface="Verdana"/>
              <a:sym typeface="Verdana"/>
            </a:endParaRPr>
          </a:p>
          <a:p>
            <a:pPr indent="0" lvl="0" marL="0" marR="0" rtl="0" algn="ctr">
              <a:lnSpc>
                <a:spcPct val="90000"/>
              </a:lnSpc>
              <a:spcBef>
                <a:spcPts val="1000"/>
              </a:spcBef>
              <a:spcAft>
                <a:spcPts val="0"/>
              </a:spcAft>
              <a:buClr>
                <a:schemeClr val="dk1"/>
              </a:buClr>
              <a:buSzPts val="2800"/>
              <a:buFont typeface="Arial"/>
              <a:buNone/>
            </a:pPr>
            <a:r>
              <a:t/>
            </a:r>
            <a:endParaRPr sz="2800">
              <a:solidFill>
                <a:srgbClr val="4D4D4D"/>
              </a:solidFill>
              <a:latin typeface="Verdana"/>
              <a:ea typeface="Verdana"/>
              <a:cs typeface="Verdana"/>
              <a:sym typeface="Verdana"/>
            </a:endParaRPr>
          </a:p>
          <a:p>
            <a:pPr indent="0" lvl="0" marL="0" marR="0" rtl="0" algn="ctr">
              <a:lnSpc>
                <a:spcPct val="90000"/>
              </a:lnSpc>
              <a:spcBef>
                <a:spcPts val="1000"/>
              </a:spcBef>
              <a:spcAft>
                <a:spcPts val="0"/>
              </a:spcAft>
              <a:buClr>
                <a:srgbClr val="4D4D4D"/>
              </a:buClr>
              <a:buSzPts val="2800"/>
              <a:buFont typeface="Arial"/>
              <a:buNone/>
            </a:pPr>
            <a:r>
              <a:rPr lang="es-CO" sz="2800">
                <a:solidFill>
                  <a:srgbClr val="4D4D4D"/>
                </a:solidFill>
                <a:latin typeface="Verdana"/>
                <a:ea typeface="Verdana"/>
                <a:cs typeface="Verdana"/>
                <a:sym typeface="Verdana"/>
              </a:rPr>
              <a:t>INFORME DE GESTIÓN PRIMER SEMESTRE 2023</a:t>
            </a:r>
            <a:endParaRPr/>
          </a:p>
          <a:p>
            <a:pPr indent="0" lvl="0" marL="0" marR="0" rtl="0" algn="ctr">
              <a:lnSpc>
                <a:spcPct val="90000"/>
              </a:lnSpc>
              <a:spcBef>
                <a:spcPts val="1000"/>
              </a:spcBef>
              <a:spcAft>
                <a:spcPts val="0"/>
              </a:spcAft>
              <a:buClr>
                <a:schemeClr val="dk1"/>
              </a:buClr>
              <a:buSzPts val="2800"/>
              <a:buFont typeface="Arial"/>
              <a:buNone/>
            </a:pPr>
            <a:r>
              <a:t/>
            </a:r>
            <a:endParaRPr sz="2800">
              <a:solidFill>
                <a:srgbClr val="4D4D4D"/>
              </a:solidFill>
              <a:latin typeface="Verdana"/>
              <a:ea typeface="Verdana"/>
              <a:cs typeface="Verdana"/>
              <a:sym typeface="Verdana"/>
            </a:endParaRPr>
          </a:p>
          <a:p>
            <a:pPr indent="0" lvl="0" marL="0" marR="0" rtl="0" algn="ctr">
              <a:lnSpc>
                <a:spcPct val="90000"/>
              </a:lnSpc>
              <a:spcBef>
                <a:spcPts val="1000"/>
              </a:spcBef>
              <a:spcAft>
                <a:spcPts val="0"/>
              </a:spcAft>
              <a:buClr>
                <a:srgbClr val="4D4D4D"/>
              </a:buClr>
              <a:buSzPts val="2800"/>
              <a:buFont typeface="Arial"/>
              <a:buNone/>
            </a:pPr>
            <a:r>
              <a:rPr lang="es-CO" sz="2800">
                <a:solidFill>
                  <a:srgbClr val="4D4D4D"/>
                </a:solidFill>
                <a:latin typeface="Verdana"/>
                <a:ea typeface="Verdana"/>
                <a:cs typeface="Verdana"/>
                <a:sym typeface="Verdana"/>
              </a:rPr>
              <a:t>Resolución 290 de 2022</a:t>
            </a:r>
            <a:endParaRPr/>
          </a:p>
          <a:p>
            <a:pPr indent="0" lvl="0" marL="0" marR="0" rtl="0" algn="ctr">
              <a:lnSpc>
                <a:spcPct val="90000"/>
              </a:lnSpc>
              <a:spcBef>
                <a:spcPts val="1000"/>
              </a:spcBef>
              <a:spcAft>
                <a:spcPts val="0"/>
              </a:spcAft>
              <a:buClr>
                <a:srgbClr val="4D4D4D"/>
              </a:buClr>
              <a:buSzPts val="2800"/>
              <a:buFont typeface="Arial"/>
              <a:buNone/>
            </a:pPr>
            <a:r>
              <a:rPr lang="es-CO" sz="2800">
                <a:solidFill>
                  <a:srgbClr val="4D4D4D"/>
                </a:solidFill>
                <a:latin typeface="Verdana"/>
                <a:ea typeface="Verdana"/>
                <a:cs typeface="Verdana"/>
                <a:sym typeface="Verdana"/>
              </a:rPr>
              <a:t>Artículo 5º Numeral 4º</a:t>
            </a:r>
            <a:r>
              <a:rPr lang="es-CO" sz="2800">
                <a:solidFill>
                  <a:srgbClr val="4D4D4D"/>
                </a:solidFill>
                <a:latin typeface="Verdana"/>
                <a:ea typeface="Verdana"/>
                <a:cs typeface="Verdana"/>
                <a:sym typeface="Verdana"/>
              </a:rPr>
              <a:t> </a:t>
            </a:r>
            <a:endParaRPr/>
          </a:p>
        </p:txBody>
      </p:sp>
      <p:sp>
        <p:nvSpPr>
          <p:cNvPr id="95" name="Google Shape;95;p3"/>
          <p:cNvSpPr txBox="1"/>
          <p:nvPr/>
        </p:nvSpPr>
        <p:spPr>
          <a:xfrm>
            <a:off x="5353649" y="6623222"/>
            <a:ext cx="1484702"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s-CO" sz="1000">
                <a:solidFill>
                  <a:schemeClr val="lt1"/>
                </a:solidFill>
                <a:latin typeface="Verdana"/>
                <a:ea typeface="Verdana"/>
                <a:cs typeface="Verdana"/>
                <a:sym typeface="Verdana"/>
              </a:rPr>
              <a:t>www.ugpp.gov.co</a:t>
            </a:r>
            <a:endParaRPr b="1" sz="1000">
              <a:solidFill>
                <a:schemeClr val="lt1"/>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9" name="Shape 99"/>
        <p:cNvGrpSpPr/>
        <p:nvPr/>
      </p:nvGrpSpPr>
      <p:grpSpPr>
        <a:xfrm>
          <a:off x="0" y="0"/>
          <a:ext cx="0" cy="0"/>
          <a:chOff x="0" y="0"/>
          <a:chExt cx="0" cy="0"/>
        </a:xfrm>
      </p:grpSpPr>
      <p:sp>
        <p:nvSpPr>
          <p:cNvPr id="100" name="Google Shape;100;p4"/>
          <p:cNvSpPr txBox="1"/>
          <p:nvPr>
            <p:ph type="title"/>
          </p:nvPr>
        </p:nvSpPr>
        <p:spPr>
          <a:xfrm>
            <a:off x="838200" y="244258"/>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4D4D4D"/>
              </a:buClr>
              <a:buSzPts val="1800"/>
              <a:buFont typeface="Montserrat"/>
              <a:buNone/>
            </a:pPr>
            <a:r>
              <a:rPr b="1" lang="es-CO" sz="1800">
                <a:solidFill>
                  <a:srgbClr val="4D4D4D"/>
                </a:solidFill>
                <a:latin typeface="Montserrat"/>
                <a:ea typeface="Montserrat"/>
                <a:cs typeface="Montserrat"/>
                <a:sym typeface="Montserrat"/>
              </a:rPr>
              <a:t>1. INFORME GENERAL DE SESIONES</a:t>
            </a:r>
            <a:endParaRPr/>
          </a:p>
        </p:txBody>
      </p:sp>
      <p:sp>
        <p:nvSpPr>
          <p:cNvPr id="101" name="Google Shape;101;p4"/>
          <p:cNvSpPr txBox="1"/>
          <p:nvPr>
            <p:ph idx="1" type="body"/>
          </p:nvPr>
        </p:nvSpPr>
        <p:spPr>
          <a:xfrm>
            <a:off x="838200" y="1569821"/>
            <a:ext cx="10515600" cy="3696300"/>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rgbClr val="4D4D4D"/>
              </a:buClr>
              <a:buSzPts val="1800"/>
              <a:buChar char="•"/>
            </a:pPr>
            <a:r>
              <a:rPr lang="es-CO" sz="1800">
                <a:solidFill>
                  <a:srgbClr val="4D4D4D"/>
                </a:solidFill>
                <a:latin typeface="Montserrat"/>
                <a:ea typeface="Montserrat"/>
                <a:cs typeface="Montserrat"/>
                <a:sym typeface="Montserrat"/>
              </a:rPr>
              <a:t>En el periodo comprendido entre el 1 de enero al 30 de junio de 2023 se desarrollaron 71 sesiones del Comité, distribuidas en sesiones presenciales y virtuales en temas: pensionales, parafiscales, no misionales y transversales, así: </a:t>
            </a:r>
            <a:endParaRPr/>
          </a:p>
          <a:p>
            <a:pPr indent="-50800" lvl="0" marL="228600" rtl="0" algn="l">
              <a:lnSpc>
                <a:spcPct val="90000"/>
              </a:lnSpc>
              <a:spcBef>
                <a:spcPts val="1000"/>
              </a:spcBef>
              <a:spcAft>
                <a:spcPts val="0"/>
              </a:spcAft>
              <a:buClr>
                <a:schemeClr val="dk1"/>
              </a:buClr>
              <a:buSzPts val="2800"/>
              <a:buNone/>
            </a:pPr>
            <a:r>
              <a:t/>
            </a:r>
            <a:endParaRPr>
              <a:solidFill>
                <a:srgbClr val="4D4D4D"/>
              </a:solidFill>
              <a:latin typeface="Verdana"/>
              <a:ea typeface="Verdana"/>
              <a:cs typeface="Verdana"/>
              <a:sym typeface="Verdana"/>
            </a:endParaRPr>
          </a:p>
          <a:p>
            <a:pPr indent="-50800" lvl="0" marL="228600" rtl="0" algn="l">
              <a:lnSpc>
                <a:spcPct val="90000"/>
              </a:lnSpc>
              <a:spcBef>
                <a:spcPts val="1000"/>
              </a:spcBef>
              <a:spcAft>
                <a:spcPts val="0"/>
              </a:spcAft>
              <a:buClr>
                <a:schemeClr val="dk1"/>
              </a:buClr>
              <a:buSzPts val="2800"/>
              <a:buNone/>
            </a:pPr>
            <a:r>
              <a:t/>
            </a:r>
            <a:endParaRPr>
              <a:solidFill>
                <a:srgbClr val="4D4D4D"/>
              </a:solidFill>
              <a:latin typeface="Verdana"/>
              <a:ea typeface="Verdana"/>
              <a:cs typeface="Verdana"/>
              <a:sym typeface="Verdana"/>
            </a:endParaRPr>
          </a:p>
        </p:txBody>
      </p:sp>
      <p:pic>
        <p:nvPicPr>
          <p:cNvPr id="102" name="Google Shape;102;p4"/>
          <p:cNvPicPr preferRelativeResize="0"/>
          <p:nvPr/>
        </p:nvPicPr>
        <p:blipFill rotWithShape="1">
          <a:blip r:embed="rId4">
            <a:alphaModFix/>
          </a:blip>
          <a:srcRect b="0" l="0" r="0" t="0"/>
          <a:stretch/>
        </p:blipFill>
        <p:spPr>
          <a:xfrm>
            <a:off x="1035424" y="2579287"/>
            <a:ext cx="5336088" cy="3696430"/>
          </a:xfrm>
          <a:prstGeom prst="rect">
            <a:avLst/>
          </a:prstGeom>
          <a:noFill/>
          <a:ln>
            <a:noFill/>
          </a:ln>
        </p:spPr>
      </p:pic>
      <p:graphicFrame>
        <p:nvGraphicFramePr>
          <p:cNvPr id="103" name="Google Shape;103;p4"/>
          <p:cNvGraphicFramePr/>
          <p:nvPr/>
        </p:nvGraphicFramePr>
        <p:xfrm>
          <a:off x="7164650" y="2637725"/>
          <a:ext cx="3000000" cy="3000000"/>
        </p:xfrm>
        <a:graphic>
          <a:graphicData uri="http://schemas.openxmlformats.org/drawingml/2006/table">
            <a:tbl>
              <a:tblPr>
                <a:noFill/>
                <a:tableStyleId>{C69B8F91-BFBF-4053-AF97-01558ED57B98}</a:tableStyleId>
              </a:tblPr>
              <a:tblGrid>
                <a:gridCol w="1916675"/>
                <a:gridCol w="2153500"/>
              </a:tblGrid>
              <a:tr h="825100">
                <a:tc>
                  <a:txBody>
                    <a:bodyPr/>
                    <a:lstStyle/>
                    <a:p>
                      <a:pPr indent="0" lvl="0" marL="0" rtl="0" algn="ctr">
                        <a:lnSpc>
                          <a:spcPct val="115000"/>
                        </a:lnSpc>
                        <a:spcBef>
                          <a:spcPts val="0"/>
                        </a:spcBef>
                        <a:spcAft>
                          <a:spcPts val="0"/>
                        </a:spcAft>
                        <a:buNone/>
                      </a:pPr>
                      <a:r>
                        <a:rPr b="1" lang="es-CO" sz="1100">
                          <a:latin typeface="Calibri"/>
                          <a:ea typeface="Calibri"/>
                          <a:cs typeface="Calibri"/>
                          <a:sym typeface="Calibri"/>
                        </a:rPr>
                        <a:t>ASUNTO</a:t>
                      </a:r>
                      <a:endParaRPr b="1" sz="1100">
                        <a:latin typeface="Calibri"/>
                        <a:ea typeface="Calibri"/>
                        <a:cs typeface="Calibri"/>
                        <a:sym typeface="Calibri"/>
                      </a:endParaRPr>
                    </a:p>
                  </a:txBody>
                  <a:tcPr marT="91425" marB="91425" marR="28575" marL="285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6D9EEB"/>
                    </a:solidFill>
                  </a:tcPr>
                </a:tc>
                <a:tc>
                  <a:txBody>
                    <a:bodyPr/>
                    <a:lstStyle/>
                    <a:p>
                      <a:pPr indent="0" lvl="0" marL="0" rtl="0" algn="ctr">
                        <a:lnSpc>
                          <a:spcPct val="115000"/>
                        </a:lnSpc>
                        <a:spcBef>
                          <a:spcPts val="0"/>
                        </a:spcBef>
                        <a:spcAft>
                          <a:spcPts val="0"/>
                        </a:spcAft>
                        <a:buNone/>
                      </a:pPr>
                      <a:r>
                        <a:rPr b="1" lang="es-CO" sz="1100">
                          <a:latin typeface="Calibri"/>
                          <a:ea typeface="Calibri"/>
                          <a:cs typeface="Calibri"/>
                          <a:sym typeface="Calibri"/>
                        </a:rPr>
                        <a:t>CASOS ESTUDIADOS 1ER SEMESTRE</a:t>
                      </a:r>
                      <a:endParaRPr b="1" sz="1100">
                        <a:latin typeface="Calibri"/>
                        <a:ea typeface="Calibri"/>
                        <a:cs typeface="Calibri"/>
                        <a:sym typeface="Calibri"/>
                      </a:endParaRPr>
                    </a:p>
                  </a:txBody>
                  <a:tcPr marT="91425" marB="91425" marR="28575" marL="285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6D9EEB"/>
                    </a:solidFill>
                  </a:tcPr>
                </a:tc>
              </a:tr>
              <a:tr h="546325">
                <a:tc>
                  <a:txBody>
                    <a:bodyPr/>
                    <a:lstStyle/>
                    <a:p>
                      <a:pPr indent="0" lvl="0" marL="0" rtl="0" algn="l">
                        <a:lnSpc>
                          <a:spcPct val="115000"/>
                        </a:lnSpc>
                        <a:spcBef>
                          <a:spcPts val="0"/>
                        </a:spcBef>
                        <a:spcAft>
                          <a:spcPts val="0"/>
                        </a:spcAft>
                        <a:buNone/>
                      </a:pPr>
                      <a:r>
                        <a:rPr lang="es-CO" sz="1100">
                          <a:latin typeface="Calibri"/>
                          <a:ea typeface="Calibri"/>
                          <a:cs typeface="Calibri"/>
                          <a:sym typeface="Calibri"/>
                        </a:rPr>
                        <a:t>NO MISIONAL</a:t>
                      </a:r>
                      <a:endParaRPr sz="1100">
                        <a:latin typeface="Calibri"/>
                        <a:ea typeface="Calibri"/>
                        <a:cs typeface="Calibri"/>
                        <a:sym typeface="Calibri"/>
                      </a:endParaRPr>
                    </a:p>
                  </a:txBody>
                  <a:tcPr marT="91425" marB="91425" marR="28575" marL="285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s-CO" sz="1100">
                          <a:latin typeface="Calibri"/>
                          <a:ea typeface="Calibri"/>
                          <a:cs typeface="Calibri"/>
                          <a:sym typeface="Calibri"/>
                        </a:rPr>
                        <a:t>11</a:t>
                      </a:r>
                      <a:endParaRPr sz="1100">
                        <a:latin typeface="Calibri"/>
                        <a:ea typeface="Calibri"/>
                        <a:cs typeface="Calibri"/>
                        <a:sym typeface="Calibri"/>
                      </a:endParaRPr>
                    </a:p>
                  </a:txBody>
                  <a:tcPr marT="91425" marB="91425" marR="28575" marL="285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46325">
                <a:tc>
                  <a:txBody>
                    <a:bodyPr/>
                    <a:lstStyle/>
                    <a:p>
                      <a:pPr indent="0" lvl="0" marL="0" rtl="0" algn="l">
                        <a:lnSpc>
                          <a:spcPct val="115000"/>
                        </a:lnSpc>
                        <a:spcBef>
                          <a:spcPts val="0"/>
                        </a:spcBef>
                        <a:spcAft>
                          <a:spcPts val="0"/>
                        </a:spcAft>
                        <a:buNone/>
                      </a:pPr>
                      <a:r>
                        <a:rPr lang="es-CO" sz="1100">
                          <a:latin typeface="Calibri"/>
                          <a:ea typeface="Calibri"/>
                          <a:cs typeface="Calibri"/>
                          <a:sym typeface="Calibri"/>
                        </a:rPr>
                        <a:t>PARAFISCAL</a:t>
                      </a:r>
                      <a:endParaRPr sz="1100">
                        <a:latin typeface="Calibri"/>
                        <a:ea typeface="Calibri"/>
                        <a:cs typeface="Calibri"/>
                        <a:sym typeface="Calibri"/>
                      </a:endParaRPr>
                    </a:p>
                  </a:txBody>
                  <a:tcPr marT="91425" marB="91425" marR="28575" marL="285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s-CO" sz="1100">
                          <a:latin typeface="Calibri"/>
                          <a:ea typeface="Calibri"/>
                          <a:cs typeface="Calibri"/>
                          <a:sym typeface="Calibri"/>
                        </a:rPr>
                        <a:t>61</a:t>
                      </a:r>
                      <a:endParaRPr sz="1100">
                        <a:latin typeface="Calibri"/>
                        <a:ea typeface="Calibri"/>
                        <a:cs typeface="Calibri"/>
                        <a:sym typeface="Calibri"/>
                      </a:endParaRPr>
                    </a:p>
                  </a:txBody>
                  <a:tcPr marT="91425" marB="91425" marR="28575" marL="285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46325">
                <a:tc>
                  <a:txBody>
                    <a:bodyPr/>
                    <a:lstStyle/>
                    <a:p>
                      <a:pPr indent="0" lvl="0" marL="0" rtl="0" algn="l">
                        <a:lnSpc>
                          <a:spcPct val="115000"/>
                        </a:lnSpc>
                        <a:spcBef>
                          <a:spcPts val="0"/>
                        </a:spcBef>
                        <a:spcAft>
                          <a:spcPts val="0"/>
                        </a:spcAft>
                        <a:buNone/>
                      </a:pPr>
                      <a:r>
                        <a:rPr lang="es-CO" sz="1100">
                          <a:latin typeface="Calibri"/>
                          <a:ea typeface="Calibri"/>
                          <a:cs typeface="Calibri"/>
                          <a:sym typeface="Calibri"/>
                        </a:rPr>
                        <a:t>PENSIONAL</a:t>
                      </a:r>
                      <a:endParaRPr sz="1100">
                        <a:latin typeface="Calibri"/>
                        <a:ea typeface="Calibri"/>
                        <a:cs typeface="Calibri"/>
                        <a:sym typeface="Calibri"/>
                      </a:endParaRPr>
                    </a:p>
                  </a:txBody>
                  <a:tcPr marT="91425" marB="91425" marR="28575" marL="285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s-CO" sz="1100">
                          <a:latin typeface="Calibri"/>
                          <a:ea typeface="Calibri"/>
                          <a:cs typeface="Calibri"/>
                          <a:sym typeface="Calibri"/>
                        </a:rPr>
                        <a:t>1950</a:t>
                      </a:r>
                      <a:endParaRPr sz="1100">
                        <a:latin typeface="Calibri"/>
                        <a:ea typeface="Calibri"/>
                        <a:cs typeface="Calibri"/>
                        <a:sym typeface="Calibri"/>
                      </a:endParaRPr>
                    </a:p>
                  </a:txBody>
                  <a:tcPr marT="91425" marB="91425" marR="28575" marL="28575"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46325">
                <a:tc>
                  <a:txBody>
                    <a:bodyPr/>
                    <a:lstStyle/>
                    <a:p>
                      <a:pPr indent="0" lvl="0" marL="0" rtl="0" algn="l">
                        <a:lnSpc>
                          <a:spcPct val="115000"/>
                        </a:lnSpc>
                        <a:spcBef>
                          <a:spcPts val="0"/>
                        </a:spcBef>
                        <a:spcAft>
                          <a:spcPts val="0"/>
                        </a:spcAft>
                        <a:buNone/>
                      </a:pPr>
                      <a:r>
                        <a:rPr lang="es-CO" sz="1100">
                          <a:latin typeface="Calibri"/>
                          <a:ea typeface="Calibri"/>
                          <a:cs typeface="Calibri"/>
                          <a:sym typeface="Calibri"/>
                        </a:rPr>
                        <a:t>TOTAL</a:t>
                      </a:r>
                      <a:endParaRPr sz="1100">
                        <a:latin typeface="Calibri"/>
                        <a:ea typeface="Calibri"/>
                        <a:cs typeface="Calibri"/>
                        <a:sym typeface="Calibri"/>
                      </a:endParaRPr>
                    </a:p>
                  </a:txBody>
                  <a:tcPr marT="91425" marB="91425" marR="28575" marL="28575" anchor="b">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lang="es-CO" sz="1100">
                          <a:latin typeface="Calibri"/>
                          <a:ea typeface="Calibri"/>
                          <a:cs typeface="Calibri"/>
                          <a:sym typeface="Calibri"/>
                        </a:rPr>
                        <a:t>2022</a:t>
                      </a:r>
                      <a:endParaRPr sz="1100">
                        <a:latin typeface="Calibri"/>
                        <a:ea typeface="Calibri"/>
                        <a:cs typeface="Calibri"/>
                        <a:sym typeface="Calibri"/>
                      </a:endParaRPr>
                    </a:p>
                  </a:txBody>
                  <a:tcPr marT="91425" marB="91425" marR="28575" marL="28575" anchor="b">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7" name="Shape 107"/>
        <p:cNvGrpSpPr/>
        <p:nvPr/>
      </p:nvGrpSpPr>
      <p:grpSpPr>
        <a:xfrm>
          <a:off x="0" y="0"/>
          <a:ext cx="0" cy="0"/>
          <a:chOff x="0" y="0"/>
          <a:chExt cx="0" cy="0"/>
        </a:xfrm>
      </p:grpSpPr>
      <p:sp>
        <p:nvSpPr>
          <p:cNvPr id="108" name="Google Shape;108;p5"/>
          <p:cNvSpPr txBox="1"/>
          <p:nvPr>
            <p:ph type="title"/>
          </p:nvPr>
        </p:nvSpPr>
        <p:spPr>
          <a:xfrm>
            <a:off x="838200" y="244258"/>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4D4D4D"/>
              </a:buClr>
              <a:buSzPts val="1800"/>
              <a:buFont typeface="Montserrat"/>
              <a:buNone/>
            </a:pPr>
            <a:r>
              <a:rPr b="1" lang="es-CO" sz="1800">
                <a:solidFill>
                  <a:srgbClr val="4D4D4D"/>
                </a:solidFill>
                <a:latin typeface="Montserrat"/>
                <a:ea typeface="Montserrat"/>
                <a:cs typeface="Montserrat"/>
                <a:sym typeface="Montserrat"/>
              </a:rPr>
              <a:t>1. INFORME GENERAL DE SESIONES</a:t>
            </a:r>
            <a:endParaRPr/>
          </a:p>
        </p:txBody>
      </p:sp>
      <p:sp>
        <p:nvSpPr>
          <p:cNvPr id="109" name="Google Shape;109;p5"/>
          <p:cNvSpPr txBox="1"/>
          <p:nvPr>
            <p:ph idx="1" type="body"/>
          </p:nvPr>
        </p:nvSpPr>
        <p:spPr>
          <a:xfrm>
            <a:off x="838200" y="1882053"/>
            <a:ext cx="4581300" cy="4593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4D4D4D"/>
              </a:buClr>
              <a:buSzPts val="1800"/>
              <a:buNone/>
            </a:pPr>
            <a:r>
              <a:rPr lang="es-CO" sz="1800">
                <a:solidFill>
                  <a:srgbClr val="4D4D4D"/>
                </a:solidFill>
                <a:latin typeface="Montserrat"/>
                <a:ea typeface="Montserrat"/>
                <a:cs typeface="Montserrat"/>
                <a:sym typeface="Montserrat"/>
              </a:rPr>
              <a:t>1.1. Sesiones Presenciales:</a:t>
            </a:r>
            <a:endParaRPr/>
          </a:p>
          <a:p>
            <a:pPr indent="-50800" lvl="0" marL="228600" rtl="0" algn="l">
              <a:lnSpc>
                <a:spcPct val="90000"/>
              </a:lnSpc>
              <a:spcBef>
                <a:spcPts val="1000"/>
              </a:spcBef>
              <a:spcAft>
                <a:spcPts val="0"/>
              </a:spcAft>
              <a:buClr>
                <a:schemeClr val="dk1"/>
              </a:buClr>
              <a:buSzPts val="2800"/>
              <a:buNone/>
            </a:pPr>
            <a:r>
              <a:t/>
            </a:r>
            <a:endParaRPr>
              <a:solidFill>
                <a:srgbClr val="4D4D4D"/>
              </a:solidFill>
              <a:latin typeface="Verdana"/>
              <a:ea typeface="Verdana"/>
              <a:cs typeface="Verdana"/>
              <a:sym typeface="Verdana"/>
            </a:endParaRPr>
          </a:p>
          <a:p>
            <a:pPr indent="-50800" lvl="0" marL="228600" rtl="0" algn="l">
              <a:lnSpc>
                <a:spcPct val="90000"/>
              </a:lnSpc>
              <a:spcBef>
                <a:spcPts val="1000"/>
              </a:spcBef>
              <a:spcAft>
                <a:spcPts val="0"/>
              </a:spcAft>
              <a:buClr>
                <a:schemeClr val="dk1"/>
              </a:buClr>
              <a:buSzPts val="2800"/>
              <a:buNone/>
            </a:pPr>
            <a:r>
              <a:t/>
            </a:r>
            <a:endParaRPr>
              <a:solidFill>
                <a:srgbClr val="4D4D4D"/>
              </a:solidFill>
              <a:latin typeface="Verdana"/>
              <a:ea typeface="Verdana"/>
              <a:cs typeface="Verdana"/>
              <a:sym typeface="Verdana"/>
            </a:endParaRPr>
          </a:p>
        </p:txBody>
      </p:sp>
      <p:pic>
        <p:nvPicPr>
          <p:cNvPr id="110" name="Google Shape;110;p5"/>
          <p:cNvPicPr preferRelativeResize="0"/>
          <p:nvPr/>
        </p:nvPicPr>
        <p:blipFill rotWithShape="1">
          <a:blip r:embed="rId4">
            <a:alphaModFix/>
          </a:blip>
          <a:srcRect b="0" l="0" r="0" t="0"/>
          <a:stretch/>
        </p:blipFill>
        <p:spPr>
          <a:xfrm>
            <a:off x="453368" y="2731747"/>
            <a:ext cx="4322523" cy="2799569"/>
          </a:xfrm>
          <a:prstGeom prst="rect">
            <a:avLst/>
          </a:prstGeom>
          <a:noFill/>
          <a:ln>
            <a:noFill/>
          </a:ln>
        </p:spPr>
      </p:pic>
      <p:graphicFrame>
        <p:nvGraphicFramePr>
          <p:cNvPr id="111" name="Google Shape;111;p5"/>
          <p:cNvGraphicFramePr/>
          <p:nvPr/>
        </p:nvGraphicFramePr>
        <p:xfrm>
          <a:off x="4951141" y="2742891"/>
          <a:ext cx="3000000" cy="3000000"/>
        </p:xfrm>
        <a:graphic>
          <a:graphicData uri="http://schemas.openxmlformats.org/drawingml/2006/table">
            <a:tbl>
              <a:tblPr bandRow="1">
                <a:noFill/>
                <a:tableStyleId>{6F5AD563-F9DF-4970-AF4E-2FA935B31D11}</a:tableStyleId>
              </a:tblPr>
              <a:tblGrid>
                <a:gridCol w="958550"/>
                <a:gridCol w="1360900"/>
                <a:gridCol w="4616600"/>
              </a:tblGrid>
              <a:tr h="647100">
                <a:tc>
                  <a:txBody>
                    <a:bodyPr/>
                    <a:lstStyle/>
                    <a:p>
                      <a:pPr indent="0" lvl="0" marL="0" marR="0" rtl="0" algn="ctr">
                        <a:lnSpc>
                          <a:spcPct val="107000"/>
                        </a:lnSpc>
                        <a:spcBef>
                          <a:spcPts val="0"/>
                        </a:spcBef>
                        <a:spcAft>
                          <a:spcPts val="0"/>
                        </a:spcAft>
                        <a:buNone/>
                      </a:pPr>
                      <a:r>
                        <a:rPr b="1" lang="es-CO" sz="1200" u="none" cap="none" strike="noStrike">
                          <a:latin typeface="Montserrat"/>
                          <a:ea typeface="Montserrat"/>
                          <a:cs typeface="Montserrat"/>
                          <a:sym typeface="Montserrat"/>
                        </a:rPr>
                        <a:t>FECHA SESIÓN</a:t>
                      </a:r>
                      <a:endParaRPr b="1"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200" u="none" cap="none" strike="noStrike">
                          <a:latin typeface="Montserrat"/>
                          <a:ea typeface="Montserrat"/>
                          <a:cs typeface="Montserrat"/>
                          <a:sym typeface="Montserrat"/>
                        </a:rPr>
                        <a:t>ÁREA</a:t>
                      </a:r>
                      <a:endParaRPr b="1"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b="1" lang="es-CO" sz="1200" u="none" cap="none" strike="noStrike">
                          <a:latin typeface="Montserrat"/>
                          <a:ea typeface="Montserrat"/>
                          <a:cs typeface="Montserrat"/>
                          <a:sym typeface="Montserrat"/>
                        </a:rPr>
                        <a:t>TEMA</a:t>
                      </a:r>
                      <a:endParaRPr b="1"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23550">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05/01/2023</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PENSIONES</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Revisión modelo de contratación apoderados externos</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23550">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16/02/2023</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PENSIONES</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Estrategia de Defensa ISS</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647100">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31/03/2023</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PENSIONES</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Lineamiento terminación anticipada de procesos de reliquidación de pensiones del régimen de transición e indexación de la primera mesada</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95450">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13/06/2023</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PENSIONES</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Seguimiento defensa judicial pensional por ajustes al modelo de gestión</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23550">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15/06/2023</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PENSIONES</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Lineamiento pensiones convencionales ISS</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95450">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19/05/2023</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TRANSVERSAL</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Informe segundo semestre secretaría técnica designación Secretario Técnico.</a:t>
                      </a:r>
                      <a:endParaRPr sz="1200" u="none" cap="none" strike="noStrike">
                        <a:latin typeface="Montserrat"/>
                        <a:ea typeface="Montserrat"/>
                        <a:cs typeface="Montserrat"/>
                        <a:sym typeface="Montserrat"/>
                      </a:endParaRPr>
                    </a:p>
                  </a:txBody>
                  <a:tcPr marT="0" marB="0" marR="44450" marL="44450" anchor="ctr">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5" name="Shape 115"/>
        <p:cNvGrpSpPr/>
        <p:nvPr/>
      </p:nvGrpSpPr>
      <p:grpSpPr>
        <a:xfrm>
          <a:off x="0" y="0"/>
          <a:ext cx="0" cy="0"/>
          <a:chOff x="0" y="0"/>
          <a:chExt cx="0" cy="0"/>
        </a:xfrm>
      </p:grpSpPr>
      <p:sp>
        <p:nvSpPr>
          <p:cNvPr id="116" name="Google Shape;116;p6"/>
          <p:cNvSpPr txBox="1"/>
          <p:nvPr>
            <p:ph type="title"/>
          </p:nvPr>
        </p:nvSpPr>
        <p:spPr>
          <a:xfrm>
            <a:off x="838200" y="244258"/>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4D4D4D"/>
              </a:buClr>
              <a:buSzPts val="1800"/>
              <a:buFont typeface="Montserrat"/>
              <a:buNone/>
            </a:pPr>
            <a:r>
              <a:rPr b="1" lang="es-CO" sz="1800">
                <a:solidFill>
                  <a:srgbClr val="4D4D4D"/>
                </a:solidFill>
                <a:latin typeface="Montserrat"/>
                <a:ea typeface="Montserrat"/>
                <a:cs typeface="Montserrat"/>
                <a:sym typeface="Montserrat"/>
              </a:rPr>
              <a:t>1. INFORME GENERAL DE SESIONES</a:t>
            </a:r>
            <a:endParaRPr/>
          </a:p>
        </p:txBody>
      </p:sp>
      <p:sp>
        <p:nvSpPr>
          <p:cNvPr id="117" name="Google Shape;117;p6"/>
          <p:cNvSpPr txBox="1"/>
          <p:nvPr>
            <p:ph idx="1" type="body"/>
          </p:nvPr>
        </p:nvSpPr>
        <p:spPr>
          <a:xfrm>
            <a:off x="838200" y="1569821"/>
            <a:ext cx="3744900" cy="4485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4D4D4D"/>
              </a:buClr>
              <a:buSzPts val="1800"/>
              <a:buNone/>
            </a:pPr>
            <a:r>
              <a:rPr lang="es-CO" sz="1800">
                <a:solidFill>
                  <a:srgbClr val="4D4D4D"/>
                </a:solidFill>
                <a:latin typeface="Montserrat"/>
                <a:ea typeface="Montserrat"/>
                <a:cs typeface="Montserrat"/>
                <a:sym typeface="Montserrat"/>
              </a:rPr>
              <a:t>1.2. Sesiones Virtuales</a:t>
            </a:r>
            <a:endParaRPr/>
          </a:p>
          <a:p>
            <a:pPr indent="-50800" lvl="0" marL="228600" rtl="0" algn="l">
              <a:lnSpc>
                <a:spcPct val="90000"/>
              </a:lnSpc>
              <a:spcBef>
                <a:spcPts val="1000"/>
              </a:spcBef>
              <a:spcAft>
                <a:spcPts val="0"/>
              </a:spcAft>
              <a:buClr>
                <a:schemeClr val="dk1"/>
              </a:buClr>
              <a:buSzPts val="2800"/>
              <a:buNone/>
            </a:pPr>
            <a:r>
              <a:t/>
            </a:r>
            <a:endParaRPr>
              <a:solidFill>
                <a:srgbClr val="4D4D4D"/>
              </a:solidFill>
              <a:latin typeface="Verdana"/>
              <a:ea typeface="Verdana"/>
              <a:cs typeface="Verdana"/>
              <a:sym typeface="Verdana"/>
            </a:endParaRPr>
          </a:p>
          <a:p>
            <a:pPr indent="-50800" lvl="0" marL="228600" rtl="0" algn="l">
              <a:lnSpc>
                <a:spcPct val="90000"/>
              </a:lnSpc>
              <a:spcBef>
                <a:spcPts val="1000"/>
              </a:spcBef>
              <a:spcAft>
                <a:spcPts val="0"/>
              </a:spcAft>
              <a:buClr>
                <a:schemeClr val="dk1"/>
              </a:buClr>
              <a:buSzPts val="2800"/>
              <a:buNone/>
            </a:pPr>
            <a:r>
              <a:t/>
            </a:r>
            <a:endParaRPr>
              <a:solidFill>
                <a:srgbClr val="4D4D4D"/>
              </a:solidFill>
              <a:latin typeface="Verdana"/>
              <a:ea typeface="Verdana"/>
              <a:cs typeface="Verdana"/>
              <a:sym typeface="Verdana"/>
            </a:endParaRPr>
          </a:p>
        </p:txBody>
      </p:sp>
      <p:pic>
        <p:nvPicPr>
          <p:cNvPr id="118" name="Google Shape;118;p6"/>
          <p:cNvPicPr preferRelativeResize="0"/>
          <p:nvPr/>
        </p:nvPicPr>
        <p:blipFill rotWithShape="1">
          <a:blip r:embed="rId4">
            <a:alphaModFix/>
          </a:blip>
          <a:srcRect b="0" l="0" r="0" t="0"/>
          <a:stretch/>
        </p:blipFill>
        <p:spPr>
          <a:xfrm>
            <a:off x="498923" y="2218054"/>
            <a:ext cx="5374708" cy="4082537"/>
          </a:xfrm>
          <a:prstGeom prst="rect">
            <a:avLst/>
          </a:prstGeom>
          <a:noFill/>
          <a:ln>
            <a:noFill/>
          </a:ln>
        </p:spPr>
      </p:pic>
      <p:sp>
        <p:nvSpPr>
          <p:cNvPr id="119" name="Google Shape;119;p6"/>
          <p:cNvSpPr txBox="1"/>
          <p:nvPr/>
        </p:nvSpPr>
        <p:spPr>
          <a:xfrm>
            <a:off x="6338170" y="2951101"/>
            <a:ext cx="5015700" cy="1559100"/>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es-CO" sz="1800">
                <a:solidFill>
                  <a:srgbClr val="000000"/>
                </a:solidFill>
                <a:latin typeface="Quattrocento Sans"/>
                <a:ea typeface="Quattrocento Sans"/>
                <a:cs typeface="Quattrocento Sans"/>
                <a:sym typeface="Quattrocento Sans"/>
              </a:rPr>
              <a:t>✓</a:t>
            </a:r>
            <a:r>
              <a:rPr lang="es-CO" sz="1800">
                <a:solidFill>
                  <a:srgbClr val="000000"/>
                </a:solidFill>
                <a:latin typeface="Montserrat"/>
                <a:ea typeface="Montserrat"/>
                <a:cs typeface="Montserrat"/>
                <a:sym typeface="Montserrat"/>
              </a:rPr>
              <a:t> Comités virtuales no misionales: 15,38% </a:t>
            </a:r>
            <a:endParaRPr/>
          </a:p>
          <a:p>
            <a:pPr indent="0" lvl="0" marL="0" marR="0" rtl="0" algn="l">
              <a:lnSpc>
                <a:spcPct val="107000"/>
              </a:lnSpc>
              <a:spcBef>
                <a:spcPts val="45"/>
              </a:spcBef>
              <a:spcAft>
                <a:spcPts val="0"/>
              </a:spcAft>
              <a:buNone/>
            </a:pPr>
            <a:r>
              <a:t/>
            </a:r>
            <a:endParaRPr sz="1800">
              <a:solidFill>
                <a:schemeClr val="dk1"/>
              </a:solidFill>
              <a:latin typeface="Calibri"/>
              <a:ea typeface="Calibri"/>
              <a:cs typeface="Calibri"/>
              <a:sym typeface="Calibri"/>
            </a:endParaRPr>
          </a:p>
          <a:p>
            <a:pPr indent="0" lvl="0" marL="0" marR="0" rtl="0" algn="l">
              <a:lnSpc>
                <a:spcPct val="107000"/>
              </a:lnSpc>
              <a:spcBef>
                <a:spcPts val="45"/>
              </a:spcBef>
              <a:spcAft>
                <a:spcPts val="0"/>
              </a:spcAft>
              <a:buNone/>
            </a:pPr>
            <a:r>
              <a:rPr lang="es-CO" sz="1800">
                <a:solidFill>
                  <a:srgbClr val="000000"/>
                </a:solidFill>
                <a:latin typeface="Quattrocento Sans"/>
                <a:ea typeface="Quattrocento Sans"/>
                <a:cs typeface="Quattrocento Sans"/>
                <a:sym typeface="Quattrocento Sans"/>
              </a:rPr>
              <a:t>✓</a:t>
            </a:r>
            <a:r>
              <a:rPr lang="es-CO" sz="1800">
                <a:solidFill>
                  <a:srgbClr val="000000"/>
                </a:solidFill>
                <a:latin typeface="Montserrat"/>
                <a:ea typeface="Montserrat"/>
                <a:cs typeface="Montserrat"/>
                <a:sym typeface="Montserrat"/>
              </a:rPr>
              <a:t> Comité virtual de parafiscales: 20,00%</a:t>
            </a:r>
            <a:endParaRPr/>
          </a:p>
          <a:p>
            <a:pPr indent="0" lvl="0" marL="0" marR="0" rtl="0" algn="l">
              <a:lnSpc>
                <a:spcPct val="107000"/>
              </a:lnSpc>
              <a:spcBef>
                <a:spcPts val="45"/>
              </a:spcBef>
              <a:spcAft>
                <a:spcPts val="0"/>
              </a:spcAft>
              <a:buNone/>
            </a:pPr>
            <a:r>
              <a:rPr lang="es-CO" sz="1800">
                <a:solidFill>
                  <a:srgbClr val="FF0000"/>
                </a:solidFill>
                <a:latin typeface="Montserrat"/>
                <a:ea typeface="Montserrat"/>
                <a:cs typeface="Montserrat"/>
                <a:sym typeface="Montserrat"/>
              </a:rPr>
              <a:t> </a:t>
            </a:r>
            <a:endParaRPr sz="1800">
              <a:solidFill>
                <a:schemeClr val="dk1"/>
              </a:solidFill>
              <a:latin typeface="Calibri"/>
              <a:ea typeface="Calibri"/>
              <a:cs typeface="Calibri"/>
              <a:sym typeface="Calibri"/>
            </a:endParaRPr>
          </a:p>
          <a:p>
            <a:pPr indent="0" lvl="0" marL="0" marR="0" rtl="0" algn="l">
              <a:lnSpc>
                <a:spcPct val="107000"/>
              </a:lnSpc>
              <a:spcBef>
                <a:spcPts val="45"/>
              </a:spcBef>
              <a:spcAft>
                <a:spcPts val="0"/>
              </a:spcAft>
              <a:buNone/>
            </a:pPr>
            <a:r>
              <a:rPr lang="es-CO" sz="1800">
                <a:solidFill>
                  <a:srgbClr val="000000"/>
                </a:solidFill>
                <a:latin typeface="Quattrocento Sans"/>
                <a:ea typeface="Quattrocento Sans"/>
                <a:cs typeface="Quattrocento Sans"/>
                <a:sym typeface="Quattrocento Sans"/>
              </a:rPr>
              <a:t>✓</a:t>
            </a:r>
            <a:r>
              <a:rPr lang="es-CO" sz="1800">
                <a:solidFill>
                  <a:srgbClr val="000000"/>
                </a:solidFill>
                <a:latin typeface="Montserrat"/>
                <a:ea typeface="Montserrat"/>
                <a:cs typeface="Montserrat"/>
                <a:sym typeface="Montserrat"/>
              </a:rPr>
              <a:t> Comité virtual de pensiones: 64,62%</a:t>
            </a:r>
            <a:r>
              <a:rPr b="1" lang="es-CO" sz="1800">
                <a:solidFill>
                  <a:srgbClr val="000000"/>
                </a:solidFill>
                <a:latin typeface="Montserrat"/>
                <a:ea typeface="Montserrat"/>
                <a:cs typeface="Montserrat"/>
                <a:sym typeface="Montserrat"/>
              </a:rPr>
              <a:t>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3" name="Shape 123"/>
        <p:cNvGrpSpPr/>
        <p:nvPr/>
      </p:nvGrpSpPr>
      <p:grpSpPr>
        <a:xfrm>
          <a:off x="0" y="0"/>
          <a:ext cx="0" cy="0"/>
          <a:chOff x="0" y="0"/>
          <a:chExt cx="0" cy="0"/>
        </a:xfrm>
      </p:grpSpPr>
      <p:sp>
        <p:nvSpPr>
          <p:cNvPr id="124" name="Google Shape;124;p7"/>
          <p:cNvSpPr txBox="1"/>
          <p:nvPr>
            <p:ph type="title"/>
          </p:nvPr>
        </p:nvSpPr>
        <p:spPr>
          <a:xfrm>
            <a:off x="838200" y="244258"/>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4D4D4D"/>
              </a:buClr>
              <a:buSzPts val="1800"/>
              <a:buFont typeface="Montserrat"/>
              <a:buNone/>
            </a:pPr>
            <a:r>
              <a:rPr b="1" lang="es-CO" sz="1800">
                <a:solidFill>
                  <a:srgbClr val="4D4D4D"/>
                </a:solidFill>
                <a:latin typeface="Montserrat"/>
                <a:ea typeface="Montserrat"/>
                <a:cs typeface="Montserrat"/>
                <a:sym typeface="Montserrat"/>
              </a:rPr>
              <a:t>1. INFORME GENERAL DE SESIONES</a:t>
            </a:r>
            <a:endParaRPr/>
          </a:p>
        </p:txBody>
      </p:sp>
      <p:sp>
        <p:nvSpPr>
          <p:cNvPr id="125" name="Google Shape;125;p7"/>
          <p:cNvSpPr txBox="1"/>
          <p:nvPr>
            <p:ph idx="1" type="body"/>
          </p:nvPr>
        </p:nvSpPr>
        <p:spPr>
          <a:xfrm>
            <a:off x="838200" y="1569821"/>
            <a:ext cx="6733500" cy="4374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4D4D4D"/>
              </a:buClr>
              <a:buSzPts val="1800"/>
              <a:buNone/>
            </a:pPr>
            <a:r>
              <a:rPr lang="es-CO" sz="1800">
                <a:solidFill>
                  <a:srgbClr val="4D4D4D"/>
                </a:solidFill>
                <a:latin typeface="Montserrat"/>
                <a:ea typeface="Montserrat"/>
                <a:cs typeface="Montserrat"/>
                <a:sym typeface="Montserrat"/>
              </a:rPr>
              <a:t>1.3. ESTUDIO CASOS DE CONCILIACIÓN</a:t>
            </a:r>
            <a:endParaRPr/>
          </a:p>
        </p:txBody>
      </p:sp>
      <p:pic>
        <p:nvPicPr>
          <p:cNvPr id="126" name="Google Shape;126;p7"/>
          <p:cNvPicPr preferRelativeResize="0"/>
          <p:nvPr/>
        </p:nvPicPr>
        <p:blipFill rotWithShape="1">
          <a:blip r:embed="rId4">
            <a:alphaModFix/>
          </a:blip>
          <a:srcRect b="0" l="0" r="0" t="0"/>
          <a:stretch/>
        </p:blipFill>
        <p:spPr>
          <a:xfrm>
            <a:off x="512414" y="2736075"/>
            <a:ext cx="5583587" cy="3065059"/>
          </a:xfrm>
          <a:prstGeom prst="rect">
            <a:avLst/>
          </a:prstGeom>
          <a:noFill/>
          <a:ln>
            <a:noFill/>
          </a:ln>
        </p:spPr>
      </p:pic>
      <p:sp>
        <p:nvSpPr>
          <p:cNvPr id="127" name="Google Shape;127;p7"/>
          <p:cNvSpPr txBox="1"/>
          <p:nvPr/>
        </p:nvSpPr>
        <p:spPr>
          <a:xfrm>
            <a:off x="6726477" y="3098819"/>
            <a:ext cx="4627200" cy="1556100"/>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None/>
            </a:pPr>
            <a:r>
              <a:rPr lang="es-CO" sz="1800">
                <a:solidFill>
                  <a:schemeClr val="dk1"/>
                </a:solidFill>
                <a:latin typeface="Montserrat"/>
                <a:ea typeface="Montserrat"/>
                <a:cs typeface="Montserrat"/>
                <a:sym typeface="Montserrat"/>
              </a:rPr>
              <a:t>✓ Conciliaciones no misionales: 0,61% </a:t>
            </a:r>
            <a:endParaRPr/>
          </a:p>
          <a:p>
            <a:pPr indent="0" lvl="0" marL="0" marR="0" rtl="0" algn="l">
              <a:lnSpc>
                <a:spcPct val="107000"/>
              </a:lnSpc>
              <a:spcBef>
                <a:spcPts val="45"/>
              </a:spcBef>
              <a:spcAft>
                <a:spcPts val="0"/>
              </a:spcAft>
              <a:buNone/>
            </a:pPr>
            <a:r>
              <a:t/>
            </a:r>
            <a:endParaRPr sz="1800">
              <a:solidFill>
                <a:schemeClr val="dk1"/>
              </a:solidFill>
              <a:latin typeface="Montserrat"/>
              <a:ea typeface="Montserrat"/>
              <a:cs typeface="Montserrat"/>
              <a:sym typeface="Montserrat"/>
            </a:endParaRPr>
          </a:p>
          <a:p>
            <a:pPr indent="0" lvl="0" marL="0" marR="0" rtl="0" algn="l">
              <a:lnSpc>
                <a:spcPct val="107000"/>
              </a:lnSpc>
              <a:spcBef>
                <a:spcPts val="45"/>
              </a:spcBef>
              <a:spcAft>
                <a:spcPts val="0"/>
              </a:spcAft>
              <a:buNone/>
            </a:pPr>
            <a:r>
              <a:rPr lang="es-CO" sz="1800">
                <a:solidFill>
                  <a:schemeClr val="dk1"/>
                </a:solidFill>
                <a:latin typeface="Montserrat"/>
                <a:ea typeface="Montserrat"/>
                <a:cs typeface="Montserrat"/>
                <a:sym typeface="Montserrat"/>
              </a:rPr>
              <a:t>✓ Conciliaciones pensiones: 99,32%</a:t>
            </a:r>
            <a:endParaRPr/>
          </a:p>
          <a:p>
            <a:pPr indent="0" lvl="0" marL="0" marR="0" rtl="0" algn="l">
              <a:lnSpc>
                <a:spcPct val="107000"/>
              </a:lnSpc>
              <a:spcBef>
                <a:spcPts val="45"/>
              </a:spcBef>
              <a:spcAft>
                <a:spcPts val="0"/>
              </a:spcAft>
              <a:buNone/>
            </a:pPr>
            <a:r>
              <a:rPr lang="es-CO" sz="1800">
                <a:solidFill>
                  <a:srgbClr val="FF0000"/>
                </a:solidFill>
                <a:latin typeface="Montserrat"/>
                <a:ea typeface="Montserrat"/>
                <a:cs typeface="Montserrat"/>
                <a:sym typeface="Montserrat"/>
              </a:rPr>
              <a:t> </a:t>
            </a:r>
            <a:endParaRPr sz="1800">
              <a:solidFill>
                <a:schemeClr val="dk1"/>
              </a:solidFill>
              <a:latin typeface="Montserrat"/>
              <a:ea typeface="Montserrat"/>
              <a:cs typeface="Montserrat"/>
              <a:sym typeface="Montserrat"/>
            </a:endParaRPr>
          </a:p>
          <a:p>
            <a:pPr indent="0" lvl="0" marL="0" marR="0" rtl="0" algn="l">
              <a:lnSpc>
                <a:spcPct val="107000"/>
              </a:lnSpc>
              <a:spcBef>
                <a:spcPts val="45"/>
              </a:spcBef>
              <a:spcAft>
                <a:spcPts val="0"/>
              </a:spcAft>
              <a:buNone/>
            </a:pPr>
            <a:r>
              <a:rPr lang="es-CO" sz="1800">
                <a:solidFill>
                  <a:schemeClr val="dk1"/>
                </a:solidFill>
                <a:latin typeface="Montserrat"/>
                <a:ea typeface="Montserrat"/>
                <a:cs typeface="Montserrat"/>
                <a:sym typeface="Montserrat"/>
              </a:rPr>
              <a:t>✓ Conciliaciones parafiscales: 0,07%</a:t>
            </a:r>
            <a:endParaRPr sz="1800">
              <a:solidFill>
                <a:schemeClr val="dk1"/>
              </a:solidFill>
              <a:latin typeface="Montserrat"/>
              <a:ea typeface="Montserrat"/>
              <a:cs typeface="Montserrat"/>
              <a:sym typeface="Montserra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1" name="Shape 131"/>
        <p:cNvGrpSpPr/>
        <p:nvPr/>
      </p:nvGrpSpPr>
      <p:grpSpPr>
        <a:xfrm>
          <a:off x="0" y="0"/>
          <a:ext cx="0" cy="0"/>
          <a:chOff x="0" y="0"/>
          <a:chExt cx="0" cy="0"/>
        </a:xfrm>
      </p:grpSpPr>
      <p:sp>
        <p:nvSpPr>
          <p:cNvPr id="132" name="Google Shape;132;p8"/>
          <p:cNvSpPr txBox="1"/>
          <p:nvPr>
            <p:ph type="title"/>
          </p:nvPr>
        </p:nvSpPr>
        <p:spPr>
          <a:xfrm>
            <a:off x="838200" y="567646"/>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107000"/>
              </a:lnSpc>
              <a:spcBef>
                <a:spcPts val="0"/>
              </a:spcBef>
              <a:spcAft>
                <a:spcPts val="0"/>
              </a:spcAft>
              <a:buClr>
                <a:schemeClr val="dk1"/>
              </a:buClr>
              <a:buSzPts val="1800"/>
              <a:buFont typeface="Montserrat"/>
              <a:buNone/>
            </a:pPr>
            <a:r>
              <a:rPr b="1" lang="es-CO" sz="1800">
                <a:latin typeface="Montserrat"/>
                <a:ea typeface="Montserrat"/>
                <a:cs typeface="Montserrat"/>
                <a:sym typeface="Montserrat"/>
              </a:rPr>
              <a:t>2. INFORME COMITÉS VIRTUALES DE CONCILIACIÓN Y DEFENSA JUDICIAL EN TEMAS PENSIONALES Y ACCIONES DE REPETICIÓN</a:t>
            </a:r>
            <a:endParaRPr sz="1800">
              <a:latin typeface="Calibri"/>
              <a:ea typeface="Calibri"/>
              <a:cs typeface="Calibri"/>
              <a:sym typeface="Calibri"/>
            </a:endParaRPr>
          </a:p>
        </p:txBody>
      </p:sp>
      <p:sp>
        <p:nvSpPr>
          <p:cNvPr id="133" name="Google Shape;133;p8"/>
          <p:cNvSpPr txBox="1"/>
          <p:nvPr>
            <p:ph idx="1" type="body"/>
          </p:nvPr>
        </p:nvSpPr>
        <p:spPr>
          <a:xfrm>
            <a:off x="838200" y="1825625"/>
            <a:ext cx="10515600" cy="728100"/>
          </a:xfrm>
          <a:prstGeom prst="rect">
            <a:avLst/>
          </a:prstGeom>
          <a:noFill/>
          <a:ln>
            <a:noFill/>
          </a:ln>
        </p:spPr>
        <p:txBody>
          <a:bodyPr anchorCtr="0" anchor="t" bIns="45700" lIns="91425" spcFirstLastPara="1" rIns="91425" wrap="square" tIns="45700">
            <a:normAutofit lnSpcReduction="10000"/>
          </a:bodyPr>
          <a:lstStyle/>
          <a:p>
            <a:pPr indent="0" lvl="0" marL="0" rtl="0" algn="just">
              <a:lnSpc>
                <a:spcPct val="107000"/>
              </a:lnSpc>
              <a:spcBef>
                <a:spcPts val="0"/>
              </a:spcBef>
              <a:spcAft>
                <a:spcPts val="0"/>
              </a:spcAft>
              <a:buClr>
                <a:schemeClr val="dk1"/>
              </a:buClr>
              <a:buSzPts val="1800"/>
              <a:buNone/>
            </a:pPr>
            <a:r>
              <a:rPr lang="es-CO" sz="1800">
                <a:latin typeface="Montserrat"/>
                <a:ea typeface="Montserrat"/>
                <a:cs typeface="Montserrat"/>
                <a:sym typeface="Montserrat"/>
              </a:rPr>
              <a:t>En materia pensional fueron presentados en sesiones de comité un total de 1454 casos desagregados de la siguiente manera:</a:t>
            </a:r>
            <a:endParaRPr sz="1800">
              <a:latin typeface="Calibri"/>
              <a:ea typeface="Calibri"/>
              <a:cs typeface="Calibri"/>
              <a:sym typeface="Calibri"/>
            </a:endParaRPr>
          </a:p>
          <a:p>
            <a:pPr indent="-114300" lvl="0" marL="228600" rtl="0" algn="l">
              <a:lnSpc>
                <a:spcPct val="107000"/>
              </a:lnSpc>
              <a:spcBef>
                <a:spcPts val="1800"/>
              </a:spcBef>
              <a:spcAft>
                <a:spcPts val="0"/>
              </a:spcAft>
              <a:buClr>
                <a:schemeClr val="dk1"/>
              </a:buClr>
              <a:buSzPts val="1800"/>
              <a:buNone/>
            </a:pPr>
            <a:r>
              <a:t/>
            </a:r>
            <a:endParaRPr sz="1800">
              <a:latin typeface="Calibri"/>
              <a:ea typeface="Calibri"/>
              <a:cs typeface="Calibri"/>
              <a:sym typeface="Calibri"/>
            </a:endParaRPr>
          </a:p>
          <a:p>
            <a:pPr indent="-50800" lvl="0" marL="228600" rtl="0" algn="l">
              <a:lnSpc>
                <a:spcPct val="90000"/>
              </a:lnSpc>
              <a:spcBef>
                <a:spcPts val="1800"/>
              </a:spcBef>
              <a:spcAft>
                <a:spcPts val="0"/>
              </a:spcAft>
              <a:buClr>
                <a:schemeClr val="dk1"/>
              </a:buClr>
              <a:buSzPts val="2800"/>
              <a:buNone/>
            </a:pPr>
            <a:r>
              <a:t/>
            </a:r>
            <a:endParaRPr/>
          </a:p>
        </p:txBody>
      </p:sp>
      <p:sp>
        <p:nvSpPr>
          <p:cNvPr id="134" name="Google Shape;134;p8"/>
          <p:cNvSpPr txBox="1"/>
          <p:nvPr/>
        </p:nvSpPr>
        <p:spPr>
          <a:xfrm flipH="1">
            <a:off x="6055120" y="2720897"/>
            <a:ext cx="5088900" cy="1882200"/>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Clr>
                <a:schemeClr val="dk1"/>
              </a:buClr>
              <a:buSzPts val="1800"/>
              <a:buFont typeface="Montserrat"/>
              <a:buNone/>
            </a:pPr>
            <a:r>
              <a:rPr lang="es-CO" sz="1800">
                <a:solidFill>
                  <a:schemeClr val="dk1"/>
                </a:solidFill>
                <a:latin typeface="Montserrat"/>
                <a:ea typeface="Montserrat"/>
                <a:cs typeface="Montserrat"/>
                <a:sym typeface="Montserrat"/>
              </a:rPr>
              <a:t>Conciliaciones extrajudiciales </a:t>
            </a:r>
            <a:r>
              <a:rPr b="1" lang="es-CO" sz="1800">
                <a:solidFill>
                  <a:schemeClr val="dk1"/>
                </a:solidFill>
                <a:latin typeface="Montserrat"/>
                <a:ea typeface="Montserrat"/>
                <a:cs typeface="Montserrat"/>
                <a:sym typeface="Montserrat"/>
              </a:rPr>
              <a:t>(72)</a:t>
            </a:r>
            <a:r>
              <a:rPr lang="es-CO" sz="1800">
                <a:solidFill>
                  <a:schemeClr val="dk1"/>
                </a:solidFill>
                <a:latin typeface="Montserrat"/>
                <a:ea typeface="Montserrat"/>
                <a:cs typeface="Montserrat"/>
                <a:sym typeface="Montserrat"/>
              </a:rPr>
              <a:t>: correspondientes al </a:t>
            </a:r>
            <a:r>
              <a:rPr b="1" lang="es-CO" sz="1800">
                <a:solidFill>
                  <a:schemeClr val="dk1"/>
                </a:solidFill>
                <a:latin typeface="Montserrat"/>
                <a:ea typeface="Montserrat"/>
                <a:cs typeface="Montserrat"/>
                <a:sym typeface="Montserrat"/>
              </a:rPr>
              <a:t>4,95%.	 </a:t>
            </a:r>
            <a:endParaRPr sz="1800">
              <a:solidFill>
                <a:schemeClr val="dk1"/>
              </a:solidFill>
              <a:latin typeface="Calibri"/>
              <a:ea typeface="Calibri"/>
              <a:cs typeface="Calibri"/>
              <a:sym typeface="Calibri"/>
            </a:endParaRPr>
          </a:p>
          <a:p>
            <a:pPr indent="0" lvl="0" marL="0" marR="0" rtl="0" algn="l">
              <a:lnSpc>
                <a:spcPct val="107000"/>
              </a:lnSpc>
              <a:spcBef>
                <a:spcPts val="85"/>
              </a:spcBef>
              <a:spcAft>
                <a:spcPts val="0"/>
              </a:spcAft>
              <a:buClr>
                <a:srgbClr val="000000"/>
              </a:buClr>
              <a:buSzPts val="1800"/>
              <a:buFont typeface="Quattrocento Sans"/>
              <a:buNone/>
            </a:pPr>
            <a:r>
              <a:rPr lang="es-CO" sz="1800">
                <a:solidFill>
                  <a:srgbClr val="000000"/>
                </a:solidFill>
                <a:latin typeface="Quattrocento Sans"/>
                <a:ea typeface="Quattrocento Sans"/>
                <a:cs typeface="Quattrocento Sans"/>
                <a:sym typeface="Quattrocento Sans"/>
              </a:rPr>
              <a:t>✓ </a:t>
            </a:r>
            <a:r>
              <a:rPr lang="es-CO" sz="1800">
                <a:solidFill>
                  <a:schemeClr val="dk1"/>
                </a:solidFill>
                <a:latin typeface="Montserrat"/>
                <a:ea typeface="Montserrat"/>
                <a:cs typeface="Montserrat"/>
                <a:sym typeface="Montserrat"/>
              </a:rPr>
              <a:t>Conciliaciones judiciales por pasiva </a:t>
            </a:r>
            <a:r>
              <a:rPr b="1" lang="es-CO" sz="1800">
                <a:solidFill>
                  <a:schemeClr val="dk1"/>
                </a:solidFill>
                <a:latin typeface="Montserrat"/>
                <a:ea typeface="Montserrat"/>
                <a:cs typeface="Montserrat"/>
                <a:sym typeface="Montserrat"/>
              </a:rPr>
              <a:t>(1349):</a:t>
            </a:r>
            <a:r>
              <a:rPr lang="es-CO" sz="1800">
                <a:solidFill>
                  <a:schemeClr val="dk1"/>
                </a:solidFill>
                <a:latin typeface="Montserrat"/>
                <a:ea typeface="Montserrat"/>
                <a:cs typeface="Montserrat"/>
                <a:sym typeface="Montserrat"/>
              </a:rPr>
              <a:t> correspondientes al </a:t>
            </a:r>
            <a:r>
              <a:rPr b="1" lang="es-CO" sz="1800">
                <a:solidFill>
                  <a:schemeClr val="dk1"/>
                </a:solidFill>
                <a:latin typeface="Montserrat"/>
                <a:ea typeface="Montserrat"/>
                <a:cs typeface="Montserrat"/>
                <a:sym typeface="Montserrat"/>
              </a:rPr>
              <a:t>92,78%.</a:t>
            </a:r>
            <a:endParaRPr sz="1800">
              <a:solidFill>
                <a:schemeClr val="dk1"/>
              </a:solidFill>
              <a:latin typeface="Calibri"/>
              <a:ea typeface="Calibri"/>
              <a:cs typeface="Calibri"/>
              <a:sym typeface="Calibri"/>
            </a:endParaRPr>
          </a:p>
          <a:p>
            <a:pPr indent="0" lvl="0" marL="0" marR="0" rtl="0" algn="l">
              <a:lnSpc>
                <a:spcPct val="107000"/>
              </a:lnSpc>
              <a:spcBef>
                <a:spcPts val="85"/>
              </a:spcBef>
              <a:spcAft>
                <a:spcPts val="0"/>
              </a:spcAft>
              <a:buClr>
                <a:srgbClr val="000000"/>
              </a:buClr>
              <a:buSzPts val="1800"/>
              <a:buFont typeface="Quattrocento Sans"/>
              <a:buNone/>
            </a:pPr>
            <a:r>
              <a:rPr lang="es-CO" sz="1800">
                <a:solidFill>
                  <a:srgbClr val="000000"/>
                </a:solidFill>
                <a:latin typeface="Quattrocento Sans"/>
                <a:ea typeface="Quattrocento Sans"/>
                <a:cs typeface="Quattrocento Sans"/>
                <a:sym typeface="Quattrocento Sans"/>
              </a:rPr>
              <a:t>✓ </a:t>
            </a:r>
            <a:r>
              <a:rPr lang="es-CO" sz="1800">
                <a:solidFill>
                  <a:schemeClr val="dk1"/>
                </a:solidFill>
                <a:latin typeface="Montserrat"/>
                <a:ea typeface="Montserrat"/>
                <a:cs typeface="Montserrat"/>
                <a:sym typeface="Montserrat"/>
              </a:rPr>
              <a:t>Conciliaciones judiciales por activa (</a:t>
            </a:r>
            <a:r>
              <a:rPr b="1" lang="es-CO" sz="1800">
                <a:solidFill>
                  <a:schemeClr val="dk1"/>
                </a:solidFill>
                <a:latin typeface="Montserrat"/>
                <a:ea typeface="Montserrat"/>
                <a:cs typeface="Montserrat"/>
                <a:sym typeface="Montserrat"/>
              </a:rPr>
              <a:t>33</a:t>
            </a:r>
            <a:r>
              <a:rPr lang="es-CO" sz="1800">
                <a:solidFill>
                  <a:schemeClr val="dk1"/>
                </a:solidFill>
                <a:latin typeface="Montserrat"/>
                <a:ea typeface="Montserrat"/>
                <a:cs typeface="Montserrat"/>
                <a:sym typeface="Montserrat"/>
              </a:rPr>
              <a:t>): correspondiente al </a:t>
            </a:r>
            <a:r>
              <a:rPr b="1" lang="es-CO" sz="1800">
                <a:solidFill>
                  <a:schemeClr val="dk1"/>
                </a:solidFill>
                <a:latin typeface="Montserrat"/>
                <a:ea typeface="Montserrat"/>
                <a:cs typeface="Montserrat"/>
                <a:sym typeface="Montserrat"/>
              </a:rPr>
              <a:t>2,27% </a:t>
            </a:r>
            <a:endParaRPr sz="1800">
              <a:solidFill>
                <a:schemeClr val="dk1"/>
              </a:solidFill>
              <a:latin typeface="Calibri"/>
              <a:ea typeface="Calibri"/>
              <a:cs typeface="Calibri"/>
              <a:sym typeface="Calibri"/>
            </a:endParaRPr>
          </a:p>
        </p:txBody>
      </p:sp>
      <p:pic>
        <p:nvPicPr>
          <p:cNvPr id="135" name="Google Shape;135;p8"/>
          <p:cNvPicPr preferRelativeResize="0"/>
          <p:nvPr/>
        </p:nvPicPr>
        <p:blipFill rotWithShape="1">
          <a:blip r:embed="rId4">
            <a:alphaModFix/>
          </a:blip>
          <a:srcRect b="0" l="0" r="0" t="0"/>
          <a:stretch/>
        </p:blipFill>
        <p:spPr>
          <a:xfrm>
            <a:off x="542447" y="2723857"/>
            <a:ext cx="5088914" cy="3810758"/>
          </a:xfrm>
          <a:prstGeom prst="rect">
            <a:avLst/>
          </a:prstGeom>
          <a:noFill/>
          <a:ln>
            <a:noFill/>
          </a:ln>
        </p:spPr>
      </p:pic>
      <p:sp>
        <p:nvSpPr>
          <p:cNvPr id="136" name="Google Shape;136;p8"/>
          <p:cNvSpPr txBox="1"/>
          <p:nvPr/>
        </p:nvSpPr>
        <p:spPr>
          <a:xfrm flipH="1">
            <a:off x="6096013" y="5031746"/>
            <a:ext cx="5088900" cy="895800"/>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Clr>
                <a:srgbClr val="000000"/>
              </a:buClr>
              <a:buSzPts val="1600"/>
              <a:buFont typeface="Montserrat"/>
              <a:buNone/>
            </a:pPr>
            <a:r>
              <a:rPr b="1" lang="es-CO" sz="1600">
                <a:solidFill>
                  <a:srgbClr val="000000"/>
                </a:solidFill>
                <a:latin typeface="Montserrat"/>
                <a:ea typeface="Montserrat"/>
                <a:cs typeface="Montserrat"/>
                <a:sym typeface="Montserrat"/>
              </a:rPr>
              <a:t>DECISIONES</a:t>
            </a:r>
            <a:endParaRPr/>
          </a:p>
          <a:p>
            <a:pPr indent="0" lvl="0" marL="0" marR="0" rtl="0" algn="l">
              <a:lnSpc>
                <a:spcPct val="107000"/>
              </a:lnSpc>
              <a:spcBef>
                <a:spcPts val="85"/>
              </a:spcBef>
              <a:spcAft>
                <a:spcPts val="0"/>
              </a:spcAft>
              <a:buNone/>
            </a:pPr>
            <a:r>
              <a:rPr lang="es-CO" sz="1600">
                <a:solidFill>
                  <a:srgbClr val="000000"/>
                </a:solidFill>
                <a:latin typeface="Montserrat"/>
                <a:ea typeface="Montserrat"/>
                <a:cs typeface="Montserrat"/>
                <a:sym typeface="Montserrat"/>
              </a:rPr>
              <a:t>• NO conciliar: </a:t>
            </a:r>
            <a:r>
              <a:rPr b="1" lang="es-CO" sz="1600">
                <a:solidFill>
                  <a:srgbClr val="000000"/>
                </a:solidFill>
                <a:latin typeface="Montserrat"/>
                <a:ea typeface="Montserrat"/>
                <a:cs typeface="Montserrat"/>
                <a:sym typeface="Montserrat"/>
              </a:rPr>
              <a:t>1409 </a:t>
            </a:r>
            <a:r>
              <a:rPr lang="es-CO" sz="1600">
                <a:solidFill>
                  <a:srgbClr val="000000"/>
                </a:solidFill>
                <a:latin typeface="Montserrat"/>
                <a:ea typeface="Montserrat"/>
                <a:cs typeface="Montserrat"/>
                <a:sym typeface="Montserrat"/>
              </a:rPr>
              <a:t>correspondientes al </a:t>
            </a:r>
            <a:r>
              <a:rPr b="1" lang="es-CO" sz="1600">
                <a:solidFill>
                  <a:srgbClr val="000000"/>
                </a:solidFill>
                <a:latin typeface="Montserrat"/>
                <a:ea typeface="Montserrat"/>
                <a:cs typeface="Montserrat"/>
                <a:sym typeface="Montserrat"/>
              </a:rPr>
              <a:t>96,91%. </a:t>
            </a:r>
            <a:endParaRPr sz="1600">
              <a:solidFill>
                <a:schemeClr val="dk1"/>
              </a:solidFill>
              <a:latin typeface="Montserrat"/>
              <a:ea typeface="Montserrat"/>
              <a:cs typeface="Montserrat"/>
              <a:sym typeface="Montserrat"/>
            </a:endParaRPr>
          </a:p>
          <a:p>
            <a:pPr indent="0" lvl="0" marL="0" marR="0" rtl="0" algn="l">
              <a:lnSpc>
                <a:spcPct val="107000"/>
              </a:lnSpc>
              <a:spcBef>
                <a:spcPts val="105"/>
              </a:spcBef>
              <a:spcAft>
                <a:spcPts val="0"/>
              </a:spcAft>
              <a:buNone/>
            </a:pPr>
            <a:r>
              <a:rPr lang="es-CO" sz="1600">
                <a:solidFill>
                  <a:srgbClr val="000000"/>
                </a:solidFill>
                <a:latin typeface="Montserrat"/>
                <a:ea typeface="Montserrat"/>
                <a:cs typeface="Montserrat"/>
                <a:sym typeface="Montserrat"/>
              </a:rPr>
              <a:t>• Conciliables: </a:t>
            </a:r>
            <a:r>
              <a:rPr b="1" lang="es-CO" sz="1600">
                <a:solidFill>
                  <a:srgbClr val="000000"/>
                </a:solidFill>
                <a:latin typeface="Montserrat"/>
                <a:ea typeface="Montserrat"/>
                <a:cs typeface="Montserrat"/>
                <a:sym typeface="Montserrat"/>
              </a:rPr>
              <a:t>45 </a:t>
            </a:r>
            <a:r>
              <a:rPr lang="es-CO" sz="1600">
                <a:solidFill>
                  <a:srgbClr val="000000"/>
                </a:solidFill>
                <a:latin typeface="Montserrat"/>
                <a:ea typeface="Montserrat"/>
                <a:cs typeface="Montserrat"/>
                <a:sym typeface="Montserrat"/>
              </a:rPr>
              <a:t>correspondientes al </a:t>
            </a:r>
            <a:r>
              <a:rPr b="1" lang="es-CO" sz="1600">
                <a:solidFill>
                  <a:srgbClr val="000000"/>
                </a:solidFill>
                <a:latin typeface="Montserrat"/>
                <a:ea typeface="Montserrat"/>
                <a:cs typeface="Montserrat"/>
                <a:sym typeface="Montserrat"/>
              </a:rPr>
              <a:t>3,09%. </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0" name="Shape 140"/>
        <p:cNvGrpSpPr/>
        <p:nvPr/>
      </p:nvGrpSpPr>
      <p:grpSpPr>
        <a:xfrm>
          <a:off x="0" y="0"/>
          <a:ext cx="0" cy="0"/>
          <a:chOff x="0" y="0"/>
          <a:chExt cx="0" cy="0"/>
        </a:xfrm>
      </p:grpSpPr>
      <p:sp>
        <p:nvSpPr>
          <p:cNvPr id="141" name="Google Shape;141;p9"/>
          <p:cNvSpPr txBox="1"/>
          <p:nvPr>
            <p:ph type="title"/>
          </p:nvPr>
        </p:nvSpPr>
        <p:spPr>
          <a:xfrm>
            <a:off x="838200" y="567646"/>
            <a:ext cx="10515600" cy="1325700"/>
          </a:xfrm>
          <a:prstGeom prst="rect">
            <a:avLst/>
          </a:prstGeom>
          <a:noFill/>
          <a:ln>
            <a:noFill/>
          </a:ln>
        </p:spPr>
        <p:txBody>
          <a:bodyPr anchorCtr="0" anchor="ctr" bIns="45700" lIns="91425" spcFirstLastPara="1" rIns="91425" wrap="square" tIns="45700">
            <a:normAutofit/>
          </a:bodyPr>
          <a:lstStyle/>
          <a:p>
            <a:pPr indent="0" lvl="0" marL="0" rtl="0" algn="ctr">
              <a:lnSpc>
                <a:spcPct val="107000"/>
              </a:lnSpc>
              <a:spcBef>
                <a:spcPts val="0"/>
              </a:spcBef>
              <a:spcAft>
                <a:spcPts val="0"/>
              </a:spcAft>
              <a:buClr>
                <a:schemeClr val="dk1"/>
              </a:buClr>
              <a:buSzPts val="1800"/>
              <a:buFont typeface="Montserrat"/>
              <a:buNone/>
            </a:pPr>
            <a:r>
              <a:rPr b="1" lang="es-CO" sz="1800">
                <a:latin typeface="Montserrat"/>
                <a:ea typeface="Montserrat"/>
                <a:cs typeface="Montserrat"/>
                <a:sym typeface="Montserrat"/>
              </a:rPr>
              <a:t>2. INFORME COMITÉS VIRTUALES DE CONCILIACIÓN Y DEFENSA JUDICIAL EN TEMAS PENSIONALES Y ACCIONES DE REPETICIÓN</a:t>
            </a:r>
            <a:endParaRPr sz="1800">
              <a:latin typeface="Calibri"/>
              <a:ea typeface="Calibri"/>
              <a:cs typeface="Calibri"/>
              <a:sym typeface="Calibri"/>
            </a:endParaRPr>
          </a:p>
        </p:txBody>
      </p:sp>
      <p:sp>
        <p:nvSpPr>
          <p:cNvPr id="142" name="Google Shape;142;p9"/>
          <p:cNvSpPr txBox="1"/>
          <p:nvPr>
            <p:ph idx="1" type="body"/>
          </p:nvPr>
        </p:nvSpPr>
        <p:spPr>
          <a:xfrm>
            <a:off x="838200" y="1970588"/>
            <a:ext cx="10515600" cy="326700"/>
          </a:xfrm>
          <a:prstGeom prst="rect">
            <a:avLst/>
          </a:prstGeom>
          <a:noFill/>
          <a:ln>
            <a:noFill/>
          </a:ln>
        </p:spPr>
        <p:txBody>
          <a:bodyPr anchorCtr="0" anchor="t" bIns="45700" lIns="91425" spcFirstLastPara="1" rIns="91425" wrap="square" tIns="45700">
            <a:noAutofit/>
          </a:bodyPr>
          <a:lstStyle/>
          <a:p>
            <a:pPr indent="0" lvl="0" marL="0" rtl="0" algn="just">
              <a:lnSpc>
                <a:spcPct val="107000"/>
              </a:lnSpc>
              <a:spcBef>
                <a:spcPts val="0"/>
              </a:spcBef>
              <a:spcAft>
                <a:spcPts val="0"/>
              </a:spcAft>
              <a:buClr>
                <a:schemeClr val="dk1"/>
              </a:buClr>
              <a:buSzPts val="1800"/>
              <a:buNone/>
            </a:pPr>
            <a:r>
              <a:rPr lang="es-CO" sz="1800">
                <a:latin typeface="Montserrat"/>
                <a:ea typeface="Montserrat"/>
                <a:cs typeface="Montserrat"/>
                <a:sym typeface="Montserrat"/>
              </a:rPr>
              <a:t>2.1 REPORTE DE CASOS CON RECOMENDACIÓN DE CONCILIAR – TIPOLOGÍAS:</a:t>
            </a:r>
            <a:endParaRPr sz="1800"/>
          </a:p>
        </p:txBody>
      </p:sp>
      <p:graphicFrame>
        <p:nvGraphicFramePr>
          <p:cNvPr id="143" name="Google Shape;143;p9"/>
          <p:cNvGraphicFramePr/>
          <p:nvPr/>
        </p:nvGraphicFramePr>
        <p:xfrm>
          <a:off x="1070517" y="2516971"/>
          <a:ext cx="3000000" cy="3000000"/>
        </p:xfrm>
        <a:graphic>
          <a:graphicData uri="http://schemas.openxmlformats.org/drawingml/2006/table">
            <a:tbl>
              <a:tblPr bandRow="1">
                <a:noFill/>
                <a:tableStyleId>{6F5AD563-F9DF-4970-AF4E-2FA935B31D11}</a:tableStyleId>
              </a:tblPr>
              <a:tblGrid>
                <a:gridCol w="7399875"/>
                <a:gridCol w="2703125"/>
              </a:tblGrid>
              <a:tr h="636175">
                <a:tc>
                  <a:txBody>
                    <a:bodyPr/>
                    <a:lstStyle/>
                    <a:p>
                      <a:pPr indent="0" lvl="0" marL="0" marR="0" rtl="0" algn="l">
                        <a:lnSpc>
                          <a:spcPct val="107000"/>
                        </a:lnSpc>
                        <a:spcBef>
                          <a:spcPts val="0"/>
                        </a:spcBef>
                        <a:spcAft>
                          <a:spcPts val="0"/>
                        </a:spcAft>
                        <a:buNone/>
                      </a:pPr>
                      <a:r>
                        <a:rPr b="1" lang="es-CO" sz="1200" u="none" cap="none" strike="noStrike">
                          <a:latin typeface="Montserrat"/>
                          <a:ea typeface="Montserrat"/>
                          <a:cs typeface="Montserrat"/>
                          <a:sym typeface="Montserrat"/>
                        </a:rPr>
                        <a:t>PRINCIPAL MOTIVO DE LA SOLICITUD</a:t>
                      </a:r>
                      <a:endParaRPr b="1" sz="1200" u="none" cap="none" strike="noStrike">
                        <a:latin typeface="Montserrat"/>
                        <a:ea typeface="Montserrat"/>
                        <a:cs typeface="Montserrat"/>
                        <a:sym typeface="Montserrat"/>
                      </a:endParaRPr>
                    </a:p>
                  </a:txBody>
                  <a:tcPr marT="0" marB="0" marR="68575" marL="68575" anchor="ctr"/>
                </a:tc>
                <a:tc>
                  <a:txBody>
                    <a:bodyPr/>
                    <a:lstStyle/>
                    <a:p>
                      <a:pPr indent="0" lvl="0" marL="0" marR="0" rtl="0" algn="ctr">
                        <a:lnSpc>
                          <a:spcPct val="107000"/>
                        </a:lnSpc>
                        <a:spcBef>
                          <a:spcPts val="0"/>
                        </a:spcBef>
                        <a:spcAft>
                          <a:spcPts val="0"/>
                        </a:spcAft>
                        <a:buNone/>
                      </a:pPr>
                      <a:r>
                        <a:rPr b="1" lang="es-CO" sz="1200" u="none" cap="none" strike="noStrike">
                          <a:latin typeface="Montserrat"/>
                          <a:ea typeface="Montserrat"/>
                          <a:cs typeface="Montserrat"/>
                          <a:sym typeface="Montserrat"/>
                        </a:rPr>
                        <a:t># DE CASOS CONCILIABLES BAJO LA TIPOLOGÍA</a:t>
                      </a:r>
                      <a:endParaRPr b="1" sz="1200" u="none" cap="none" strike="noStrike">
                        <a:latin typeface="Montserrat"/>
                        <a:ea typeface="Montserrat"/>
                        <a:cs typeface="Montserrat"/>
                        <a:sym typeface="Montserrat"/>
                      </a:endParaRPr>
                    </a:p>
                  </a:txBody>
                  <a:tcPr marT="0" marB="0" marR="68575" marL="68575" anchor="ctr"/>
                </a:tc>
              </a:tr>
              <a:tr h="422250">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INDEXACIÓN DE PRIMERA MESADA </a:t>
                      </a:r>
                      <a:endParaRPr sz="1200" u="none" cap="none" strike="noStrike">
                        <a:latin typeface="Montserrat"/>
                        <a:ea typeface="Montserrat"/>
                        <a:cs typeface="Montserrat"/>
                        <a:sym typeface="Montserrat"/>
                      </a:endParaRPr>
                    </a:p>
                  </a:txBody>
                  <a:tcPr marT="0" marB="0" marR="68575" marL="68575" anchor="ct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2</a:t>
                      </a:r>
                      <a:endParaRPr sz="1200" u="none" cap="none" strike="noStrike">
                        <a:latin typeface="Montserrat"/>
                        <a:ea typeface="Montserrat"/>
                        <a:cs typeface="Montserrat"/>
                        <a:sym typeface="Montserrat"/>
                      </a:endParaRPr>
                    </a:p>
                  </a:txBody>
                  <a:tcPr marT="0" marB="0" marR="68575" marL="68575" anchor="ctr"/>
                </a:tc>
              </a:tr>
              <a:tr h="636175">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PAGO DE  INTERESES MORATORIOS ART.177 C.C.A. Y/O 192 DEL CPACA, COSTAS PROCESALES Y AGENCIAS EN DERECHO A CARGO DE LA UGPP </a:t>
                      </a:r>
                      <a:endParaRPr sz="1200" u="none" cap="none" strike="noStrike">
                        <a:latin typeface="Montserrat"/>
                        <a:ea typeface="Montserrat"/>
                        <a:cs typeface="Montserrat"/>
                        <a:sym typeface="Montserrat"/>
                      </a:endParaRPr>
                    </a:p>
                  </a:txBody>
                  <a:tcPr marT="0" marB="0" marR="68575" marL="68575" anchor="ct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34</a:t>
                      </a:r>
                      <a:endParaRPr sz="1200" u="none" cap="none" strike="noStrike">
                        <a:latin typeface="Montserrat"/>
                        <a:ea typeface="Montserrat"/>
                        <a:cs typeface="Montserrat"/>
                        <a:sym typeface="Montserrat"/>
                      </a:endParaRPr>
                    </a:p>
                  </a:txBody>
                  <a:tcPr marT="0" marB="0" marR="68575" marL="68575" anchor="ctr"/>
                </a:tc>
              </a:tr>
              <a:tr h="422250">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RECONOCIMIENTO DE CASOS DE LA LEY 33 TRANSICIÓN</a:t>
                      </a:r>
                      <a:endParaRPr sz="1200" u="none" cap="none" strike="noStrike">
                        <a:latin typeface="Montserrat"/>
                        <a:ea typeface="Montserrat"/>
                        <a:cs typeface="Montserrat"/>
                        <a:sym typeface="Montserrat"/>
                      </a:endParaRPr>
                    </a:p>
                  </a:txBody>
                  <a:tcPr marT="0" marB="0" marR="68575" marL="68575" anchor="ct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1</a:t>
                      </a:r>
                      <a:endParaRPr sz="1200" u="none" cap="none" strike="noStrike">
                        <a:latin typeface="Montserrat"/>
                        <a:ea typeface="Montserrat"/>
                        <a:cs typeface="Montserrat"/>
                        <a:sym typeface="Montserrat"/>
                      </a:endParaRPr>
                    </a:p>
                  </a:txBody>
                  <a:tcPr marT="0" marB="0" marR="68575" marL="68575" anchor="ctr"/>
                </a:tc>
              </a:tr>
              <a:tr h="422250">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RELIQUIDACIÓN DE CASOS DE LA LEY 33 TRANSICIÓN</a:t>
                      </a:r>
                      <a:endParaRPr sz="1200" u="none" cap="none" strike="noStrike">
                        <a:latin typeface="Montserrat"/>
                        <a:ea typeface="Montserrat"/>
                        <a:cs typeface="Montserrat"/>
                        <a:sym typeface="Montserrat"/>
                      </a:endParaRPr>
                    </a:p>
                  </a:txBody>
                  <a:tcPr marT="0" marB="0" marR="68575" marL="68575" anchor="ct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1</a:t>
                      </a:r>
                      <a:endParaRPr sz="1200" u="none" cap="none" strike="noStrike">
                        <a:latin typeface="Montserrat"/>
                        <a:ea typeface="Montserrat"/>
                        <a:cs typeface="Montserrat"/>
                        <a:sym typeface="Montserrat"/>
                      </a:endParaRPr>
                    </a:p>
                  </a:txBody>
                  <a:tcPr marT="0" marB="0" marR="68575" marL="68575" anchor="ctr"/>
                </a:tc>
              </a:tr>
              <a:tr h="422250">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RELIQUIDACIÓN PENSIÓN DE VEJEZ - FAVORABILIDAD</a:t>
                      </a:r>
                      <a:endParaRPr sz="1200" u="none" cap="none" strike="noStrike">
                        <a:latin typeface="Montserrat"/>
                        <a:ea typeface="Montserrat"/>
                        <a:cs typeface="Montserrat"/>
                        <a:sym typeface="Montserrat"/>
                      </a:endParaRPr>
                    </a:p>
                  </a:txBody>
                  <a:tcPr marT="0" marB="0" marR="68575" marL="68575" anchor="ct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4</a:t>
                      </a:r>
                      <a:endParaRPr sz="1200" u="none" cap="none" strike="noStrike">
                        <a:latin typeface="Montserrat"/>
                        <a:ea typeface="Montserrat"/>
                        <a:cs typeface="Montserrat"/>
                        <a:sym typeface="Montserrat"/>
                      </a:endParaRPr>
                    </a:p>
                  </a:txBody>
                  <a:tcPr marT="0" marB="0" marR="68575" marL="68575" anchor="ctr"/>
                </a:tc>
              </a:tr>
              <a:tr h="422250">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RECONOCIMIENTO PENSIÓN VEJEZ- RÉGIMEN INPEC</a:t>
                      </a:r>
                      <a:endParaRPr sz="1200" u="none" cap="none" strike="noStrike">
                        <a:latin typeface="Montserrat"/>
                        <a:ea typeface="Montserrat"/>
                        <a:cs typeface="Montserrat"/>
                        <a:sym typeface="Montserrat"/>
                      </a:endParaRPr>
                    </a:p>
                  </a:txBody>
                  <a:tcPr marT="0" marB="0" marR="68575" marL="68575" anchor="ct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3</a:t>
                      </a:r>
                      <a:endParaRPr sz="1200" u="none" cap="none" strike="noStrike">
                        <a:latin typeface="Montserrat"/>
                        <a:ea typeface="Montserrat"/>
                        <a:cs typeface="Montserrat"/>
                        <a:sym typeface="Montserrat"/>
                      </a:endParaRPr>
                    </a:p>
                  </a:txBody>
                  <a:tcPr marT="0" marB="0" marR="68575" marL="68575" anchor="ctr"/>
                </a:tc>
              </a:tr>
              <a:tr h="422250">
                <a:tc>
                  <a:txBody>
                    <a:bodyPr/>
                    <a:lstStyle/>
                    <a:p>
                      <a:pPr indent="0" lvl="0" marL="0" marR="0" rtl="0" algn="l">
                        <a:lnSpc>
                          <a:spcPct val="107000"/>
                        </a:lnSpc>
                        <a:spcBef>
                          <a:spcPts val="0"/>
                        </a:spcBef>
                        <a:spcAft>
                          <a:spcPts val="0"/>
                        </a:spcAft>
                        <a:buNone/>
                      </a:pPr>
                      <a:r>
                        <a:rPr lang="es-CO" sz="1200" u="none" cap="none" strike="noStrike">
                          <a:latin typeface="Montserrat"/>
                          <a:ea typeface="Montserrat"/>
                          <a:cs typeface="Montserrat"/>
                          <a:sym typeface="Montserrat"/>
                        </a:rPr>
                        <a:t>Total general</a:t>
                      </a:r>
                      <a:endParaRPr sz="1200" u="none" cap="none" strike="noStrike">
                        <a:latin typeface="Montserrat"/>
                        <a:ea typeface="Montserrat"/>
                        <a:cs typeface="Montserrat"/>
                        <a:sym typeface="Montserrat"/>
                      </a:endParaRPr>
                    </a:p>
                  </a:txBody>
                  <a:tcPr marT="0" marB="0" marR="68575" marL="68575" anchor="ctr"/>
                </a:tc>
                <a:tc>
                  <a:txBody>
                    <a:bodyPr/>
                    <a:lstStyle/>
                    <a:p>
                      <a:pPr indent="0" lvl="0" marL="0" marR="0" rtl="0" algn="ctr">
                        <a:lnSpc>
                          <a:spcPct val="107000"/>
                        </a:lnSpc>
                        <a:spcBef>
                          <a:spcPts val="0"/>
                        </a:spcBef>
                        <a:spcAft>
                          <a:spcPts val="0"/>
                        </a:spcAft>
                        <a:buNone/>
                      </a:pPr>
                      <a:r>
                        <a:rPr lang="es-CO" sz="1200" u="none" cap="none" strike="noStrike">
                          <a:latin typeface="Montserrat"/>
                          <a:ea typeface="Montserrat"/>
                          <a:cs typeface="Montserrat"/>
                          <a:sym typeface="Montserrat"/>
                        </a:rPr>
                        <a:t>45</a:t>
                      </a:r>
                      <a:endParaRPr sz="1200" u="none" cap="none" strike="noStrike">
                        <a:latin typeface="Montserrat"/>
                        <a:ea typeface="Montserrat"/>
                        <a:cs typeface="Montserrat"/>
                        <a:sym typeface="Montserrat"/>
                      </a:endParaRPr>
                    </a:p>
                  </a:txBody>
                  <a:tcPr marT="0" marB="0" marR="68575" marL="68575" anchor="ct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2023-05-19T21:05:40Z</dcterms:created>
  <dc:creator>MARIA CATALINA PEREZ COHELLO</dc:creator>
</cp:coreProperties>
</file>