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Montserrat"/>
      <p:regular r:id="rId22"/>
      <p:bold r:id="rId23"/>
      <p:italic r:id="rId24"/>
      <p:boldItalic r:id="rId25"/>
    </p:embeddedFont>
    <p:embeddedFont>
      <p:font typeface="Corbe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DFSjPJi7sM0NVMQVtGEoo+oKM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DBEE44-A292-4B65-B6FB-FDD6AD1997BD}">
  <a:tblStyle styleId="{26DBEE44-A292-4B65-B6FB-FDD6AD1997BD}"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96C8850C-BC3E-48F8-805B-70C33409E720}"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5A694362-972F-4D74-AF06-98A247DC87BE}"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8052DCCE-1732-483F-B2D7-41767CA195B5}"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Montserrat-regular.fntdata"/><Relationship Id="rId21" Type="http://schemas.openxmlformats.org/officeDocument/2006/relationships/slide" Target="slides/slide14.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orbel-regular.fntdata"/><Relationship Id="rId25" Type="http://schemas.openxmlformats.org/officeDocument/2006/relationships/font" Target="fonts/Montserrat-boldItalic.fntdata"/><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orbel-bold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5" name="Google Shape;3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1" name="Google Shape;3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9" name="Google Shape;3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REVISAR COMENTARIOS</a:t>
            </a:r>
            <a:endParaRPr/>
          </a:p>
        </p:txBody>
      </p:sp>
      <p:sp>
        <p:nvSpPr>
          <p:cNvPr id="299" name="Google Shape;2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REVISAR COMENTARIOS</a:t>
            </a:r>
            <a:endParaRPr/>
          </a:p>
        </p:txBody>
      </p:sp>
      <p:sp>
        <p:nvSpPr>
          <p:cNvPr id="312" name="Google Shape;31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REVISAR COMENTARIOS</a:t>
            </a:r>
            <a:endParaRPr/>
          </a:p>
        </p:txBody>
      </p:sp>
      <p:sp>
        <p:nvSpPr>
          <p:cNvPr id="325" name="Google Shape;3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f0b33ddc3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f0b33ddc3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2f0b33ddc31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C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17" name="Shape 17"/>
        <p:cNvGrpSpPr/>
        <p:nvPr/>
      </p:nvGrpSpPr>
      <p:grpSpPr>
        <a:xfrm>
          <a:off x="0" y="0"/>
          <a:ext cx="0" cy="0"/>
          <a:chOff x="0" y="0"/>
          <a:chExt cx="0" cy="0"/>
        </a:xfrm>
      </p:grpSpPr>
      <p:sp>
        <p:nvSpPr>
          <p:cNvPr id="18" name="Google Shape;18;p1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6" name="Shape 76"/>
        <p:cNvGrpSpPr/>
        <p:nvPr/>
      </p:nvGrpSpPr>
      <p:grpSpPr>
        <a:xfrm>
          <a:off x="0" y="0"/>
          <a:ext cx="0" cy="0"/>
          <a:chOff x="0" y="0"/>
          <a:chExt cx="0" cy="0"/>
        </a:xfrm>
      </p:grpSpPr>
      <p:sp>
        <p:nvSpPr>
          <p:cNvPr id="77" name="Google Shape;77;p3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8"/>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3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2" name="Shape 82"/>
        <p:cNvGrpSpPr/>
        <p:nvPr/>
      </p:nvGrpSpPr>
      <p:grpSpPr>
        <a:xfrm>
          <a:off x="0" y="0"/>
          <a:ext cx="0" cy="0"/>
          <a:chOff x="0" y="0"/>
          <a:chExt cx="0" cy="0"/>
        </a:xfrm>
      </p:grpSpPr>
      <p:sp>
        <p:nvSpPr>
          <p:cNvPr id="83" name="Google Shape;83;p39"/>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9"/>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3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4" name="Shape 94"/>
        <p:cNvGrpSpPr/>
        <p:nvPr/>
      </p:nvGrpSpPr>
      <p:grpSpPr>
        <a:xfrm>
          <a:off x="0" y="0"/>
          <a:ext cx="0" cy="0"/>
          <a:chOff x="0" y="0"/>
          <a:chExt cx="0" cy="0"/>
        </a:xfrm>
      </p:grpSpPr>
      <p:sp>
        <p:nvSpPr>
          <p:cNvPr id="95" name="Google Shape;95;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0" name="Shape 100"/>
        <p:cNvGrpSpPr/>
        <p:nvPr/>
      </p:nvGrpSpPr>
      <p:grpSpPr>
        <a:xfrm>
          <a:off x="0" y="0"/>
          <a:ext cx="0" cy="0"/>
          <a:chOff x="0" y="0"/>
          <a:chExt cx="0" cy="0"/>
        </a:xfrm>
      </p:grpSpPr>
      <p:sp>
        <p:nvSpPr>
          <p:cNvPr id="101" name="Google Shape;10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6" name="Shape 106"/>
        <p:cNvGrpSpPr/>
        <p:nvPr/>
      </p:nvGrpSpPr>
      <p:grpSpPr>
        <a:xfrm>
          <a:off x="0" y="0"/>
          <a:ext cx="0" cy="0"/>
          <a:chOff x="0" y="0"/>
          <a:chExt cx="0" cy="0"/>
        </a:xfrm>
      </p:grpSpPr>
      <p:sp>
        <p:nvSpPr>
          <p:cNvPr id="107" name="Google Shape;107;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12" name="Shape 112"/>
        <p:cNvGrpSpPr/>
        <p:nvPr/>
      </p:nvGrpSpPr>
      <p:grpSpPr>
        <a:xfrm>
          <a:off x="0" y="0"/>
          <a:ext cx="0" cy="0"/>
          <a:chOff x="0" y="0"/>
          <a:chExt cx="0" cy="0"/>
        </a:xfrm>
      </p:grpSpPr>
      <p:sp>
        <p:nvSpPr>
          <p:cNvPr id="113" name="Google Shape;11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9" name="Shape 119"/>
        <p:cNvGrpSpPr/>
        <p:nvPr/>
      </p:nvGrpSpPr>
      <p:grpSpPr>
        <a:xfrm>
          <a:off x="0" y="0"/>
          <a:ext cx="0" cy="0"/>
          <a:chOff x="0" y="0"/>
          <a:chExt cx="0" cy="0"/>
        </a:xfrm>
      </p:grpSpPr>
      <p:sp>
        <p:nvSpPr>
          <p:cNvPr id="120" name="Google Shape;120;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28" name="Shape 128"/>
        <p:cNvGrpSpPr/>
        <p:nvPr/>
      </p:nvGrpSpPr>
      <p:grpSpPr>
        <a:xfrm>
          <a:off x="0" y="0"/>
          <a:ext cx="0" cy="0"/>
          <a:chOff x="0" y="0"/>
          <a:chExt cx="0" cy="0"/>
        </a:xfrm>
      </p:grpSpPr>
      <p:sp>
        <p:nvSpPr>
          <p:cNvPr id="129" name="Google Shape;12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33" name="Shape 133"/>
        <p:cNvGrpSpPr/>
        <p:nvPr/>
      </p:nvGrpSpPr>
      <p:grpSpPr>
        <a:xfrm>
          <a:off x="0" y="0"/>
          <a:ext cx="0" cy="0"/>
          <a:chOff x="0" y="0"/>
          <a:chExt cx="0" cy="0"/>
        </a:xfrm>
      </p:grpSpPr>
      <p:sp>
        <p:nvSpPr>
          <p:cNvPr id="134" name="Google Shape;1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7" name="Shape 137"/>
        <p:cNvGrpSpPr/>
        <p:nvPr/>
      </p:nvGrpSpPr>
      <p:grpSpPr>
        <a:xfrm>
          <a:off x="0" y="0"/>
          <a:ext cx="0" cy="0"/>
          <a:chOff x="0" y="0"/>
          <a:chExt cx="0" cy="0"/>
        </a:xfrm>
      </p:grpSpPr>
      <p:sp>
        <p:nvSpPr>
          <p:cNvPr id="138" name="Google Shape;138;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1" name="Google Shape;1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1" name="Shape 21"/>
        <p:cNvGrpSpPr/>
        <p:nvPr/>
      </p:nvGrpSpPr>
      <p:grpSpPr>
        <a:xfrm>
          <a:off x="0" y="0"/>
          <a:ext cx="0" cy="0"/>
          <a:chOff x="0" y="0"/>
          <a:chExt cx="0" cy="0"/>
        </a:xfrm>
      </p:grpSpPr>
      <p:sp>
        <p:nvSpPr>
          <p:cNvPr id="22" name="Google Shape;22;p16"/>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6"/>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6"/>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DCE0"/>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1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4" name="Shape 144"/>
        <p:cNvGrpSpPr/>
        <p:nvPr/>
      </p:nvGrpSpPr>
      <p:grpSpPr>
        <a:xfrm>
          <a:off x="0" y="0"/>
          <a:ext cx="0" cy="0"/>
          <a:chOff x="0" y="0"/>
          <a:chExt cx="0" cy="0"/>
        </a:xfrm>
      </p:grpSpPr>
      <p:sp>
        <p:nvSpPr>
          <p:cNvPr id="145" name="Google Shape;14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8"/>
          <p:cNvSpPr/>
          <p:nvPr>
            <p:ph idx="2" type="pic"/>
          </p:nvPr>
        </p:nvSpPr>
        <p:spPr>
          <a:xfrm>
            <a:off x="5183188" y="987425"/>
            <a:ext cx="6172200" cy="4873625"/>
          </a:xfrm>
          <a:prstGeom prst="rect">
            <a:avLst/>
          </a:prstGeom>
          <a:noFill/>
          <a:ln>
            <a:noFill/>
          </a:ln>
        </p:spPr>
      </p:sp>
      <p:sp>
        <p:nvSpPr>
          <p:cNvPr id="147" name="Google Shape;147;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51" name="Shape 151"/>
        <p:cNvGrpSpPr/>
        <p:nvPr/>
      </p:nvGrpSpPr>
      <p:grpSpPr>
        <a:xfrm>
          <a:off x="0" y="0"/>
          <a:ext cx="0" cy="0"/>
          <a:chOff x="0" y="0"/>
          <a:chExt cx="0" cy="0"/>
        </a:xfrm>
      </p:grpSpPr>
      <p:sp>
        <p:nvSpPr>
          <p:cNvPr id="152" name="Google Shape;15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7" name="Shape 157"/>
        <p:cNvGrpSpPr/>
        <p:nvPr/>
      </p:nvGrpSpPr>
      <p:grpSpPr>
        <a:xfrm>
          <a:off x="0" y="0"/>
          <a:ext cx="0" cy="0"/>
          <a:chOff x="0" y="0"/>
          <a:chExt cx="0" cy="0"/>
        </a:xfrm>
      </p:grpSpPr>
      <p:sp>
        <p:nvSpPr>
          <p:cNvPr id="158" name="Google Shape;158;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9" name="Shape 169"/>
        <p:cNvGrpSpPr/>
        <p:nvPr/>
      </p:nvGrpSpPr>
      <p:grpSpPr>
        <a:xfrm>
          <a:off x="0" y="0"/>
          <a:ext cx="0" cy="0"/>
          <a:chOff x="0" y="0"/>
          <a:chExt cx="0" cy="0"/>
        </a:xfrm>
      </p:grpSpPr>
      <p:sp>
        <p:nvSpPr>
          <p:cNvPr id="170" name="Google Shape;170;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2" name="Google Shape;17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5" name="Shape 175"/>
        <p:cNvGrpSpPr/>
        <p:nvPr/>
      </p:nvGrpSpPr>
      <p:grpSpPr>
        <a:xfrm>
          <a:off x="0" y="0"/>
          <a:ext cx="0" cy="0"/>
          <a:chOff x="0" y="0"/>
          <a:chExt cx="0" cy="0"/>
        </a:xfrm>
      </p:grpSpPr>
      <p:sp>
        <p:nvSpPr>
          <p:cNvPr id="176" name="Google Shape;17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1" name="Shape 181"/>
        <p:cNvGrpSpPr/>
        <p:nvPr/>
      </p:nvGrpSpPr>
      <p:grpSpPr>
        <a:xfrm>
          <a:off x="0" y="0"/>
          <a:ext cx="0" cy="0"/>
          <a:chOff x="0" y="0"/>
          <a:chExt cx="0" cy="0"/>
        </a:xfrm>
      </p:grpSpPr>
      <p:sp>
        <p:nvSpPr>
          <p:cNvPr id="182" name="Google Shape;182;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4" name="Google Shape;18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87" name="Shape 187"/>
        <p:cNvGrpSpPr/>
        <p:nvPr/>
      </p:nvGrpSpPr>
      <p:grpSpPr>
        <a:xfrm>
          <a:off x="0" y="0"/>
          <a:ext cx="0" cy="0"/>
          <a:chOff x="0" y="0"/>
          <a:chExt cx="0" cy="0"/>
        </a:xfrm>
      </p:grpSpPr>
      <p:sp>
        <p:nvSpPr>
          <p:cNvPr id="188" name="Google Shape;18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94" name="Shape 194"/>
        <p:cNvGrpSpPr/>
        <p:nvPr/>
      </p:nvGrpSpPr>
      <p:grpSpPr>
        <a:xfrm>
          <a:off x="0" y="0"/>
          <a:ext cx="0" cy="0"/>
          <a:chOff x="0" y="0"/>
          <a:chExt cx="0" cy="0"/>
        </a:xfrm>
      </p:grpSpPr>
      <p:sp>
        <p:nvSpPr>
          <p:cNvPr id="195" name="Google Shape;195;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7" name="Google Shape;197;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03" name="Shape 203"/>
        <p:cNvGrpSpPr/>
        <p:nvPr/>
      </p:nvGrpSpPr>
      <p:grpSpPr>
        <a:xfrm>
          <a:off x="0" y="0"/>
          <a:ext cx="0" cy="0"/>
          <a:chOff x="0" y="0"/>
          <a:chExt cx="0" cy="0"/>
        </a:xfrm>
      </p:grpSpPr>
      <p:sp>
        <p:nvSpPr>
          <p:cNvPr id="204" name="Google Shape;204;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8" name="Shape 208"/>
        <p:cNvGrpSpPr/>
        <p:nvPr/>
      </p:nvGrpSpPr>
      <p:grpSpPr>
        <a:xfrm>
          <a:off x="0" y="0"/>
          <a:ext cx="0" cy="0"/>
          <a:chOff x="0" y="0"/>
          <a:chExt cx="0" cy="0"/>
        </a:xfrm>
      </p:grpSpPr>
      <p:sp>
        <p:nvSpPr>
          <p:cNvPr id="209" name="Google Shape;20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9" name="Shape 29"/>
        <p:cNvGrpSpPr/>
        <p:nvPr/>
      </p:nvGrpSpPr>
      <p:grpSpPr>
        <a:xfrm>
          <a:off x="0" y="0"/>
          <a:ext cx="0" cy="0"/>
          <a:chOff x="0" y="0"/>
          <a:chExt cx="0" cy="0"/>
        </a:xfrm>
      </p:grpSpPr>
      <p:sp>
        <p:nvSpPr>
          <p:cNvPr id="30" name="Google Shape;30;p3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2" name="Google Shape;32;p3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2" name="Shape 212"/>
        <p:cNvGrpSpPr/>
        <p:nvPr/>
      </p:nvGrpSpPr>
      <p:grpSpPr>
        <a:xfrm>
          <a:off x="0" y="0"/>
          <a:ext cx="0" cy="0"/>
          <a:chOff x="0" y="0"/>
          <a:chExt cx="0" cy="0"/>
        </a:xfrm>
      </p:grpSpPr>
      <p:sp>
        <p:nvSpPr>
          <p:cNvPr id="213" name="Google Shape;21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4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5" name="Google Shape;215;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6" name="Google Shape;21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9" name="Shape 219"/>
        <p:cNvGrpSpPr/>
        <p:nvPr/>
      </p:nvGrpSpPr>
      <p:grpSpPr>
        <a:xfrm>
          <a:off x="0" y="0"/>
          <a:ext cx="0" cy="0"/>
          <a:chOff x="0" y="0"/>
          <a:chExt cx="0" cy="0"/>
        </a:xfrm>
      </p:grpSpPr>
      <p:sp>
        <p:nvSpPr>
          <p:cNvPr id="220" name="Google Shape;220;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47"/>
          <p:cNvSpPr/>
          <p:nvPr>
            <p:ph idx="2" type="pic"/>
          </p:nvPr>
        </p:nvSpPr>
        <p:spPr>
          <a:xfrm>
            <a:off x="5183188" y="987425"/>
            <a:ext cx="6172200" cy="4873625"/>
          </a:xfrm>
          <a:prstGeom prst="rect">
            <a:avLst/>
          </a:prstGeom>
          <a:noFill/>
          <a:ln>
            <a:noFill/>
          </a:ln>
        </p:spPr>
      </p:sp>
      <p:sp>
        <p:nvSpPr>
          <p:cNvPr id="222" name="Google Shape;222;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3" name="Google Shape;22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6" name="Shape 226"/>
        <p:cNvGrpSpPr/>
        <p:nvPr/>
      </p:nvGrpSpPr>
      <p:grpSpPr>
        <a:xfrm>
          <a:off x="0" y="0"/>
          <a:ext cx="0" cy="0"/>
          <a:chOff x="0" y="0"/>
          <a:chExt cx="0" cy="0"/>
        </a:xfrm>
      </p:grpSpPr>
      <p:sp>
        <p:nvSpPr>
          <p:cNvPr id="227" name="Google Shape;227;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4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2" name="Shape 232"/>
        <p:cNvGrpSpPr/>
        <p:nvPr/>
      </p:nvGrpSpPr>
      <p:grpSpPr>
        <a:xfrm>
          <a:off x="0" y="0"/>
          <a:ext cx="0" cy="0"/>
          <a:chOff x="0" y="0"/>
          <a:chExt cx="0" cy="0"/>
        </a:xfrm>
      </p:grpSpPr>
      <p:sp>
        <p:nvSpPr>
          <p:cNvPr id="233" name="Google Shape;233;p4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4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5" name="Shape 35"/>
        <p:cNvGrpSpPr/>
        <p:nvPr/>
      </p:nvGrpSpPr>
      <p:grpSpPr>
        <a:xfrm>
          <a:off x="0" y="0"/>
          <a:ext cx="0" cy="0"/>
          <a:chOff x="0" y="0"/>
          <a:chExt cx="0" cy="0"/>
        </a:xfrm>
      </p:grpSpPr>
      <p:sp>
        <p:nvSpPr>
          <p:cNvPr id="36" name="Google Shape;36;p32"/>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2"/>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8" name="Google Shape;38;p3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1" name="Shape 41"/>
        <p:cNvGrpSpPr/>
        <p:nvPr/>
      </p:nvGrpSpPr>
      <p:grpSpPr>
        <a:xfrm>
          <a:off x="0" y="0"/>
          <a:ext cx="0" cy="0"/>
          <a:chOff x="0" y="0"/>
          <a:chExt cx="0" cy="0"/>
        </a:xfrm>
      </p:grpSpPr>
      <p:sp>
        <p:nvSpPr>
          <p:cNvPr id="42" name="Google Shape;42;p3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4" name="Google Shape;44;p33"/>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5" name="Google Shape;45;p3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8" name="Shape 48"/>
        <p:cNvGrpSpPr/>
        <p:nvPr/>
      </p:nvGrpSpPr>
      <p:grpSpPr>
        <a:xfrm>
          <a:off x="0" y="0"/>
          <a:ext cx="0" cy="0"/>
          <a:chOff x="0" y="0"/>
          <a:chExt cx="0" cy="0"/>
        </a:xfrm>
      </p:grpSpPr>
      <p:sp>
        <p:nvSpPr>
          <p:cNvPr id="49" name="Google Shape;49;p3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4"/>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34"/>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34"/>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34"/>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3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7" name="Shape 57"/>
        <p:cNvGrpSpPr/>
        <p:nvPr/>
      </p:nvGrpSpPr>
      <p:grpSpPr>
        <a:xfrm>
          <a:off x="0" y="0"/>
          <a:ext cx="0" cy="0"/>
          <a:chOff x="0" y="0"/>
          <a:chExt cx="0" cy="0"/>
        </a:xfrm>
      </p:grpSpPr>
      <p:sp>
        <p:nvSpPr>
          <p:cNvPr id="58" name="Google Shape;58;p3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36"/>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6"/>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36"/>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3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9" name="Shape 69"/>
        <p:cNvGrpSpPr/>
        <p:nvPr/>
      </p:nvGrpSpPr>
      <p:grpSpPr>
        <a:xfrm>
          <a:off x="0" y="0"/>
          <a:ext cx="0" cy="0"/>
          <a:chOff x="0" y="0"/>
          <a:chExt cx="0" cy="0"/>
        </a:xfrm>
      </p:grpSpPr>
      <p:sp>
        <p:nvSpPr>
          <p:cNvPr id="70" name="Google Shape;70;p3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7"/>
          <p:cNvSpPr/>
          <p:nvPr>
            <p:ph idx="2" type="pic"/>
          </p:nvPr>
        </p:nvSpPr>
        <p:spPr>
          <a:xfrm>
            <a:off x="3570644" y="767419"/>
            <a:ext cx="8115230" cy="5330952"/>
          </a:xfrm>
          <a:prstGeom prst="rect">
            <a:avLst/>
          </a:prstGeom>
          <a:solidFill>
            <a:srgbClr val="BFBFBF"/>
          </a:solidFill>
          <a:ln>
            <a:noFill/>
          </a:ln>
        </p:spPr>
      </p:sp>
      <p:sp>
        <p:nvSpPr>
          <p:cNvPr id="72" name="Google Shape;72;p37"/>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3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7"/>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4"/>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1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1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6" name="Google Shape;16;p1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Corbel"/>
                <a:ea typeface="Corbel"/>
                <a:cs typeface="Corbel"/>
                <a:sym typeface="Corbel"/>
              </a:defRPr>
            </a:lvl1pPr>
            <a:lvl2pPr indent="0" lvl="1" marL="0" marR="0" rtl="0" algn="r">
              <a:spcBef>
                <a:spcPts val="0"/>
              </a:spcBef>
              <a:buNone/>
              <a:defRPr b="1" i="0" sz="1200" u="none" cap="none" strike="noStrike">
                <a:solidFill>
                  <a:schemeClr val="accent1"/>
                </a:solidFill>
                <a:latin typeface="Corbel"/>
                <a:ea typeface="Corbel"/>
                <a:cs typeface="Corbel"/>
                <a:sym typeface="Corbel"/>
              </a:defRPr>
            </a:lvl2pPr>
            <a:lvl3pPr indent="0" lvl="2" marL="0" marR="0" rtl="0" algn="r">
              <a:spcBef>
                <a:spcPts val="0"/>
              </a:spcBef>
              <a:buNone/>
              <a:defRPr b="1" i="0" sz="1200" u="none" cap="none" strike="noStrike">
                <a:solidFill>
                  <a:schemeClr val="accent1"/>
                </a:solidFill>
                <a:latin typeface="Corbel"/>
                <a:ea typeface="Corbel"/>
                <a:cs typeface="Corbel"/>
                <a:sym typeface="Corbel"/>
              </a:defRPr>
            </a:lvl3pPr>
            <a:lvl4pPr indent="0" lvl="3" marL="0" marR="0" rtl="0" algn="r">
              <a:spcBef>
                <a:spcPts val="0"/>
              </a:spcBef>
              <a:buNone/>
              <a:defRPr b="1" i="0" sz="1200" u="none" cap="none" strike="noStrike">
                <a:solidFill>
                  <a:schemeClr val="accent1"/>
                </a:solidFill>
                <a:latin typeface="Corbel"/>
                <a:ea typeface="Corbel"/>
                <a:cs typeface="Corbel"/>
                <a:sym typeface="Corbel"/>
              </a:defRPr>
            </a:lvl4pPr>
            <a:lvl5pPr indent="0" lvl="4" marL="0" marR="0" rtl="0" algn="r">
              <a:spcBef>
                <a:spcPts val="0"/>
              </a:spcBef>
              <a:buNone/>
              <a:defRPr b="1" i="0" sz="1200" u="none" cap="none" strike="noStrike">
                <a:solidFill>
                  <a:schemeClr val="accent1"/>
                </a:solidFill>
                <a:latin typeface="Corbel"/>
                <a:ea typeface="Corbel"/>
                <a:cs typeface="Corbel"/>
                <a:sym typeface="Corbel"/>
              </a:defRPr>
            </a:lvl5pPr>
            <a:lvl6pPr indent="0" lvl="5" marL="0" marR="0" rtl="0" algn="r">
              <a:spcBef>
                <a:spcPts val="0"/>
              </a:spcBef>
              <a:buNone/>
              <a:defRPr b="1" i="0" sz="1200" u="none" cap="none" strike="noStrike">
                <a:solidFill>
                  <a:schemeClr val="accent1"/>
                </a:solidFill>
                <a:latin typeface="Corbel"/>
                <a:ea typeface="Corbel"/>
                <a:cs typeface="Corbel"/>
                <a:sym typeface="Corbel"/>
              </a:defRPr>
            </a:lvl6pPr>
            <a:lvl7pPr indent="0" lvl="6" marL="0" marR="0" rtl="0" algn="r">
              <a:spcBef>
                <a:spcPts val="0"/>
              </a:spcBef>
              <a:buNone/>
              <a:defRPr b="1" i="0" sz="1200" u="none" cap="none" strike="noStrike">
                <a:solidFill>
                  <a:schemeClr val="accent1"/>
                </a:solidFill>
                <a:latin typeface="Corbel"/>
                <a:ea typeface="Corbel"/>
                <a:cs typeface="Corbel"/>
                <a:sym typeface="Corbel"/>
              </a:defRPr>
            </a:lvl7pPr>
            <a:lvl8pPr indent="0" lvl="7" marL="0" marR="0" rtl="0" algn="r">
              <a:spcBef>
                <a:spcPts val="0"/>
              </a:spcBef>
              <a:buNone/>
              <a:defRPr b="1" i="0" sz="1200" u="none" cap="none" strike="noStrike">
                <a:solidFill>
                  <a:schemeClr val="accent1"/>
                </a:solidFill>
                <a:latin typeface="Corbel"/>
                <a:ea typeface="Corbel"/>
                <a:cs typeface="Corbel"/>
                <a:sym typeface="Corbel"/>
              </a:defRPr>
            </a:lvl8pPr>
            <a:lvl9pPr indent="0" lvl="8" marL="0" marR="0" rtl="0" algn="r">
              <a:spcBef>
                <a:spcPts val="0"/>
              </a:spcBef>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5" name="Google Shape;16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Google Shape;16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aphicFrame>
        <p:nvGraphicFramePr>
          <p:cNvPr id="356" name="Google Shape;356;p9"/>
          <p:cNvGraphicFramePr/>
          <p:nvPr/>
        </p:nvGraphicFramePr>
        <p:xfrm>
          <a:off x="311268" y="993175"/>
          <a:ext cx="3000000" cy="3000000"/>
        </p:xfrm>
        <a:graphic>
          <a:graphicData uri="http://schemas.openxmlformats.org/drawingml/2006/table">
            <a:tbl>
              <a:tblPr bandRow="1" firstRow="1">
                <a:noFill/>
                <a:tableStyleId>{96C8850C-BC3E-48F8-805B-70C33409E720}</a:tableStyleId>
              </a:tblPr>
              <a:tblGrid>
                <a:gridCol w="1143825"/>
                <a:gridCol w="2236800"/>
                <a:gridCol w="1040125"/>
                <a:gridCol w="2560325"/>
                <a:gridCol w="937250"/>
                <a:gridCol w="2548900"/>
                <a:gridCol w="1200150"/>
              </a:tblGrid>
              <a:tr h="446450">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CAUSA</a:t>
                      </a:r>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SUBCAUSA</a:t>
                      </a:r>
                      <a:endParaRPr/>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EJECUCIÓN DE LA MEDIDA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MECANISMO</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b="1" lang="es-CO" sz="850" u="none" cap="none" strike="noStrike">
                          <a:solidFill>
                            <a:schemeClr val="lt1"/>
                          </a:solidFill>
                          <a:latin typeface="Montserrat"/>
                          <a:ea typeface="Montserrat"/>
                          <a:cs typeface="Montserrat"/>
                          <a:sym typeface="Montserrat"/>
                        </a:rPr>
                        <a:t>EJECUCIÓN DEL MECANISMO</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RESPONSABLE</a:t>
                      </a:r>
                      <a:endParaRPr/>
                    </a:p>
                  </a:txBody>
                  <a:tcPr marT="45725" marB="45725" marR="91450" marL="91450" anchor="ctr">
                    <a:solidFill>
                      <a:srgbClr val="222A35"/>
                    </a:solidFill>
                  </a:tcPr>
                </a:tc>
              </a:tr>
              <a:tr h="2560750">
                <a:tc>
                  <a:txBody>
                    <a:bodyPr/>
                    <a:lstStyle/>
                    <a:p>
                      <a:pPr indent="0" lvl="0" marL="0" marR="0" rtl="0" algn="ctr">
                        <a:spcBef>
                          <a:spcPts val="0"/>
                        </a:spcBef>
                        <a:spcAft>
                          <a:spcPts val="0"/>
                        </a:spcAft>
                        <a:buNone/>
                      </a:pPr>
                      <a:r>
                        <a:rPr b="1" lang="es-CO" sz="850" u="none" cap="none" strike="noStrike">
                          <a:solidFill>
                            <a:schemeClr val="dk1"/>
                          </a:solidFill>
                          <a:latin typeface="Montserrat"/>
                          <a:ea typeface="Montserrat"/>
                          <a:cs typeface="Montserrat"/>
                          <a:sym typeface="Montserrat"/>
                        </a:rPr>
                        <a:t>No reconocimiento de pensión de vejez</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874 procesos activos de pensiones convencionales</a:t>
                      </a:r>
                      <a:endParaRPr/>
                    </a:p>
                    <a:p>
                      <a:pPr indent="0" lvl="0" marL="0" marR="0" rtl="0" algn="ctr">
                        <a:lnSpc>
                          <a:spcPct val="100000"/>
                        </a:lnSpc>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6% de la litigiosidad a 30 de septiembre de 2023</a:t>
                      </a:r>
                      <a:endParaRPr/>
                    </a:p>
                  </a:txBody>
                  <a:tcPr marT="45725" marB="45725" marR="91450" marL="91450" anchor="ctr">
                    <a:solidFill>
                      <a:srgbClr val="DDEAF6"/>
                    </a:solidFill>
                  </a:tcPr>
                </a:tc>
                <a:tc>
                  <a:txBody>
                    <a:bodyPr/>
                    <a:lstStyle/>
                    <a:p>
                      <a:pPr indent="0" lvl="0" marL="0" marR="0" rtl="0" algn="just">
                        <a:lnSpc>
                          <a:spcPct val="100000"/>
                        </a:lnSpc>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Controversias sobre el cumplimiento de los requisitos exigidos por la norma convencional para el reconocimiento de la pensión</a:t>
                      </a:r>
                      <a:r>
                        <a:rPr b="0" lang="es-CO" sz="850" u="none" cap="none" strike="noStrike">
                          <a:solidFill>
                            <a:schemeClr val="dk1"/>
                          </a:solidFill>
                          <a:latin typeface="Montserrat"/>
                          <a:ea typeface="Montserrat"/>
                          <a:cs typeface="Montserrat"/>
                          <a:sym typeface="Montserrat"/>
                        </a:rPr>
                        <a:t>,</a:t>
                      </a:r>
                      <a:r>
                        <a:rPr b="1" lang="es-CO" sz="850" u="none" cap="none" strike="noStrike">
                          <a:solidFill>
                            <a:schemeClr val="dk1"/>
                          </a:solidFill>
                          <a:latin typeface="Montserrat"/>
                          <a:ea typeface="Montserrat"/>
                          <a:cs typeface="Montserrat"/>
                          <a:sym typeface="Montserrat"/>
                        </a:rPr>
                        <a:t> </a:t>
                      </a:r>
                      <a:r>
                        <a:rPr lang="es-CO" sz="850" u="none" cap="none" strike="noStrike">
                          <a:solidFill>
                            <a:schemeClr val="dk1"/>
                          </a:solidFill>
                          <a:latin typeface="Montserrat"/>
                          <a:ea typeface="Montserrat"/>
                          <a:cs typeface="Montserrat"/>
                          <a:sym typeface="Montserrat"/>
                        </a:rPr>
                        <a:t>debido al precedente jurisprudencial vigente y pacífico que establece que </a:t>
                      </a:r>
                      <a:r>
                        <a:rPr b="0" lang="es-CO" sz="850" u="none" cap="none" strike="noStrike">
                          <a:solidFill>
                            <a:schemeClr val="dk1"/>
                          </a:solidFill>
                          <a:latin typeface="Montserrat"/>
                          <a:ea typeface="Montserrat"/>
                          <a:cs typeface="Montserrat"/>
                          <a:sym typeface="Montserrat"/>
                        </a:rPr>
                        <a:t>el texto convencional es fuente del derecho pensional mientras que sus cláusulas permanezcan vigentes, y como tal, debe  ser interpretado bajo los principios constitucionales. </a:t>
                      </a:r>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Fijar lineamientos</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1" lang="es-CO" sz="850" u="none" cap="none" strike="noStrike">
                          <a:solidFill>
                            <a:schemeClr val="dk1"/>
                          </a:solidFill>
                          <a:latin typeface="Montserrat"/>
                          <a:ea typeface="Montserrat"/>
                          <a:cs typeface="Montserrat"/>
                          <a:sym typeface="Montserrat"/>
                        </a:rPr>
                        <a:t>Durante los años 2024 y 2025</a:t>
                      </a:r>
                      <a:r>
                        <a:rPr b="0" lang="es-CO" sz="850" u="none" cap="none" strike="noStrike">
                          <a:solidFill>
                            <a:schemeClr val="dk1"/>
                          </a:solidFill>
                          <a:latin typeface="Montserrat"/>
                          <a:ea typeface="Montserrat"/>
                          <a:cs typeface="Montserrat"/>
                          <a:sym typeface="Montserrat"/>
                        </a:rPr>
                        <a:t>, la Subdirección de Asesoría y Conceptualización Pensional recomendará la línea jurídica sobre las convenciones colectivas de Caja Agraria, Idema y Telecom, que representan el mayor porcentaje de demandas, después de la convención colectiva del Instituto de Seguros Sociales.</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1" lang="es-CO" sz="850" u="none" cap="none" strike="noStrike">
                          <a:solidFill>
                            <a:schemeClr val="dk1"/>
                          </a:solidFill>
                          <a:latin typeface="Montserrat"/>
                          <a:ea typeface="Montserrat"/>
                          <a:cs typeface="Montserrat"/>
                          <a:sym typeface="Montserrat"/>
                        </a:rPr>
                        <a:t>Capacitación virtual</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 Dirección de Pensiones, la Subdirección de Defensa Judicial Pensional y la Subdirección de Asesoría y Conceptualización Pensional de los lineamientos jurídicos adoptados para las convenciones colectivas de Caja Agraria, Idema y Telecom.</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Dicha socialización estará a </a:t>
                      </a:r>
                      <a:r>
                        <a:rPr b="1" lang="es-CO" sz="850" u="none" cap="none" strike="noStrike">
                          <a:solidFill>
                            <a:schemeClr val="dk1"/>
                          </a:solidFill>
                          <a:latin typeface="Montserrat"/>
                          <a:ea typeface="Montserrat"/>
                          <a:cs typeface="Montserrat"/>
                          <a:sym typeface="Montserrat"/>
                        </a:rPr>
                        <a:t>cargo de la Subdirección de Asesoría y Conceptualización Pensional</a:t>
                      </a:r>
                      <a:r>
                        <a:rPr b="0" lang="es-CO" sz="850" u="none" cap="none" strike="noStrike">
                          <a:solidFill>
                            <a:schemeClr val="dk1"/>
                          </a:solidFill>
                          <a:latin typeface="Montserrat"/>
                          <a:ea typeface="Montserrat"/>
                          <a:cs typeface="Montserrat"/>
                          <a:sym typeface="Montserrat"/>
                        </a:rPr>
                        <a:t>, y se realizará a través de la remisión del </a:t>
                      </a:r>
                      <a:r>
                        <a:rPr b="1" lang="es-CO" sz="850" u="none" cap="none" strike="noStrike">
                          <a:solidFill>
                            <a:schemeClr val="dk1"/>
                          </a:solidFill>
                          <a:latin typeface="Montserrat"/>
                          <a:ea typeface="Montserrat"/>
                          <a:cs typeface="Montserrat"/>
                          <a:sym typeface="Montserrat"/>
                        </a:rPr>
                        <a:t>acta de reunión o del lineamiento.</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Subdirección de Asesoría y Conceptualización Pensional</a:t>
                      </a:r>
                      <a:endParaRPr/>
                    </a:p>
                    <a:p>
                      <a:pPr indent="0" lvl="0" marL="0" marR="0" rtl="0" algn="ctr">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Secretaría Técnica (Seguimiento)</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bl>
          </a:graphicData>
        </a:graphic>
      </p:graphicFrame>
      <p:sp>
        <p:nvSpPr>
          <p:cNvPr id="357" name="Google Shape;357;p9"/>
          <p:cNvSpPr txBox="1"/>
          <p:nvPr/>
        </p:nvSpPr>
        <p:spPr>
          <a:xfrm>
            <a:off x="207901" y="359119"/>
            <a:ext cx="105227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Montserrat"/>
                <a:ea typeface="Montserrat"/>
                <a:cs typeface="Montserrat"/>
                <a:sym typeface="Montserrat"/>
              </a:rPr>
              <a:t>PENSIONES CONVENCIONALES</a:t>
            </a:r>
            <a:endParaRPr/>
          </a:p>
        </p:txBody>
      </p:sp>
      <p:graphicFrame>
        <p:nvGraphicFramePr>
          <p:cNvPr id="358" name="Google Shape;358;p9"/>
          <p:cNvGraphicFramePr/>
          <p:nvPr/>
        </p:nvGraphicFramePr>
        <p:xfrm>
          <a:off x="425959" y="4541127"/>
          <a:ext cx="3000000" cy="3000000"/>
        </p:xfrm>
        <a:graphic>
          <a:graphicData uri="http://schemas.openxmlformats.org/drawingml/2006/table">
            <a:tbl>
              <a:tblPr>
                <a:noFill/>
                <a:tableStyleId>{26DBEE44-A292-4B65-B6FB-FDD6AD1997BD}</a:tableStyleId>
              </a:tblPr>
              <a:tblGrid>
                <a:gridCol w="5798675"/>
                <a:gridCol w="1610850"/>
                <a:gridCol w="1137075"/>
              </a:tblGrid>
              <a:tr h="308850">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Fondos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No. de procesos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 participación</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741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INSTITUTO DE SEGUROS SOCIALES EN LIQUIDACIÓN</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527</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60,3%</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74100">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CAJA AGRARIA</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176</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20,1%</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74100">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INSTITUTO DE MERCADEO AGROPECUARIO</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45</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5,1%</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74100">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EMPRESA NACIONAL DE TELECOMUNICACIONES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44</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5,0%</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741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TELECARTAGENA</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21</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2,4%</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741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FONDO DE PASIVO SOCIAL DE LA EMPRESA PUERTOS DE COLOMBIA</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21</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2,4%</a:t>
                      </a:r>
                      <a:endParaRPr b="0" i="0" sz="850" u="none" cap="none" strike="noStrike">
                        <a:solidFill>
                          <a:srgbClr val="000000"/>
                        </a:solidFill>
                        <a:latin typeface="Montserrat"/>
                        <a:ea typeface="Montserrat"/>
                        <a:cs typeface="Montserrat"/>
                        <a:sym typeface="Montserrat"/>
                      </a:endParaRPr>
                    </a:p>
                  </a:txBody>
                  <a:tcPr marT="6350" marB="0" marR="6350" marL="6350" anchor="ctr"/>
                </a:tc>
              </a:tr>
            </a:tbl>
          </a:graphicData>
        </a:graphic>
      </p:graphicFrame>
      <p:sp>
        <p:nvSpPr>
          <p:cNvPr id="359" name="Google Shape;359;p9"/>
          <p:cNvSpPr txBox="1"/>
          <p:nvPr/>
        </p:nvSpPr>
        <p:spPr>
          <a:xfrm>
            <a:off x="388620" y="6050700"/>
            <a:ext cx="29666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dk1"/>
                </a:solidFill>
                <a:latin typeface="Montserrat"/>
                <a:ea typeface="Montserrat"/>
                <a:cs typeface="Montserrat"/>
                <a:sym typeface="Montserrat"/>
              </a:rPr>
              <a:t>Corte septiembre 2023</a:t>
            </a:r>
            <a:endParaRPr/>
          </a:p>
        </p:txBody>
      </p:sp>
      <p:sp>
        <p:nvSpPr>
          <p:cNvPr id="360" name="Google Shape;360;p9"/>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61" name="Google Shape;361;p9"/>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
        <p:nvSpPr>
          <p:cNvPr id="362" name="Google Shape;362;p9"/>
          <p:cNvSpPr/>
          <p:nvPr/>
        </p:nvSpPr>
        <p:spPr>
          <a:xfrm>
            <a:off x="311268" y="5028715"/>
            <a:ext cx="8444112" cy="521743"/>
          </a:xfrm>
          <a:prstGeom prst="roundRect">
            <a:avLst>
              <a:gd fmla="val 16667" name="adj"/>
            </a:avLst>
          </a:prstGeom>
          <a:noFill/>
          <a:ln cap="flat" cmpd="sng" w="25400">
            <a:solidFill>
              <a:srgbClr val="00206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10"/>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orbel"/>
              <a:buNone/>
            </a:pPr>
            <a:r>
              <a:t/>
            </a:r>
            <a:endParaRPr sz="1800">
              <a:solidFill>
                <a:schemeClr val="lt1"/>
              </a:solidFill>
              <a:latin typeface="Corbel"/>
              <a:ea typeface="Corbel"/>
              <a:cs typeface="Corbel"/>
              <a:sym typeface="Corbel"/>
            </a:endParaRPr>
          </a:p>
        </p:txBody>
      </p:sp>
      <p:sp>
        <p:nvSpPr>
          <p:cNvPr id="368" name="Google Shape;368;p10"/>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orbel"/>
              <a:buNone/>
            </a:pPr>
            <a:r>
              <a:t/>
            </a:r>
            <a:endParaRPr sz="1800">
              <a:solidFill>
                <a:schemeClr val="lt1"/>
              </a:solidFill>
              <a:latin typeface="Corbel"/>
              <a:ea typeface="Corbel"/>
              <a:cs typeface="Corbel"/>
              <a:sym typeface="Corbel"/>
            </a:endParaRPr>
          </a:p>
        </p:txBody>
      </p:sp>
      <p:sp>
        <p:nvSpPr>
          <p:cNvPr id="369" name="Google Shape;369;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70" name="Google Shape;370;p10"/>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71" name="Google Shape;371;p10"/>
          <p:cNvSpPr txBox="1"/>
          <p:nvPr/>
        </p:nvSpPr>
        <p:spPr>
          <a:xfrm>
            <a:off x="3019768" y="1061041"/>
            <a:ext cx="6124231" cy="95415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C3C43"/>
              </a:buClr>
              <a:buSzPts val="2800"/>
              <a:buFont typeface="Arial"/>
              <a:buNone/>
            </a:pPr>
            <a:r>
              <a:rPr b="1" i="0" lang="es-CO" sz="2800" u="none" cap="none" strike="noStrike">
                <a:solidFill>
                  <a:srgbClr val="FFFFFF"/>
                </a:solidFill>
                <a:latin typeface="Montserrat"/>
                <a:ea typeface="Montserrat"/>
                <a:cs typeface="Montserrat"/>
                <a:sym typeface="Montserrat"/>
              </a:rPr>
              <a:t>Formulación PPDA 2024-2025</a:t>
            </a:r>
            <a:endParaRPr sz="1800">
              <a:solidFill>
                <a:schemeClr val="dk1"/>
              </a:solidFill>
              <a:latin typeface="Corbel"/>
              <a:ea typeface="Corbel"/>
              <a:cs typeface="Corbel"/>
              <a:sym typeface="Corbel"/>
            </a:endParaRPr>
          </a:p>
        </p:txBody>
      </p:sp>
      <p:sp>
        <p:nvSpPr>
          <p:cNvPr id="372" name="Google Shape;372;p10"/>
          <p:cNvSpPr/>
          <p:nvPr/>
        </p:nvSpPr>
        <p:spPr>
          <a:xfrm>
            <a:off x="11014533" y="758952"/>
            <a:ext cx="1185379" cy="1651133"/>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orbel"/>
              <a:buNone/>
            </a:pPr>
            <a:r>
              <a:t/>
            </a:r>
            <a:endParaRPr sz="1800">
              <a:solidFill>
                <a:schemeClr val="lt1"/>
              </a:solidFill>
              <a:latin typeface="Corbel"/>
              <a:ea typeface="Corbel"/>
              <a:cs typeface="Corbel"/>
              <a:sym typeface="Corbel"/>
            </a:endParaRPr>
          </a:p>
        </p:txBody>
      </p:sp>
      <p:sp>
        <p:nvSpPr>
          <p:cNvPr id="373" name="Google Shape;373;p10"/>
          <p:cNvSpPr/>
          <p:nvPr/>
        </p:nvSpPr>
        <p:spPr>
          <a:xfrm>
            <a:off x="763" y="2526526"/>
            <a:ext cx="1169701" cy="3563378"/>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orbel"/>
              <a:buNone/>
            </a:pPr>
            <a:r>
              <a:t/>
            </a:r>
            <a:endParaRPr sz="1800">
              <a:solidFill>
                <a:schemeClr val="lt1"/>
              </a:solidFill>
              <a:latin typeface="Corbel"/>
              <a:ea typeface="Corbel"/>
              <a:cs typeface="Corbel"/>
              <a:sym typeface="Corbel"/>
            </a:endParaRPr>
          </a:p>
        </p:txBody>
      </p:sp>
      <p:sp>
        <p:nvSpPr>
          <p:cNvPr id="374" name="Google Shape;374;p10"/>
          <p:cNvSpPr/>
          <p:nvPr/>
        </p:nvSpPr>
        <p:spPr>
          <a:xfrm>
            <a:off x="1279019" y="2526526"/>
            <a:ext cx="10920893" cy="3563377"/>
          </a:xfrm>
          <a:prstGeom prst="rect">
            <a:avLst/>
          </a:prstGeom>
          <a:solidFill>
            <a:srgbClr val="F3F3F3">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375" name="Google Shape;375;p10"/>
          <p:cNvPicPr preferRelativeResize="0"/>
          <p:nvPr/>
        </p:nvPicPr>
        <p:blipFill rotWithShape="1">
          <a:blip r:embed="rId3">
            <a:alphaModFix/>
          </a:blip>
          <a:srcRect b="67156" l="12700" r="81600" t="22889"/>
          <a:stretch/>
        </p:blipFill>
        <p:spPr>
          <a:xfrm>
            <a:off x="92562" y="0"/>
            <a:ext cx="1445079" cy="709863"/>
          </a:xfrm>
          <a:prstGeom prst="rect">
            <a:avLst/>
          </a:prstGeom>
          <a:noFill/>
          <a:ln>
            <a:noFill/>
          </a:ln>
        </p:spPr>
      </p:pic>
      <p:sp>
        <p:nvSpPr>
          <p:cNvPr id="376" name="Google Shape;376;p10"/>
          <p:cNvSpPr/>
          <p:nvPr/>
        </p:nvSpPr>
        <p:spPr>
          <a:xfrm>
            <a:off x="0" y="6701589"/>
            <a:ext cx="12192000" cy="15641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orbel"/>
              <a:buNone/>
            </a:pPr>
            <a:r>
              <a:t/>
            </a:r>
            <a:endParaRPr sz="1800">
              <a:solidFill>
                <a:schemeClr val="lt1"/>
              </a:solidFill>
              <a:latin typeface="Corbel"/>
              <a:ea typeface="Corbel"/>
              <a:cs typeface="Corbel"/>
              <a:sym typeface="Corbel"/>
            </a:endParaRPr>
          </a:p>
        </p:txBody>
      </p:sp>
      <p:sp>
        <p:nvSpPr>
          <p:cNvPr id="377" name="Google Shape;377;p10"/>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000"/>
              <a:buFont typeface="Verdana"/>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
        <p:nvSpPr>
          <p:cNvPr id="378" name="Google Shape;378;p10"/>
          <p:cNvSpPr txBox="1"/>
          <p:nvPr/>
        </p:nvSpPr>
        <p:spPr>
          <a:xfrm>
            <a:off x="1240146" y="3307236"/>
            <a:ext cx="8983489" cy="100097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2C3C43"/>
              </a:buClr>
              <a:buSzPts val="2800"/>
              <a:buFont typeface="Arial"/>
              <a:buNone/>
            </a:pPr>
            <a:r>
              <a:rPr b="1" i="0" lang="es-CO" sz="2800" u="none" cap="none" strike="noStrike">
                <a:solidFill>
                  <a:schemeClr val="dk1"/>
                </a:solidFill>
                <a:latin typeface="Montserrat"/>
                <a:ea typeface="Montserrat"/>
                <a:cs typeface="Montserrat"/>
                <a:sym typeface="Montserrat"/>
              </a:rPr>
              <a:t>PARTE II. NEGOCIO PARAFISCAL</a:t>
            </a:r>
            <a:endParaRPr sz="1800">
              <a:solidFill>
                <a:schemeClr val="dk1"/>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1"/>
          <p:cNvGraphicFramePr/>
          <p:nvPr/>
        </p:nvGraphicFramePr>
        <p:xfrm>
          <a:off x="311268" y="885106"/>
          <a:ext cx="3000000" cy="3000000"/>
        </p:xfrm>
        <a:graphic>
          <a:graphicData uri="http://schemas.openxmlformats.org/drawingml/2006/table">
            <a:tbl>
              <a:tblPr>
                <a:noFill/>
                <a:tableStyleId>{8052DCCE-1732-483F-B2D7-41767CA195B5}</a:tableStyleId>
              </a:tblPr>
              <a:tblGrid>
                <a:gridCol w="1143825"/>
                <a:gridCol w="2236800"/>
                <a:gridCol w="1040125"/>
                <a:gridCol w="2560325"/>
                <a:gridCol w="937250"/>
                <a:gridCol w="2548900"/>
                <a:gridCol w="1200150"/>
              </a:tblGrid>
              <a:tr h="446450">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CAUSA</a:t>
                      </a:r>
                      <a:endParaRPr sz="1800" u="none" cap="none" strike="noStrike"/>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SUBCAUSA</a:t>
                      </a:r>
                      <a:endParaRPr sz="1800" u="none" cap="none" strike="noStrike"/>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EJECUCIÓN DE LA MEDIDA</a:t>
                      </a:r>
                      <a:endParaRPr sz="1800" u="none" cap="none" strike="noStrike"/>
                    </a:p>
                  </a:txBody>
                  <a:tcPr marT="45725" marB="45725" marR="91450" marL="91450" anchor="ctr">
                    <a:solidFill>
                      <a:srgbClr val="222A35"/>
                    </a:solidFill>
                  </a:tcPr>
                </a:tc>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MECANISMO</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Clr>
                          <a:schemeClr val="lt1"/>
                        </a:buClr>
                        <a:buSzPts val="850"/>
                        <a:buFont typeface="Montserrat"/>
                        <a:buNone/>
                      </a:pPr>
                      <a:r>
                        <a:rPr b="1" lang="es-CO" sz="850" u="none" cap="none" strike="noStrike">
                          <a:solidFill>
                            <a:schemeClr val="lt1"/>
                          </a:solidFill>
                          <a:latin typeface="Montserrat"/>
                          <a:ea typeface="Montserrat"/>
                          <a:cs typeface="Montserrat"/>
                          <a:sym typeface="Montserrat"/>
                        </a:rPr>
                        <a:t>EJECUCIÓN DEL MECANISMO</a:t>
                      </a:r>
                      <a:endParaRPr sz="1800" u="none" cap="none" strike="noStrike"/>
                    </a:p>
                  </a:txBody>
                  <a:tcPr marT="45725" marB="45725" marR="91450" marL="91450" anchor="ctr">
                    <a:solidFill>
                      <a:srgbClr val="222A35"/>
                    </a:solidFill>
                  </a:tcPr>
                </a:tc>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RESPONSABLE</a:t>
                      </a:r>
                      <a:endParaRPr sz="1800" u="none" cap="none" strike="noStrike"/>
                    </a:p>
                  </a:txBody>
                  <a:tcPr marT="45725" marB="45725" marR="91450" marL="91450" anchor="ctr">
                    <a:solidFill>
                      <a:srgbClr val="222A35"/>
                    </a:solidFill>
                  </a:tcPr>
                </a:tc>
              </a:tr>
              <a:tr h="2289850">
                <a:tc rowSpan="2">
                  <a:txBody>
                    <a:bodyPr/>
                    <a:lstStyle/>
                    <a:p>
                      <a:pPr indent="0" lvl="0" marL="0" marR="0" rtl="0" algn="ctr">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Ilegalidad del acto administrativo que impone sanción por violación de normas del Sistema de Seguridad Social Integral</a:t>
                      </a:r>
                      <a:endParaRPr sz="1800" u="none" cap="none" strike="noStrike"/>
                    </a:p>
                    <a:p>
                      <a:pPr indent="0" lvl="0" marL="0" marR="0" rtl="0" algn="ctr">
                        <a:spcBef>
                          <a:spcPts val="0"/>
                        </a:spcBef>
                        <a:spcAft>
                          <a:spcPts val="0"/>
                        </a:spcAft>
                        <a:buClr>
                          <a:schemeClr val="dk1"/>
                        </a:buClr>
                        <a:buSzPts val="850"/>
                        <a:buFont typeface="Calibri"/>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Calibri"/>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4 procesos con fallo “En Contra” </a:t>
                      </a:r>
                      <a:endParaRPr b="0" i="0" sz="800" u="none" cap="none" strike="noStrike">
                        <a:latin typeface="Montserrat"/>
                        <a:ea typeface="Montserrat"/>
                        <a:cs typeface="Montserrat"/>
                        <a:sym typeface="Montserrat"/>
                      </a:endParaRPr>
                    </a:p>
                    <a:p>
                      <a:pPr indent="0" lvl="0" marL="0" marR="0" rtl="0" algn="ctr">
                        <a:spcBef>
                          <a:spcPts val="0"/>
                        </a:spcBef>
                        <a:spcAft>
                          <a:spcPts val="0"/>
                        </a:spcAft>
                        <a:buClr>
                          <a:schemeClr val="dk1"/>
                        </a:buClr>
                        <a:buSzPts val="800"/>
                        <a:buFont typeface="Montserrat"/>
                        <a:buNone/>
                      </a:pPr>
                      <a:r>
                        <a:rPr b="0" i="0" lang="es-CO" sz="800" u="none" cap="none" strike="noStrike">
                          <a:latin typeface="Montserrat"/>
                          <a:ea typeface="Montserrat"/>
                          <a:cs typeface="Montserrat"/>
                          <a:sym typeface="Montserrat"/>
                        </a:rPr>
                        <a:t>(Corte septiembre de 2023)</a:t>
                      </a:r>
                      <a:endParaRPr sz="1800" u="none" cap="none" strike="noStrike"/>
                    </a:p>
                  </a:txBody>
                  <a:tcPr marT="45725" marB="45725" marR="91450" marL="91450" anchor="ctr">
                    <a:solidFill>
                      <a:srgbClr val="DDEAF6"/>
                    </a:solidFill>
                  </a:tcPr>
                </a:tc>
                <a:tc rowSpan="2">
                  <a:txBody>
                    <a:bodyPr/>
                    <a:lstStyle/>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Configuración del silencio administrativo positivo</a:t>
                      </a:r>
                      <a:r>
                        <a:rPr b="0" lang="es-CO" sz="850" u="none" cap="none" strike="noStrike">
                          <a:solidFill>
                            <a:schemeClr val="dk1"/>
                          </a:solidFill>
                          <a:latin typeface="Montserrat"/>
                          <a:ea typeface="Montserrat"/>
                          <a:cs typeface="Montserrat"/>
                          <a:sym typeface="Montserrat"/>
                        </a:rPr>
                        <a:t> por la expedición extemporánea del fallo del recurso de reconsideración, debido a la  errónea interpretación que realiza el juez indicando que para estos casos se aplican las normas del Estatuto Tributario.</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Efectuar Seguimiento y control</a:t>
                      </a:r>
                      <a:endParaRPr sz="1800" u="none" cap="none" strike="noStrike"/>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Revisión trimestral de acuerdos de niveles de servicios (ANS) y/o procesos internos con la Subdirección Jurídica de Parafiscales y la Dirección de Parafiscales, que conlleven a expedir y notificar los actos administrativos (que establecen obligaciones de orden parafiscal) antes de plazo incorporado en la Ley Tributaria para fallar los recursos de reconsideración (1 año).</a:t>
                      </a:r>
                      <a:endParaRPr sz="1800" u="none" cap="none" strike="noStrike"/>
                    </a:p>
                    <a:p>
                      <a:pPr indent="0" lvl="0" marL="0" marR="0" rtl="0" algn="just">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Mesa de Trabajo</a:t>
                      </a:r>
                      <a:endParaRPr sz="1800" u="none" cap="none" strike="noStrike"/>
                    </a:p>
                    <a:p>
                      <a:pPr indent="0" lvl="0" marL="0" marR="0" rtl="0" algn="ctr">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Evaluar trimestralmente (de ser necesario) con los Subdirectores de las áreas que intervienen en la proyección y notificación de los actos administrativos, los Acuerdos de Niveles de Servicios (ANS) entre las áreas.</a:t>
                      </a:r>
                      <a:endParaRPr sz="1800" u="none" cap="none" strike="noStrike"/>
                    </a:p>
                    <a:p>
                      <a:pPr indent="0" lvl="0" marL="0" marR="0" rtl="0" algn="just">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Establecer si el Acuerdo de Nivel de Servicio (ANS) actual entre la Subdirección Jurídica de Parafiscales y la Dirección de Parafiscales correspondiente a 10 meses para la entrega de las respuestas a los Recursos de Reconsideración debe ser cambiado para aumentar el tiempo que se requiera para la revisión, firma y posterior notificación del acto administrativo y que este sea dentro del término de 1 año, como lo establece la norma.</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GIT Defensa Judicial  Y </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Subdirección Jurídica de Parafiscales </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Secretaria Técnica</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r h="2560750">
                <a:tc vMerge="1"/>
                <a:tc vMerge="1"/>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Efectuar Seguimiento y control</a:t>
                      </a:r>
                      <a:endParaRPr sz="1800" u="none" cap="none" strike="noStrike"/>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Realizar seguimiento semestral de las sentencias que se profieran (primera y segunda instancia) a efectos de analizar un posible cambio de lineamiento al interior de la Entidad que conlleve a (i) la eventual presentación de ofertas de revocatoria o (ii) La no presentación de los recursos de apelación en los casos que presenten esta tipología.</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Informe de seguimiento y análisis de sentencias</a:t>
                      </a:r>
                      <a:endParaRPr sz="1800" u="none" cap="none" strike="noStrike"/>
                    </a:p>
                    <a:p>
                      <a:pPr indent="0" lvl="0" marL="0" marR="0" rtl="0" algn="ctr">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Informe semestralmente (si hay lugar a ello) del análisis de sentencias en las cuales se resuelva esta tipología, que será presentado a la Subdirección Jurídica de Parafiscales.</a:t>
                      </a:r>
                      <a:endParaRPr sz="1800" u="none" cap="none" strike="noStrike"/>
                    </a:p>
                    <a:p>
                      <a:pPr indent="0" lvl="0" marL="0" marR="0" rtl="0" algn="just">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Dependiendo del resultado del informe el Subdirector de la Jurídica Parafiscales definirá la necesidad de presentar ante el Comité de Conciliación y Defensa Judicial el resultado de este para una definición frente a la postura de los jueces. Así mismo, se socializará con el GIT de actos administrativos de la Subdirección Jurídica de Parafiscales y la Subdirección de Determinación las decisiones de los jueces para que se implementen los mecanismos de control a que haya lugar.</a:t>
                      </a:r>
                      <a:endParaRPr sz="1800" u="none" cap="none" strike="noStrike"/>
                    </a:p>
                    <a:p>
                      <a:pPr indent="0" lvl="0" marL="0" marR="0" rtl="0" algn="just">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GIT Defensa Judicial  Y </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Subdirección Jurídica de Parafiscales </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Secretaria Técnica</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bl>
          </a:graphicData>
        </a:graphic>
      </p:graphicFrame>
      <p:sp>
        <p:nvSpPr>
          <p:cNvPr id="384" name="Google Shape;384;p11"/>
          <p:cNvSpPr txBox="1"/>
          <p:nvPr/>
        </p:nvSpPr>
        <p:spPr>
          <a:xfrm>
            <a:off x="207901" y="359119"/>
            <a:ext cx="105227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Montserrat"/>
              <a:buNone/>
            </a:pPr>
            <a:r>
              <a:rPr b="1" lang="es-CO" sz="1800">
                <a:solidFill>
                  <a:schemeClr val="dk1"/>
                </a:solidFill>
                <a:latin typeface="Montserrat"/>
                <a:ea typeface="Montserrat"/>
                <a:cs typeface="Montserrat"/>
                <a:sym typeface="Montserrat"/>
              </a:rPr>
              <a:t>SILENCIO ADMINISTRATIVO POSITIVO</a:t>
            </a:r>
            <a:endParaRPr sz="1800">
              <a:solidFill>
                <a:schemeClr val="dk1"/>
              </a:solidFill>
              <a:latin typeface="Calibri"/>
              <a:ea typeface="Calibri"/>
              <a:cs typeface="Calibri"/>
              <a:sym typeface="Calibri"/>
            </a:endParaRPr>
          </a:p>
        </p:txBody>
      </p:sp>
      <p:sp>
        <p:nvSpPr>
          <p:cNvPr id="385" name="Google Shape;385;p11"/>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86" name="Google Shape;386;p11"/>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000"/>
              <a:buFont typeface="Verdana"/>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aphicFrame>
        <p:nvGraphicFramePr>
          <p:cNvPr id="391" name="Google Shape;391;p12"/>
          <p:cNvGraphicFramePr/>
          <p:nvPr/>
        </p:nvGraphicFramePr>
        <p:xfrm>
          <a:off x="262314" y="1633252"/>
          <a:ext cx="3000000" cy="3000000"/>
        </p:xfrm>
        <a:graphic>
          <a:graphicData uri="http://schemas.openxmlformats.org/drawingml/2006/table">
            <a:tbl>
              <a:tblPr>
                <a:noFill/>
                <a:tableStyleId>{8052DCCE-1732-483F-B2D7-41767CA195B5}</a:tableStyleId>
              </a:tblPr>
              <a:tblGrid>
                <a:gridCol w="1143825"/>
                <a:gridCol w="2236800"/>
                <a:gridCol w="1040125"/>
                <a:gridCol w="2474200"/>
                <a:gridCol w="947650"/>
                <a:gridCol w="2535375"/>
                <a:gridCol w="1289400"/>
              </a:tblGrid>
              <a:tr h="446450">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CAUSA</a:t>
                      </a:r>
                      <a:endParaRPr sz="1800" u="none" cap="none" strike="noStrike"/>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SUBCAUSA</a:t>
                      </a:r>
                      <a:endParaRPr sz="1800" u="none" cap="none" strike="noStrike"/>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EJECUCIÓN DE LA MEDIDA</a:t>
                      </a:r>
                      <a:endParaRPr sz="1800" u="none" cap="none" strike="noStrike"/>
                    </a:p>
                  </a:txBody>
                  <a:tcPr marT="45725" marB="45725" marR="91450" marL="91450" anchor="ctr">
                    <a:solidFill>
                      <a:srgbClr val="222A35"/>
                    </a:solidFill>
                  </a:tcPr>
                </a:tc>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MECANISMO</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Clr>
                          <a:schemeClr val="lt1"/>
                        </a:buClr>
                        <a:buSzPts val="850"/>
                        <a:buFont typeface="Montserrat"/>
                        <a:buNone/>
                      </a:pPr>
                      <a:r>
                        <a:rPr b="1" lang="es-CO" sz="850" u="none" cap="none" strike="noStrike">
                          <a:solidFill>
                            <a:schemeClr val="lt1"/>
                          </a:solidFill>
                          <a:latin typeface="Montserrat"/>
                          <a:ea typeface="Montserrat"/>
                          <a:cs typeface="Montserrat"/>
                          <a:sym typeface="Montserrat"/>
                        </a:rPr>
                        <a:t>EJECUCIÓN DEL MECANISMO</a:t>
                      </a:r>
                      <a:endParaRPr sz="1800" u="none" cap="none" strike="noStrike"/>
                    </a:p>
                  </a:txBody>
                  <a:tcPr marT="45725" marB="45725" marR="91450" marL="91450" anchor="ctr">
                    <a:solidFill>
                      <a:srgbClr val="222A35"/>
                    </a:solidFill>
                  </a:tcPr>
                </a:tc>
                <a:tc>
                  <a:txBody>
                    <a:bodyPr/>
                    <a:lstStyle/>
                    <a:p>
                      <a:pPr indent="0" lvl="0" marL="0" marR="0" rtl="0" algn="ctr">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RESPONSABLE</a:t>
                      </a:r>
                      <a:endParaRPr sz="1800" u="none" cap="none" strike="noStrike"/>
                    </a:p>
                  </a:txBody>
                  <a:tcPr marT="45725" marB="45725" marR="91450" marL="91450" anchor="ctr">
                    <a:solidFill>
                      <a:srgbClr val="222A35"/>
                    </a:solidFill>
                  </a:tcPr>
                </a:tc>
              </a:tr>
              <a:tr h="2565400">
                <a:tc>
                  <a:txBody>
                    <a:bodyPr/>
                    <a:lstStyle/>
                    <a:p>
                      <a:pPr indent="0" lvl="0" marL="0" marR="0" rtl="0" algn="ctr">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Ilegalidad del acto administrativo que impone sanción por violación de normas del Sistema de Seguridad Social Integral</a:t>
                      </a:r>
                      <a:endParaRPr sz="1800" u="none" cap="none" strike="noStrike"/>
                    </a:p>
                    <a:p>
                      <a:pPr indent="0" lvl="0" marL="0" marR="0" rtl="0" algn="ctr">
                        <a:spcBef>
                          <a:spcPts val="0"/>
                        </a:spcBef>
                        <a:spcAft>
                          <a:spcPts val="0"/>
                        </a:spcAft>
                        <a:buClr>
                          <a:schemeClr val="dk1"/>
                        </a:buClr>
                        <a:buSzPts val="850"/>
                        <a:buFont typeface="Calibri"/>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Calibri"/>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14 procesos con fallo “En Contra”</a:t>
                      </a:r>
                      <a:endParaRPr sz="1800" u="none" cap="none" strike="noStrike"/>
                    </a:p>
                    <a:p>
                      <a:pPr indent="0" lvl="0" marL="0" marR="0" rtl="0" algn="ctr">
                        <a:lnSpc>
                          <a:spcPct val="100000"/>
                        </a:lnSpc>
                        <a:spcBef>
                          <a:spcPts val="0"/>
                        </a:spcBef>
                        <a:spcAft>
                          <a:spcPts val="0"/>
                        </a:spcAft>
                        <a:buClr>
                          <a:schemeClr val="dk1"/>
                        </a:buClr>
                        <a:buSzPts val="800"/>
                        <a:buFont typeface="Montserrat"/>
                        <a:buNone/>
                      </a:pPr>
                      <a:r>
                        <a:rPr b="0" i="0" lang="es-CO" sz="800" u="none" cap="none" strike="noStrike">
                          <a:latin typeface="Montserrat"/>
                          <a:ea typeface="Montserrat"/>
                          <a:cs typeface="Montserrat"/>
                          <a:sym typeface="Montserrat"/>
                        </a:rPr>
                        <a:t>(Corte septiembre de 2023)</a:t>
                      </a:r>
                      <a:endParaRPr sz="1800" u="none" cap="none" strike="noStrike"/>
                    </a:p>
                    <a:p>
                      <a:pPr indent="0" lvl="0" marL="0" marR="0" rtl="0" algn="ctr">
                        <a:spcBef>
                          <a:spcPts val="0"/>
                        </a:spcBef>
                        <a:spcAft>
                          <a:spcPts val="0"/>
                        </a:spcAft>
                        <a:buClr>
                          <a:schemeClr val="dk1"/>
                        </a:buClr>
                        <a:buSzPts val="850"/>
                        <a:buFont typeface="Calibri"/>
                        <a:buNone/>
                      </a:pPr>
                      <a:r>
                        <a:t/>
                      </a:r>
                      <a:endParaRPr b="1" i="0" sz="850" u="none" cap="none" strike="noStrike">
                        <a:latin typeface="Montserrat"/>
                        <a:ea typeface="Montserrat"/>
                        <a:cs typeface="Montserrat"/>
                        <a:sym typeface="Montserrat"/>
                      </a:endParaRPr>
                    </a:p>
                  </a:txBody>
                  <a:tcPr marT="45725" marB="45725" marR="91450" marL="91450" anchor="ctr">
                    <a:solidFill>
                      <a:srgbClr val="DDEAF6"/>
                    </a:solidFill>
                  </a:tcPr>
                </a:tc>
                <a:tc>
                  <a:txBody>
                    <a:bodyPr/>
                    <a:lstStyle/>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Diferencias de interpretación en lo relativo a establecer el "Total Devengado" para obtener el beneficio de exoneración de aportes </a:t>
                      </a:r>
                      <a:r>
                        <a:rPr b="0" lang="es-CO" sz="850" u="none" cap="none" strike="noStrike">
                          <a:solidFill>
                            <a:schemeClr val="dk1"/>
                          </a:solidFill>
                          <a:latin typeface="Montserrat"/>
                          <a:ea typeface="Montserrat"/>
                          <a:cs typeface="Montserrat"/>
                          <a:sym typeface="Montserrat"/>
                        </a:rPr>
                        <a:t>de las contribuciones parafiscales con destino al SENA, ICBF y el aporte del empleador al régimen contributivo de salud contemplado en el Artículo 25 de la Ley 1607 de 2012.</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Efectuar Seguimiento y control</a:t>
                      </a:r>
                      <a:endParaRPr sz="1800" u="none" cap="none" strike="noStrike"/>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Efectuar seguimiento en el primer semestre del 2024 a las áreas encargadas de emitir actos administrativos (Subdirección de Determinación y Subdirección Jurídica de Parafiscales - GIT Actos Administrativos) para verificar que el IBC determinado corresponda al concepto "devengo" conforme  la postura de los jueces en lo referente a la exoneración de las contribuciones parafiscales y el aporte del empleador al régimen contributivo de salud.</a:t>
                      </a:r>
                      <a:endParaRPr sz="1800" u="none" cap="none" strike="noStrike"/>
                    </a:p>
                    <a:p>
                      <a:pPr indent="0" lvl="0" marL="0" marR="0" rtl="0" algn="just">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Mesa de Trabajo</a:t>
                      </a:r>
                      <a:endParaRPr sz="1800" u="none" cap="none" strike="noStrike"/>
                    </a:p>
                    <a:p>
                      <a:pPr indent="0" lvl="0" marL="0" marR="0" rtl="0" algn="ctr">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En el segundo semestre del 2024 se llevará a cabo la mesa de trabajo con la Dirección de Estrategia, Subdirección de Determinación y el GIT de Actos Administrativos de la Subdirección Jurídica de Parafiscales  para efectuar el seguimiento al contenido de los actos administrativos emitidos y verificar que se esté aplicando la postura del Consejo de Estado frente a la determinación de la base para exonerar las contribuciones parafiscales y el aporte al régimen contributivo de salud.</a:t>
                      </a:r>
                      <a:endParaRPr sz="1800" u="none" cap="none" strike="noStrike"/>
                    </a:p>
                    <a:p>
                      <a:pPr indent="0" lvl="0" marL="0" marR="0" rtl="0" algn="just">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GIT Defensa Judicial  Y </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Subdirección de Determinación</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Subdirección Jurídica de Parafiscales (GIT Actos Administrativos)</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Secretaria Técnica</a:t>
                      </a:r>
                      <a:endParaRPr sz="1800" u="none" cap="none" strike="noStrike"/>
                    </a:p>
                    <a:p>
                      <a:pPr indent="0" lvl="0" marL="0" marR="0" rtl="0" algn="ctr">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bl>
          </a:graphicData>
        </a:graphic>
      </p:graphicFrame>
      <p:sp>
        <p:nvSpPr>
          <p:cNvPr id="392" name="Google Shape;392;p12"/>
          <p:cNvSpPr txBox="1"/>
          <p:nvPr/>
        </p:nvSpPr>
        <p:spPr>
          <a:xfrm>
            <a:off x="199589" y="924385"/>
            <a:ext cx="105227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Montserrat"/>
              <a:buNone/>
            </a:pPr>
            <a:r>
              <a:rPr b="1" lang="es-CO" sz="1800">
                <a:solidFill>
                  <a:schemeClr val="dk1"/>
                </a:solidFill>
                <a:latin typeface="Montserrat"/>
                <a:ea typeface="Montserrat"/>
                <a:cs typeface="Montserrat"/>
                <a:sym typeface="Montserrat"/>
              </a:rPr>
              <a:t>EXONERACIÓN DE APORTES – TOTAL DEVENGADO</a:t>
            </a:r>
            <a:endParaRPr b="1" sz="1800">
              <a:solidFill>
                <a:schemeClr val="dk1"/>
              </a:solidFill>
              <a:latin typeface="Montserrat"/>
              <a:ea typeface="Montserrat"/>
              <a:cs typeface="Montserrat"/>
              <a:sym typeface="Montserrat"/>
            </a:endParaRPr>
          </a:p>
        </p:txBody>
      </p:sp>
      <p:sp>
        <p:nvSpPr>
          <p:cNvPr id="393" name="Google Shape;393;p12"/>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94" name="Google Shape;394;p12"/>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000"/>
              <a:buFont typeface="Verdana"/>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13"/>
          <p:cNvSpPr txBox="1"/>
          <p:nvPr/>
        </p:nvSpPr>
        <p:spPr>
          <a:xfrm>
            <a:off x="838200" y="3032712"/>
            <a:ext cx="10515600" cy="633551"/>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rgbClr val="4D4D4D"/>
              </a:buClr>
              <a:buSzPts val="4400"/>
              <a:buFont typeface="Verdana"/>
              <a:buNone/>
            </a:pPr>
            <a:r>
              <a:rPr b="1" i="0" lang="es-CO" sz="4400" u="none" cap="none" strike="noStrike">
                <a:solidFill>
                  <a:srgbClr val="4D4D4D"/>
                </a:solidFill>
                <a:latin typeface="Verdana"/>
                <a:ea typeface="Verdana"/>
                <a:cs typeface="Verdana"/>
                <a:sym typeface="Verdana"/>
              </a:rPr>
              <a:t>Gracias</a:t>
            </a:r>
            <a:endParaRPr/>
          </a:p>
        </p:txBody>
      </p:sp>
      <p:sp>
        <p:nvSpPr>
          <p:cNvPr id="400" name="Google Shape;400;p13"/>
          <p:cNvSpPr txBox="1"/>
          <p:nvPr/>
        </p:nvSpPr>
        <p:spPr>
          <a:xfrm>
            <a:off x="5353649" y="6623222"/>
            <a:ext cx="148470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Verdana"/>
              <a:buNone/>
            </a:pPr>
            <a:r>
              <a:rPr b="1" i="0" lang="es-CO" sz="1000" u="none" cap="none" strike="noStrike">
                <a:solidFill>
                  <a:srgbClr val="FFFFFF"/>
                </a:solidFill>
                <a:latin typeface="Verdana"/>
                <a:ea typeface="Verdana"/>
                <a:cs typeface="Verdana"/>
                <a:sym typeface="Verdana"/>
              </a:rPr>
              <a:t>www.ugpp.gov.co</a:t>
            </a:r>
            <a:endParaRPr b="1" i="0" sz="1000" u="none" cap="none" strike="noStrike">
              <a:solidFill>
                <a:srgbClr val="FFFFFF"/>
              </a:solidFill>
              <a:latin typeface="Verdana"/>
              <a:ea typeface="Verdana"/>
              <a:cs typeface="Verdana"/>
              <a:sym typeface="Verdana"/>
            </a:endParaRPr>
          </a:p>
        </p:txBody>
      </p:sp>
      <p:pic>
        <p:nvPicPr>
          <p:cNvPr id="401" name="Google Shape;401;p13"/>
          <p:cNvPicPr preferRelativeResize="0"/>
          <p:nvPr/>
        </p:nvPicPr>
        <p:blipFill rotWithShape="1">
          <a:blip r:embed="rId4">
            <a:alphaModFix/>
          </a:blip>
          <a:srcRect b="67156" l="12700" r="81600" t="22889"/>
          <a:stretch/>
        </p:blipFill>
        <p:spPr>
          <a:xfrm>
            <a:off x="489605" y="0"/>
            <a:ext cx="1641022" cy="8061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2"/>
          <p:cNvSpPr/>
          <p:nvPr/>
        </p:nvSpPr>
        <p:spPr>
          <a:xfrm>
            <a:off x="0" y="761999"/>
            <a:ext cx="9141619"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7" name="Google Shape;247;p2"/>
          <p:cNvSpPr/>
          <p:nvPr/>
        </p:nvSpPr>
        <p:spPr>
          <a:xfrm>
            <a:off x="9270263" y="761999"/>
            <a:ext cx="2925318" cy="5334001"/>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8" name="Google Shape;248;p2"/>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249" name="Google Shape;249;p2"/>
          <p:cNvSpPr/>
          <p:nvPr/>
        </p:nvSpPr>
        <p:spPr>
          <a:xfrm>
            <a:off x="4639057" y="761999"/>
            <a:ext cx="7552943"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0" name="Google Shape;250;p2"/>
          <p:cNvSpPr txBox="1"/>
          <p:nvPr/>
        </p:nvSpPr>
        <p:spPr>
          <a:xfrm>
            <a:off x="4948788" y="546408"/>
            <a:ext cx="6933479" cy="5196469"/>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3200"/>
              <a:buFont typeface="Montserrat"/>
              <a:buNone/>
            </a:pPr>
            <a:r>
              <a:rPr b="1" i="0" lang="es-CO" sz="3200" u="none" cap="none" strike="noStrike">
                <a:solidFill>
                  <a:srgbClr val="FFFFFF"/>
                </a:solidFill>
                <a:latin typeface="Montserrat"/>
                <a:ea typeface="Montserrat"/>
                <a:cs typeface="Montserrat"/>
                <a:sym typeface="Montserrat"/>
              </a:rPr>
              <a:t>Formulación PPDA 2024-2025</a:t>
            </a:r>
            <a:endParaRPr/>
          </a:p>
          <a:p>
            <a:pPr indent="0" lvl="0" marL="0" marR="0" rtl="0" algn="ctr">
              <a:lnSpc>
                <a:spcPct val="90000"/>
              </a:lnSpc>
              <a:spcBef>
                <a:spcPts val="600"/>
              </a:spcBef>
              <a:spcAft>
                <a:spcPts val="0"/>
              </a:spcAft>
              <a:buClr>
                <a:schemeClr val="dk1"/>
              </a:buClr>
              <a:buSzPts val="3200"/>
              <a:buFont typeface="Corbel"/>
              <a:buNone/>
            </a:pPr>
            <a:r>
              <a:t/>
            </a:r>
            <a:endParaRPr b="1" i="0" sz="3200" u="none" cap="none" strike="noStrike">
              <a:solidFill>
                <a:srgbClr val="FFFFFF"/>
              </a:solidFill>
              <a:latin typeface="Montserrat"/>
              <a:ea typeface="Montserrat"/>
              <a:cs typeface="Montserrat"/>
              <a:sym typeface="Montserrat"/>
            </a:endParaRPr>
          </a:p>
          <a:p>
            <a:pPr indent="0" lvl="0" marL="0" marR="0" rtl="0" algn="ctr">
              <a:lnSpc>
                <a:spcPct val="90000"/>
              </a:lnSpc>
              <a:spcBef>
                <a:spcPts val="600"/>
              </a:spcBef>
              <a:spcAft>
                <a:spcPts val="0"/>
              </a:spcAft>
              <a:buClr>
                <a:schemeClr val="dk1"/>
              </a:buClr>
              <a:buSzPts val="3200"/>
              <a:buFont typeface="Corbel"/>
              <a:buNone/>
            </a:pPr>
            <a:r>
              <a:t/>
            </a:r>
            <a:endParaRPr b="1" i="0" sz="3200" u="none" cap="none" strike="noStrike">
              <a:solidFill>
                <a:srgbClr val="FFFFFF"/>
              </a:solidFill>
              <a:latin typeface="Montserrat"/>
              <a:ea typeface="Montserrat"/>
              <a:cs typeface="Montserrat"/>
              <a:sym typeface="Montserrat"/>
            </a:endParaRPr>
          </a:p>
          <a:p>
            <a:pPr indent="0" lvl="0" marL="0" marR="0" rtl="0" algn="ctr">
              <a:lnSpc>
                <a:spcPct val="90000"/>
              </a:lnSpc>
              <a:spcBef>
                <a:spcPts val="600"/>
              </a:spcBef>
              <a:spcAft>
                <a:spcPts val="0"/>
              </a:spcAft>
              <a:buClr>
                <a:srgbClr val="FFFFFF"/>
              </a:buClr>
              <a:buSzPts val="3200"/>
              <a:buFont typeface="Montserrat"/>
              <a:buNone/>
            </a:pPr>
            <a:r>
              <a:rPr b="1" i="0" lang="es-CO" sz="3200" u="none" cap="none" strike="noStrike">
                <a:solidFill>
                  <a:srgbClr val="FFFFFF"/>
                </a:solidFill>
                <a:latin typeface="Montserrat"/>
                <a:ea typeface="Montserrat"/>
                <a:cs typeface="Montserrat"/>
                <a:sym typeface="Montserrat"/>
              </a:rPr>
              <a:t>Medidas para la prevención del Litigio</a:t>
            </a:r>
            <a:endParaRPr/>
          </a:p>
          <a:p>
            <a:pPr indent="0" lvl="0" marL="0" marR="0" rtl="0" algn="ctr">
              <a:lnSpc>
                <a:spcPct val="90000"/>
              </a:lnSpc>
              <a:spcBef>
                <a:spcPts val="600"/>
              </a:spcBef>
              <a:spcAft>
                <a:spcPts val="0"/>
              </a:spcAft>
              <a:buClr>
                <a:schemeClr val="dk1"/>
              </a:buClr>
              <a:buSzPts val="2800"/>
              <a:buFont typeface="Corbel"/>
              <a:buNone/>
            </a:pPr>
            <a:r>
              <a:t/>
            </a:r>
            <a:endParaRPr b="1" i="0" sz="2800" u="none" cap="none" strike="noStrike">
              <a:solidFill>
                <a:srgbClr val="FFFFFF"/>
              </a:solidFill>
              <a:latin typeface="Montserrat"/>
              <a:ea typeface="Montserrat"/>
              <a:cs typeface="Montserrat"/>
              <a:sym typeface="Montserrat"/>
            </a:endParaRPr>
          </a:p>
          <a:p>
            <a:pPr indent="0" lvl="0" marL="0" marR="0" rtl="0" algn="ctr">
              <a:lnSpc>
                <a:spcPct val="90000"/>
              </a:lnSpc>
              <a:spcBef>
                <a:spcPts val="600"/>
              </a:spcBef>
              <a:spcAft>
                <a:spcPts val="0"/>
              </a:spcAft>
              <a:buClr>
                <a:schemeClr val="dk1"/>
              </a:buClr>
              <a:buSzPts val="2800"/>
              <a:buFont typeface="Corbel"/>
              <a:buNone/>
            </a:pPr>
            <a:r>
              <a:t/>
            </a:r>
            <a:endParaRPr b="1" i="0" sz="2800" u="none" cap="none" strike="noStrike">
              <a:solidFill>
                <a:srgbClr val="FFFFFF"/>
              </a:solidFill>
              <a:latin typeface="Montserrat"/>
              <a:ea typeface="Montserrat"/>
              <a:cs typeface="Montserrat"/>
              <a:sym typeface="Montserrat"/>
            </a:endParaRPr>
          </a:p>
          <a:p>
            <a:pPr indent="0" lvl="0" marL="0" marR="0" rtl="0" algn="ctr">
              <a:lnSpc>
                <a:spcPct val="90000"/>
              </a:lnSpc>
              <a:spcBef>
                <a:spcPts val="600"/>
              </a:spcBef>
              <a:spcAft>
                <a:spcPts val="0"/>
              </a:spcAft>
              <a:buClr>
                <a:schemeClr val="dk1"/>
              </a:buClr>
              <a:buSzPts val="2800"/>
              <a:buFont typeface="Corbel"/>
              <a:buNone/>
            </a:pPr>
            <a:r>
              <a:t/>
            </a:r>
            <a:endParaRPr b="1" i="0" sz="2800" u="none" cap="none" strike="noStrike">
              <a:solidFill>
                <a:srgbClr val="FFFFFF"/>
              </a:solidFill>
              <a:latin typeface="Montserrat"/>
              <a:ea typeface="Montserrat"/>
              <a:cs typeface="Montserrat"/>
              <a:sym typeface="Montserrat"/>
            </a:endParaRPr>
          </a:p>
          <a:p>
            <a:pPr indent="0" lvl="0" marL="0" marR="0" rtl="0" algn="ctr">
              <a:lnSpc>
                <a:spcPct val="90000"/>
              </a:lnSpc>
              <a:spcBef>
                <a:spcPts val="600"/>
              </a:spcBef>
              <a:spcAft>
                <a:spcPts val="0"/>
              </a:spcAft>
              <a:buClr>
                <a:srgbClr val="FFFFFF"/>
              </a:buClr>
              <a:buSzPts val="1600"/>
              <a:buFont typeface="Montserrat"/>
              <a:buNone/>
            </a:pPr>
            <a:r>
              <a:rPr b="1" i="0" lang="es-CO" sz="1600" u="none" cap="none" strike="noStrike">
                <a:solidFill>
                  <a:srgbClr val="FFFFFF"/>
                </a:solidFill>
                <a:latin typeface="Montserrat"/>
                <a:ea typeface="Montserrat"/>
                <a:cs typeface="Montserrat"/>
                <a:sym typeface="Montserrat"/>
              </a:rPr>
              <a:t> </a:t>
            </a:r>
            <a:endParaRPr/>
          </a:p>
          <a:p>
            <a:pPr indent="0" lvl="0" marL="0" marR="0" rtl="0" algn="ctr">
              <a:lnSpc>
                <a:spcPct val="90000"/>
              </a:lnSpc>
              <a:spcBef>
                <a:spcPts val="600"/>
              </a:spcBef>
              <a:spcAft>
                <a:spcPts val="0"/>
              </a:spcAft>
              <a:buClr>
                <a:srgbClr val="FFFFFF"/>
              </a:buClr>
              <a:buSzPts val="1600"/>
              <a:buFont typeface="Montserrat"/>
              <a:buNone/>
            </a:pPr>
            <a:r>
              <a:rPr b="1" i="0" lang="es-CO" sz="1600" u="none" cap="none" strike="noStrike">
                <a:solidFill>
                  <a:srgbClr val="FFFFFF"/>
                </a:solidFill>
                <a:latin typeface="Montserrat"/>
                <a:ea typeface="Montserrat"/>
                <a:cs typeface="Montserrat"/>
                <a:sym typeface="Montserrat"/>
              </a:rPr>
              <a:t> </a:t>
            </a:r>
            <a:endParaRPr/>
          </a:p>
        </p:txBody>
      </p:sp>
      <p:sp>
        <p:nvSpPr>
          <p:cNvPr id="251" name="Google Shape;251;p2"/>
          <p:cNvSpPr/>
          <p:nvPr/>
        </p:nvSpPr>
        <p:spPr>
          <a:xfrm>
            <a:off x="-7912"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descr="Scales of Justice" id="252" name="Google Shape;252;p2"/>
          <p:cNvPicPr preferRelativeResize="0"/>
          <p:nvPr/>
        </p:nvPicPr>
        <p:blipFill rotWithShape="1">
          <a:blip r:embed="rId3">
            <a:alphaModFix/>
          </a:blip>
          <a:srcRect b="0" l="0" r="0" t="0"/>
          <a:stretch/>
        </p:blipFill>
        <p:spPr>
          <a:xfrm>
            <a:off x="696177" y="1695799"/>
            <a:ext cx="3458249" cy="3458249"/>
          </a:xfrm>
          <a:prstGeom prst="rect">
            <a:avLst/>
          </a:prstGeom>
          <a:noFill/>
          <a:ln>
            <a:noFill/>
          </a:ln>
        </p:spPr>
      </p:pic>
      <p:pic>
        <p:nvPicPr>
          <p:cNvPr id="253" name="Google Shape;253;p2"/>
          <p:cNvPicPr preferRelativeResize="0"/>
          <p:nvPr/>
        </p:nvPicPr>
        <p:blipFill rotWithShape="1">
          <a:blip r:embed="rId4">
            <a:alphaModFix/>
          </a:blip>
          <a:srcRect b="67156" l="12700" r="81600" t="22889"/>
          <a:stretch/>
        </p:blipFill>
        <p:spPr>
          <a:xfrm>
            <a:off x="489605" y="0"/>
            <a:ext cx="1641022" cy="806116"/>
          </a:xfrm>
          <a:prstGeom prst="rect">
            <a:avLst/>
          </a:prstGeom>
          <a:noFill/>
          <a:ln>
            <a:noFill/>
          </a:ln>
        </p:spPr>
      </p:pic>
      <p:sp>
        <p:nvSpPr>
          <p:cNvPr id="254" name="Google Shape;254;p2"/>
          <p:cNvSpPr/>
          <p:nvPr/>
        </p:nvSpPr>
        <p:spPr>
          <a:xfrm>
            <a:off x="0" y="6701589"/>
            <a:ext cx="12192000" cy="15641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55" name="Google Shape;255;p2"/>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52"/>
                                        </p:tgtEl>
                                        <p:attrNameLst>
                                          <p:attrName>style.visibility</p:attrName>
                                        </p:attrNameLst>
                                      </p:cBhvr>
                                      <p:to>
                                        <p:strVal val="visible"/>
                                      </p:to>
                                    </p:set>
                                    <p:animEffect filter="fade" transition="in">
                                      <p:cBhvr>
                                        <p:cTn dur="7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1" name="Google Shape;261;p3"/>
          <p:cNvSpPr/>
          <p:nvPr/>
        </p:nvSpPr>
        <p:spPr>
          <a:xfrm>
            <a:off x="11815864" y="758952"/>
            <a:ext cx="384048" cy="5330952"/>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2" name="Google Shape;262;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263" name="Google Shape;263;p3"/>
          <p:cNvSpPr/>
          <p:nvPr/>
        </p:nvSpPr>
        <p:spPr>
          <a:xfrm>
            <a:off x="1" y="758952"/>
            <a:ext cx="10905976" cy="165113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264" name="Google Shape;264;p3"/>
          <p:cNvSpPr txBox="1"/>
          <p:nvPr/>
        </p:nvSpPr>
        <p:spPr>
          <a:xfrm>
            <a:off x="3019769" y="1061041"/>
            <a:ext cx="5712752" cy="95415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C3C43"/>
              </a:buClr>
              <a:buSzPts val="2800"/>
              <a:buFont typeface="Arial"/>
              <a:buNone/>
            </a:pPr>
            <a:r>
              <a:rPr b="1" i="0" lang="es-CO" sz="2800" u="none" cap="none" strike="noStrike">
                <a:solidFill>
                  <a:srgbClr val="FFFFFF"/>
                </a:solidFill>
                <a:latin typeface="Montserrat"/>
                <a:ea typeface="Montserrat"/>
                <a:cs typeface="Montserrat"/>
                <a:sym typeface="Montserrat"/>
              </a:rPr>
              <a:t>Formulación PPDA 2024-2025</a:t>
            </a:r>
            <a:endParaRPr/>
          </a:p>
        </p:txBody>
      </p:sp>
      <p:sp>
        <p:nvSpPr>
          <p:cNvPr id="265" name="Google Shape;265;p3"/>
          <p:cNvSpPr/>
          <p:nvPr/>
        </p:nvSpPr>
        <p:spPr>
          <a:xfrm>
            <a:off x="11014533" y="758952"/>
            <a:ext cx="1185379" cy="1651133"/>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6" name="Google Shape;266;p3"/>
          <p:cNvSpPr/>
          <p:nvPr/>
        </p:nvSpPr>
        <p:spPr>
          <a:xfrm>
            <a:off x="763" y="2526526"/>
            <a:ext cx="1169701" cy="3563378"/>
          </a:xfrm>
          <a:prstGeom prst="rect">
            <a:avLst/>
          </a:prstGeom>
          <a:solidFill>
            <a:srgbClr val="C8C8C8">
              <a:alpha val="4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7" name="Google Shape;267;p3"/>
          <p:cNvSpPr/>
          <p:nvPr/>
        </p:nvSpPr>
        <p:spPr>
          <a:xfrm>
            <a:off x="1279019" y="2526526"/>
            <a:ext cx="10920893" cy="3563377"/>
          </a:xfrm>
          <a:prstGeom prst="rect">
            <a:avLst/>
          </a:prstGeom>
          <a:solidFill>
            <a:srgbClr val="F3F3F3">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268" name="Google Shape;268;p3"/>
          <p:cNvPicPr preferRelativeResize="0"/>
          <p:nvPr/>
        </p:nvPicPr>
        <p:blipFill rotWithShape="1">
          <a:blip r:embed="rId3">
            <a:alphaModFix/>
          </a:blip>
          <a:srcRect b="67156" l="12700" r="81600" t="22889"/>
          <a:stretch/>
        </p:blipFill>
        <p:spPr>
          <a:xfrm>
            <a:off x="92562" y="0"/>
            <a:ext cx="1445079" cy="709863"/>
          </a:xfrm>
          <a:prstGeom prst="rect">
            <a:avLst/>
          </a:prstGeom>
          <a:noFill/>
          <a:ln>
            <a:noFill/>
          </a:ln>
        </p:spPr>
      </p:pic>
      <p:sp>
        <p:nvSpPr>
          <p:cNvPr id="269" name="Google Shape;269;p3"/>
          <p:cNvSpPr/>
          <p:nvPr/>
        </p:nvSpPr>
        <p:spPr>
          <a:xfrm>
            <a:off x="0" y="6701589"/>
            <a:ext cx="12192000" cy="15641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70" name="Google Shape;270;p3"/>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
        <p:nvSpPr>
          <p:cNvPr id="271" name="Google Shape;271;p3"/>
          <p:cNvSpPr txBox="1"/>
          <p:nvPr/>
        </p:nvSpPr>
        <p:spPr>
          <a:xfrm>
            <a:off x="1240146" y="3307236"/>
            <a:ext cx="8983489" cy="100097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2C3C43"/>
              </a:buClr>
              <a:buSzPts val="2800"/>
              <a:buFont typeface="Arial"/>
              <a:buNone/>
            </a:pPr>
            <a:r>
              <a:rPr b="1" i="0" lang="es-CO" sz="2800" u="none" cap="none" strike="noStrike">
                <a:solidFill>
                  <a:schemeClr val="accent2"/>
                </a:solidFill>
                <a:latin typeface="Montserrat"/>
                <a:ea typeface="Montserrat"/>
                <a:cs typeface="Montserrat"/>
                <a:sym typeface="Montserrat"/>
              </a:rPr>
              <a:t>PARTE I. NEGOCIO PENSIONAL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
          <p:cNvSpPr txBox="1"/>
          <p:nvPr/>
        </p:nvSpPr>
        <p:spPr>
          <a:xfrm>
            <a:off x="3208511" y="528227"/>
            <a:ext cx="8983489" cy="100097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C3C43"/>
              </a:buClr>
              <a:buSzPts val="2800"/>
              <a:buFont typeface="Arial"/>
              <a:buNone/>
            </a:pPr>
            <a:r>
              <a:rPr b="1" i="0" lang="es-CO" sz="2800" u="none" cap="none" strike="noStrike">
                <a:solidFill>
                  <a:srgbClr val="FFFFFF"/>
                </a:solidFill>
                <a:latin typeface="Montserrat"/>
                <a:ea typeface="Montserrat"/>
                <a:cs typeface="Montserrat"/>
                <a:sym typeface="Montserrat"/>
              </a:rPr>
              <a:t>Formulación PPDA 2024-2025</a:t>
            </a:r>
            <a:endParaRPr/>
          </a:p>
        </p:txBody>
      </p:sp>
      <p:grpSp>
        <p:nvGrpSpPr>
          <p:cNvPr id="277" name="Google Shape;277;p4"/>
          <p:cNvGrpSpPr/>
          <p:nvPr/>
        </p:nvGrpSpPr>
        <p:grpSpPr>
          <a:xfrm>
            <a:off x="691358" y="1540487"/>
            <a:ext cx="10774737" cy="3646857"/>
            <a:chOff x="0" y="445"/>
            <a:chExt cx="10774737" cy="3646857"/>
          </a:xfrm>
        </p:grpSpPr>
        <p:sp>
          <p:nvSpPr>
            <p:cNvPr id="278" name="Google Shape;278;p4"/>
            <p:cNvSpPr/>
            <p:nvPr/>
          </p:nvSpPr>
          <p:spPr>
            <a:xfrm>
              <a:off x="0" y="445"/>
              <a:ext cx="10774737" cy="1041959"/>
            </a:xfrm>
            <a:prstGeom prst="roundRect">
              <a:avLst>
                <a:gd fmla="val 10000" name="adj"/>
              </a:avLst>
            </a:prstGeom>
            <a:solidFill>
              <a:srgbClr val="ECF5FE"/>
            </a:solidFill>
            <a:ln>
              <a:noFill/>
            </a:ln>
            <a:effectLst>
              <a:outerShdw blurRad="57785" rotWithShape="0" algn="ctr" dir="3180000" dist="33020">
                <a:srgbClr val="000000">
                  <a:alpha val="2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315192" y="234886"/>
              <a:ext cx="573077" cy="57307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1203462" y="445"/>
              <a:ext cx="9571274" cy="1041959"/>
            </a:xfrm>
            <a:prstGeom prst="rect">
              <a:avLst/>
            </a:prstGeom>
            <a:solidFill>
              <a:srgbClr val="EC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txBox="1"/>
            <p:nvPr/>
          </p:nvSpPr>
          <p:spPr>
            <a:xfrm>
              <a:off x="1203462" y="445"/>
              <a:ext cx="9571274" cy="1041959"/>
            </a:xfrm>
            <a:prstGeom prst="rect">
              <a:avLst/>
            </a:prstGeom>
            <a:noFill/>
            <a:ln>
              <a:noFill/>
            </a:ln>
          </p:spPr>
          <p:txBody>
            <a:bodyPr anchorCtr="0" anchor="ctr" bIns="110250" lIns="110250" spcFirstLastPara="1" rIns="110250" wrap="square" tIns="110250">
              <a:noAutofit/>
            </a:bodyPr>
            <a:lstStyle/>
            <a:p>
              <a:pPr indent="0" lvl="0" marL="0" marR="0" rtl="0" algn="just">
                <a:lnSpc>
                  <a:spcPct val="100000"/>
                </a:lnSpc>
                <a:spcBef>
                  <a:spcPts val="0"/>
                </a:spcBef>
                <a:spcAft>
                  <a:spcPts val="0"/>
                </a:spcAft>
                <a:buClr>
                  <a:schemeClr val="dk1"/>
                </a:buClr>
                <a:buSzPts val="1150"/>
                <a:buFont typeface="Montserrat"/>
                <a:buNone/>
              </a:pPr>
              <a:r>
                <a:rPr lang="es-CO" sz="1150">
                  <a:solidFill>
                    <a:schemeClr val="dk1"/>
                  </a:solidFill>
                  <a:latin typeface="Montserrat"/>
                  <a:ea typeface="Montserrat"/>
                  <a:cs typeface="Montserrat"/>
                  <a:sym typeface="Montserrat"/>
                </a:rPr>
                <a:t>De acuerdo con </a:t>
              </a:r>
              <a:r>
                <a:rPr b="1" lang="es-CO" sz="1150">
                  <a:solidFill>
                    <a:schemeClr val="dk1"/>
                  </a:solidFill>
                  <a:latin typeface="Montserrat"/>
                  <a:ea typeface="Montserrat"/>
                  <a:cs typeface="Montserrat"/>
                  <a:sym typeface="Montserrat"/>
                </a:rPr>
                <a:t>la metodología dispuesta por la ANDJE a través de las Circulares Externas No. 05 del 7 de septiembre de 2019 y 09 del 24 de julio de 2023</a:t>
              </a:r>
              <a:r>
                <a:rPr lang="es-CO" sz="1150">
                  <a:solidFill>
                    <a:schemeClr val="dk1"/>
                  </a:solidFill>
                  <a:latin typeface="Montserrat"/>
                  <a:ea typeface="Montserrat"/>
                  <a:cs typeface="Montserrat"/>
                  <a:sym typeface="Montserrat"/>
                </a:rPr>
                <a:t>, dentro del proceso de formulación de la Política de prevención del daño antijurídico 2024-2025, se realizó el análisis de las causas litigiosas a través de un enfoque preventivo para plantear estrategias de mediano y largo plazo que permitan prever y prevenir conflictos jurídicos a través de una gestión jurídica proactiva.</a:t>
              </a:r>
              <a:endParaRPr/>
            </a:p>
          </p:txBody>
        </p:sp>
        <p:sp>
          <p:nvSpPr>
            <p:cNvPr id="282" name="Google Shape;282;p4"/>
            <p:cNvSpPr/>
            <p:nvPr/>
          </p:nvSpPr>
          <p:spPr>
            <a:xfrm>
              <a:off x="0" y="1302894"/>
              <a:ext cx="10774737" cy="1041959"/>
            </a:xfrm>
            <a:prstGeom prst="roundRect">
              <a:avLst>
                <a:gd fmla="val 10000" name="adj"/>
              </a:avLst>
            </a:prstGeom>
            <a:solidFill>
              <a:srgbClr val="ECF5FE"/>
            </a:solidFill>
            <a:ln>
              <a:noFill/>
            </a:ln>
            <a:effectLst>
              <a:outerShdw blurRad="57785" rotWithShape="0" algn="ctr" dir="3180000" dist="33020">
                <a:srgbClr val="000000">
                  <a:alpha val="2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315192" y="1537335"/>
              <a:ext cx="573077" cy="57307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1203462" y="1302894"/>
              <a:ext cx="9571274" cy="1041959"/>
            </a:xfrm>
            <a:prstGeom prst="rect">
              <a:avLst/>
            </a:prstGeom>
            <a:solidFill>
              <a:srgbClr val="EC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txBox="1"/>
            <p:nvPr/>
          </p:nvSpPr>
          <p:spPr>
            <a:xfrm>
              <a:off x="1203462" y="1302894"/>
              <a:ext cx="9571274" cy="1041959"/>
            </a:xfrm>
            <a:prstGeom prst="rect">
              <a:avLst/>
            </a:prstGeom>
            <a:noFill/>
            <a:ln>
              <a:noFill/>
            </a:ln>
          </p:spPr>
          <p:txBody>
            <a:bodyPr anchorCtr="0" anchor="ctr" bIns="110250" lIns="110250" spcFirstLastPara="1" rIns="110250" wrap="square" tIns="110250">
              <a:noAutofit/>
            </a:bodyPr>
            <a:lstStyle/>
            <a:p>
              <a:pPr indent="0" lvl="0" marL="0" marR="0" rtl="0" algn="just">
                <a:lnSpc>
                  <a:spcPct val="100000"/>
                </a:lnSpc>
                <a:spcBef>
                  <a:spcPts val="0"/>
                </a:spcBef>
                <a:spcAft>
                  <a:spcPts val="0"/>
                </a:spcAft>
                <a:buClr>
                  <a:schemeClr val="dk1"/>
                </a:buClr>
                <a:buSzPts val="1200"/>
                <a:buFont typeface="Montserrat"/>
                <a:buNone/>
              </a:pPr>
              <a:r>
                <a:rPr lang="es-CO" sz="1200">
                  <a:solidFill>
                    <a:schemeClr val="dk1"/>
                  </a:solidFill>
                  <a:latin typeface="Montserrat"/>
                  <a:ea typeface="Montserrat"/>
                  <a:cs typeface="Montserrat"/>
                  <a:sym typeface="Montserrat"/>
                </a:rPr>
                <a:t>Desde esta perspectiva resulta necesario analizar los actos y actuaciones que en sede administrativa constituirán el litigio y el riesgo jurídico futuro para con ello fortalecer la capacidad de anticiparnos al litigio a través de acciones de mejora de naturaleza correctiva, preventiva o de actualización.</a:t>
              </a:r>
              <a:endParaRPr/>
            </a:p>
          </p:txBody>
        </p:sp>
        <p:sp>
          <p:nvSpPr>
            <p:cNvPr id="286" name="Google Shape;286;p4"/>
            <p:cNvSpPr/>
            <p:nvPr/>
          </p:nvSpPr>
          <p:spPr>
            <a:xfrm>
              <a:off x="0" y="2605343"/>
              <a:ext cx="10774737" cy="1041959"/>
            </a:xfrm>
            <a:prstGeom prst="roundRect">
              <a:avLst>
                <a:gd fmla="val 10000" name="adj"/>
              </a:avLst>
            </a:prstGeom>
            <a:solidFill>
              <a:srgbClr val="ECF5FE"/>
            </a:solidFill>
            <a:ln>
              <a:noFill/>
            </a:ln>
            <a:effectLst>
              <a:outerShdw blurRad="57785" rotWithShape="0" algn="ctr" dir="3180000" dist="33020">
                <a:srgbClr val="000000">
                  <a:alpha val="2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315192" y="2839784"/>
              <a:ext cx="573077" cy="57307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1203462" y="2605343"/>
              <a:ext cx="9571274" cy="1041959"/>
            </a:xfrm>
            <a:prstGeom prst="rect">
              <a:avLst/>
            </a:prstGeom>
            <a:solidFill>
              <a:srgbClr val="ECF5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txBox="1"/>
            <p:nvPr/>
          </p:nvSpPr>
          <p:spPr>
            <a:xfrm>
              <a:off x="1203462" y="2605343"/>
              <a:ext cx="9571274" cy="1041959"/>
            </a:xfrm>
            <a:prstGeom prst="rect">
              <a:avLst/>
            </a:prstGeom>
            <a:noFill/>
            <a:ln>
              <a:noFill/>
            </a:ln>
          </p:spPr>
          <p:txBody>
            <a:bodyPr anchorCtr="0" anchor="ctr" bIns="110250" lIns="110250" spcFirstLastPara="1" rIns="110250" wrap="square" tIns="110250">
              <a:noAutofit/>
            </a:bodyPr>
            <a:lstStyle/>
            <a:p>
              <a:pPr indent="0" lvl="0" marL="0" marR="0" rtl="0" algn="just">
                <a:lnSpc>
                  <a:spcPct val="100000"/>
                </a:lnSpc>
                <a:spcBef>
                  <a:spcPts val="0"/>
                </a:spcBef>
                <a:spcAft>
                  <a:spcPts val="0"/>
                </a:spcAft>
                <a:buClr>
                  <a:schemeClr val="dk1"/>
                </a:buClr>
                <a:buSzPts val="1200"/>
                <a:buFont typeface="Montserrat"/>
                <a:buNone/>
              </a:pPr>
              <a:r>
                <a:rPr lang="es-CO" sz="1200">
                  <a:solidFill>
                    <a:schemeClr val="dk1"/>
                  </a:solidFill>
                  <a:latin typeface="Montserrat"/>
                  <a:ea typeface="Montserrat"/>
                  <a:cs typeface="Montserrat"/>
                  <a:sym typeface="Montserrat"/>
                </a:rPr>
                <a:t>Para su estudio se tomó como </a:t>
              </a:r>
              <a:r>
                <a:rPr b="1" lang="es-CO" sz="1200">
                  <a:solidFill>
                    <a:schemeClr val="dk1"/>
                  </a:solidFill>
                  <a:latin typeface="Montserrat"/>
                  <a:ea typeface="Montserrat"/>
                  <a:cs typeface="Montserrat"/>
                  <a:sym typeface="Montserrat"/>
                </a:rPr>
                <a:t>insumo la litigiosidad de la entidad entre el 01 de enero de 2022 al 30 de septiembre de 2023</a:t>
              </a:r>
              <a:r>
                <a:rPr lang="es-CO" sz="1200">
                  <a:solidFill>
                    <a:schemeClr val="dk1"/>
                  </a:solidFill>
                  <a:latin typeface="Montserrat"/>
                  <a:ea typeface="Montserrat"/>
                  <a:cs typeface="Montserrat"/>
                  <a:sym typeface="Montserrat"/>
                </a:rPr>
                <a:t>,  a partir de lo evaluado en el mapa de causas, que como herramienta de análisis del litigio identificó escenarios de riesgo jurídico, y mediante un ejercicio participativo con las áreas misionales que desde el negocio pensional evidenciaron los hechos generadores de demandas. </a:t>
              </a:r>
              <a:endParaRPr/>
            </a:p>
          </p:txBody>
        </p:sp>
      </p:grpSp>
      <p:sp>
        <p:nvSpPr>
          <p:cNvPr id="290" name="Google Shape;290;p4"/>
          <p:cNvSpPr/>
          <p:nvPr/>
        </p:nvSpPr>
        <p:spPr>
          <a:xfrm>
            <a:off x="691359" y="5449795"/>
            <a:ext cx="10723840" cy="1002375"/>
          </a:xfrm>
          <a:prstGeom prst="roundRect">
            <a:avLst>
              <a:gd fmla="val 10000" name="adj"/>
            </a:avLst>
          </a:prstGeom>
          <a:solidFill>
            <a:srgbClr val="ECF5FE"/>
          </a:solidFill>
          <a:ln>
            <a:noFill/>
          </a:ln>
          <a:effectLst>
            <a:outerShdw blurRad="57785" algn="ctr" dir="3180000" dist="33020">
              <a:srgbClr val="000000">
                <a:alpha val="2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Montserrat"/>
              <a:buNone/>
            </a:pPr>
            <a:r>
              <a:rPr i="0" lang="es-CO" sz="1200" u="none" cap="none" strike="noStrike">
                <a:solidFill>
                  <a:srgbClr val="000000"/>
                </a:solidFill>
                <a:latin typeface="Montserrat"/>
                <a:ea typeface="Montserrat"/>
                <a:cs typeface="Montserrat"/>
                <a:sym typeface="Montserrat"/>
              </a:rPr>
              <a:t>                   		Las tipologías </a:t>
            </a:r>
            <a:r>
              <a:rPr lang="es-CO" sz="1200">
                <a:solidFill>
                  <a:srgbClr val="000000"/>
                </a:solidFill>
                <a:latin typeface="Montserrat"/>
                <a:ea typeface="Montserrat"/>
                <a:cs typeface="Montserrat"/>
                <a:sym typeface="Montserrat"/>
              </a:rPr>
              <a:t>a intervenir son:</a:t>
            </a:r>
            <a:endParaRPr/>
          </a:p>
          <a:p>
            <a:pPr indent="0" lvl="0" marL="0" marR="0" rtl="0" algn="l">
              <a:lnSpc>
                <a:spcPct val="100000"/>
              </a:lnSpc>
              <a:spcBef>
                <a:spcPts val="0"/>
              </a:spcBef>
              <a:spcAft>
                <a:spcPts val="0"/>
              </a:spcAft>
              <a:buClr>
                <a:srgbClr val="000000"/>
              </a:buClr>
              <a:buSzPts val="1200"/>
              <a:buFont typeface="Montserrat"/>
              <a:buNone/>
            </a:pPr>
            <a:r>
              <a:rPr b="1" i="0" lang="es-CO" sz="1200" u="none" cap="none" strike="noStrike">
                <a:solidFill>
                  <a:srgbClr val="000000"/>
                </a:solidFill>
                <a:latin typeface="Montserrat"/>
                <a:ea typeface="Montserrat"/>
                <a:cs typeface="Montserrat"/>
                <a:sym typeface="Montserrat"/>
              </a:rPr>
              <a:t>			- Procesos ejecutivos </a:t>
            </a:r>
            <a:endParaRPr b="1" sz="12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Montserrat"/>
              <a:buNone/>
            </a:pPr>
            <a:r>
              <a:rPr b="1" i="0" lang="es-CO" sz="1200" u="none" cap="none" strike="noStrike">
                <a:solidFill>
                  <a:srgbClr val="000000"/>
                </a:solidFill>
                <a:latin typeface="Montserrat"/>
                <a:ea typeface="Montserrat"/>
                <a:cs typeface="Montserrat"/>
                <a:sym typeface="Montserrat"/>
              </a:rPr>
              <a:t>			- Pensión de sobrevivientes</a:t>
            </a:r>
            <a:endParaRPr/>
          </a:p>
          <a:p>
            <a:pPr indent="0" lvl="0" marL="0" marR="0" rtl="0" algn="l">
              <a:lnSpc>
                <a:spcPct val="100000"/>
              </a:lnSpc>
              <a:spcBef>
                <a:spcPts val="0"/>
              </a:spcBef>
              <a:spcAft>
                <a:spcPts val="0"/>
              </a:spcAft>
              <a:buClr>
                <a:srgbClr val="000000"/>
              </a:buClr>
              <a:buSzPts val="1200"/>
              <a:buFont typeface="Montserrat"/>
              <a:buNone/>
            </a:pPr>
            <a:r>
              <a:rPr b="1" lang="es-CO" sz="1200">
                <a:solidFill>
                  <a:srgbClr val="000000"/>
                </a:solidFill>
                <a:latin typeface="Montserrat"/>
                <a:ea typeface="Montserrat"/>
                <a:cs typeface="Montserrat"/>
                <a:sym typeface="Montserrat"/>
              </a:rPr>
              <a:t>			</a:t>
            </a:r>
            <a:r>
              <a:rPr b="1" i="0" lang="es-CO" sz="1200" u="none" cap="none" strike="noStrike">
                <a:solidFill>
                  <a:srgbClr val="000000"/>
                </a:solidFill>
                <a:latin typeface="Montserrat"/>
                <a:ea typeface="Montserrat"/>
                <a:cs typeface="Montserrat"/>
                <a:sym typeface="Montserrat"/>
              </a:rPr>
              <a:t>- Pensión gracia</a:t>
            </a:r>
            <a:endParaRPr/>
          </a:p>
          <a:p>
            <a:pPr indent="0" lvl="0" marL="0" marR="0" rtl="0" algn="l">
              <a:lnSpc>
                <a:spcPct val="100000"/>
              </a:lnSpc>
              <a:spcBef>
                <a:spcPts val="0"/>
              </a:spcBef>
              <a:spcAft>
                <a:spcPts val="0"/>
              </a:spcAft>
              <a:buClr>
                <a:srgbClr val="000000"/>
              </a:buClr>
              <a:buSzPts val="1200"/>
              <a:buFont typeface="Montserrat"/>
              <a:buNone/>
            </a:pPr>
            <a:r>
              <a:rPr b="1" lang="es-CO" sz="1200">
                <a:solidFill>
                  <a:srgbClr val="000000"/>
                </a:solidFill>
                <a:latin typeface="Montserrat"/>
                <a:ea typeface="Montserrat"/>
                <a:cs typeface="Montserrat"/>
                <a:sym typeface="Montserrat"/>
              </a:rPr>
              <a:t>			-</a:t>
            </a:r>
            <a:r>
              <a:rPr b="1" i="0" lang="es-CO" sz="1200" u="none" cap="none" strike="noStrike">
                <a:solidFill>
                  <a:srgbClr val="000000"/>
                </a:solidFill>
                <a:latin typeface="Montserrat"/>
                <a:ea typeface="Montserrat"/>
                <a:cs typeface="Montserrat"/>
                <a:sym typeface="Montserrat"/>
              </a:rPr>
              <a:t> Pensiones convencionales</a:t>
            </a:r>
            <a:endParaRPr b="0" i="0" sz="1200" u="none" cap="none" strike="noStrike">
              <a:solidFill>
                <a:srgbClr val="000000"/>
              </a:solidFill>
              <a:latin typeface="Montserrat"/>
              <a:ea typeface="Montserrat"/>
              <a:cs typeface="Montserrat"/>
              <a:sym typeface="Montserrat"/>
            </a:endParaRPr>
          </a:p>
        </p:txBody>
      </p:sp>
      <p:pic>
        <p:nvPicPr>
          <p:cNvPr id="291" name="Google Shape;291;p4"/>
          <p:cNvPicPr preferRelativeResize="0"/>
          <p:nvPr/>
        </p:nvPicPr>
        <p:blipFill rotWithShape="1">
          <a:blip r:embed="rId6">
            <a:alphaModFix/>
          </a:blip>
          <a:srcRect b="0" l="0" r="0" t="0"/>
          <a:stretch/>
        </p:blipFill>
        <p:spPr>
          <a:xfrm>
            <a:off x="957991" y="5626888"/>
            <a:ext cx="564310" cy="564310"/>
          </a:xfrm>
          <a:prstGeom prst="rect">
            <a:avLst/>
          </a:prstGeom>
          <a:noFill/>
          <a:ln>
            <a:noFill/>
          </a:ln>
        </p:spPr>
      </p:pic>
      <p:pic>
        <p:nvPicPr>
          <p:cNvPr id="292" name="Google Shape;292;p4"/>
          <p:cNvPicPr preferRelativeResize="0"/>
          <p:nvPr/>
        </p:nvPicPr>
        <p:blipFill rotWithShape="1">
          <a:blip r:embed="rId7">
            <a:alphaModFix/>
          </a:blip>
          <a:srcRect b="67156" l="12700" r="81600" t="22889"/>
          <a:stretch/>
        </p:blipFill>
        <p:spPr>
          <a:xfrm>
            <a:off x="92562" y="0"/>
            <a:ext cx="1445079" cy="709863"/>
          </a:xfrm>
          <a:prstGeom prst="rect">
            <a:avLst/>
          </a:prstGeom>
          <a:noFill/>
          <a:ln>
            <a:noFill/>
          </a:ln>
        </p:spPr>
      </p:pic>
      <p:sp>
        <p:nvSpPr>
          <p:cNvPr id="293" name="Google Shape;293;p4"/>
          <p:cNvSpPr/>
          <p:nvPr/>
        </p:nvSpPr>
        <p:spPr>
          <a:xfrm>
            <a:off x="0" y="6701589"/>
            <a:ext cx="12192000" cy="15641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94" name="Google Shape;294;p4"/>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
        <p:nvSpPr>
          <p:cNvPr id="295" name="Google Shape;295;p4"/>
          <p:cNvSpPr/>
          <p:nvPr/>
        </p:nvSpPr>
        <p:spPr>
          <a:xfrm>
            <a:off x="5680710" y="5615253"/>
            <a:ext cx="5553299" cy="564311"/>
          </a:xfrm>
          <a:prstGeom prst="rect">
            <a:avLst/>
          </a:prstGeom>
          <a:solidFill>
            <a:srgbClr val="ECF2FE"/>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CO" sz="1200">
                <a:solidFill>
                  <a:schemeClr val="dk1"/>
                </a:solidFill>
                <a:latin typeface="Montserrat"/>
                <a:ea typeface="Montserrat"/>
                <a:cs typeface="Montserrat"/>
                <a:sym typeface="Montserrat"/>
              </a:rPr>
              <a:t>Las actividades a implementar para cada una de las tipologías de litigiosidad seleccionadas se ejecutarán durante el periodo de vigencia de la PPDA, es decir, durante el </a:t>
            </a:r>
            <a:r>
              <a:rPr b="1" lang="es-CO" sz="1200">
                <a:solidFill>
                  <a:schemeClr val="dk1"/>
                </a:solidFill>
                <a:latin typeface="Montserrat"/>
                <a:ea typeface="Montserrat"/>
                <a:cs typeface="Montserrat"/>
                <a:sym typeface="Montserrat"/>
              </a:rPr>
              <a:t>01-01-24 al 30-09-2025.</a:t>
            </a:r>
            <a:endParaRPr b="1" sz="1200">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graphicFrame>
        <p:nvGraphicFramePr>
          <p:cNvPr id="301" name="Google Shape;301;p5"/>
          <p:cNvGraphicFramePr/>
          <p:nvPr/>
        </p:nvGraphicFramePr>
        <p:xfrm>
          <a:off x="223214" y="5078978"/>
          <a:ext cx="3000000" cy="3000000"/>
        </p:xfrm>
        <a:graphic>
          <a:graphicData uri="http://schemas.openxmlformats.org/drawingml/2006/table">
            <a:tbl>
              <a:tblPr>
                <a:noFill/>
                <a:tableStyleId>{26DBEE44-A292-4B65-B6FB-FDD6AD1997BD}</a:tableStyleId>
              </a:tblPr>
              <a:tblGrid>
                <a:gridCol w="5075150"/>
                <a:gridCol w="1002375"/>
                <a:gridCol w="934050"/>
              </a:tblGrid>
              <a:tr h="302750">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Subcausas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No. de procesos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 participación</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MANDAMIENTO DE PAGO POR CONCEPTO DE INTERESES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1550</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36%</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MANDAMIENTO DE PAGO POR CONCEPTO DE CAPITAL E INTERESES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1424</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33%</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CAPITAL, INTERESES Y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394</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9%</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CAPITAL</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360</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8%</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CAPITAL Y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315</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7%</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137</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54475">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INTERESES Y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120</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a:t>
                      </a:r>
                      <a:endParaRPr b="0" i="0" sz="850" u="none" cap="none" strike="noStrike">
                        <a:solidFill>
                          <a:srgbClr val="000000"/>
                        </a:solidFill>
                        <a:latin typeface="Montserrat"/>
                        <a:ea typeface="Montserrat"/>
                        <a:cs typeface="Montserrat"/>
                        <a:sym typeface="Montserrat"/>
                      </a:endParaRPr>
                    </a:p>
                  </a:txBody>
                  <a:tcPr marT="6350" marB="0" marR="6350" marL="6350" anchor="ctr"/>
                </a:tc>
              </a:tr>
            </a:tbl>
          </a:graphicData>
        </a:graphic>
      </p:graphicFrame>
      <p:graphicFrame>
        <p:nvGraphicFramePr>
          <p:cNvPr id="302" name="Google Shape;302;p5"/>
          <p:cNvGraphicFramePr/>
          <p:nvPr/>
        </p:nvGraphicFramePr>
        <p:xfrm>
          <a:off x="228599" y="802531"/>
          <a:ext cx="3000000" cy="3000000"/>
        </p:xfrm>
        <a:graphic>
          <a:graphicData uri="http://schemas.openxmlformats.org/drawingml/2006/table">
            <a:tbl>
              <a:tblPr bandRow="1" firstRow="1">
                <a:noFill/>
                <a:tableStyleId>{96C8850C-BC3E-48F8-805B-70C33409E720}</a:tableStyleId>
              </a:tblPr>
              <a:tblGrid>
                <a:gridCol w="1322950"/>
                <a:gridCol w="1869100"/>
                <a:gridCol w="724475"/>
                <a:gridCol w="3537775"/>
                <a:gridCol w="969625"/>
                <a:gridCol w="2059800"/>
                <a:gridCol w="1277775"/>
              </a:tblGrid>
              <a:tr h="354500">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CAUSA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SUBCAUSA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MEDIDA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EJECUCIÓN DE LA 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MECANISMO</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b="1" lang="es-CO" sz="850" u="none" cap="none" strike="noStrike">
                          <a:solidFill>
                            <a:schemeClr val="lt1"/>
                          </a:solidFill>
                          <a:latin typeface="Montserrat"/>
                          <a:ea typeface="Montserrat"/>
                          <a:cs typeface="Montserrat"/>
                          <a:sym typeface="Montserrat"/>
                        </a:rPr>
                        <a:t>EJECUCIÓN DEL MECANISMO</a:t>
                      </a:r>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850"/>
                        <a:buFont typeface="Montserrat"/>
                        <a:buNone/>
                      </a:pPr>
                      <a:r>
                        <a:rPr b="1" lang="es-CO" sz="850" u="none" cap="none" strike="noStrike">
                          <a:solidFill>
                            <a:schemeClr val="lt1"/>
                          </a:solidFill>
                          <a:latin typeface="Montserrat"/>
                          <a:ea typeface="Montserrat"/>
                          <a:cs typeface="Montserrat"/>
                          <a:sym typeface="Montserrat"/>
                        </a:rPr>
                        <a:t>RESPONSABLE</a:t>
                      </a:r>
                      <a:endParaRPr/>
                    </a:p>
                    <a:p>
                      <a:pPr indent="0" lvl="0" marL="0" marR="0" rtl="0" algn="ctr">
                        <a:spcBef>
                          <a:spcPts val="0"/>
                        </a:spcBef>
                        <a:spcAft>
                          <a:spcPts val="0"/>
                        </a:spcAft>
                        <a:buNone/>
                      </a:pPr>
                      <a:r>
                        <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r>
              <a:tr h="3498775">
                <a:tc>
                  <a:txBody>
                    <a:bodyPr/>
                    <a:lstStyle/>
                    <a:p>
                      <a:pPr indent="0" lvl="0" marL="0" marR="0" rtl="0" algn="ctr">
                        <a:spcBef>
                          <a:spcPts val="0"/>
                        </a:spcBef>
                        <a:spcAft>
                          <a:spcPts val="0"/>
                        </a:spcAft>
                        <a:buNone/>
                      </a:pPr>
                      <a:r>
                        <a:rPr b="1" lang="es-CO" sz="1000" u="none" cap="none" strike="noStrike">
                          <a:latin typeface="Montserrat"/>
                          <a:ea typeface="Montserrat"/>
                          <a:cs typeface="Montserrat"/>
                          <a:sym typeface="Montserrat"/>
                        </a:rPr>
                        <a:t>Incumplimiento de sentencia judicial </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rPr b="1" i="0" lang="es-CO" sz="850" u="none" cap="none" strike="noStrike">
                          <a:latin typeface="Montserrat"/>
                          <a:ea typeface="Montserrat"/>
                          <a:cs typeface="Montserrat"/>
                          <a:sym typeface="Montserrat"/>
                        </a:rPr>
                        <a:t>4.301 procesos ejecutivos activos</a:t>
                      </a:r>
                      <a:endParaRPr/>
                    </a:p>
                    <a:p>
                      <a:pPr indent="0" lvl="0" marL="0" marR="0" rtl="0" algn="ctr">
                        <a:spcBef>
                          <a:spcPts val="0"/>
                        </a:spcBef>
                        <a:spcAft>
                          <a:spcPts val="0"/>
                        </a:spcAft>
                        <a:buNone/>
                      </a:pPr>
                      <a:r>
                        <a:rPr b="1" i="0" lang="es-CO" sz="850" u="none" cap="none" strike="noStrike">
                          <a:solidFill>
                            <a:schemeClr val="dk1"/>
                          </a:solidFill>
                          <a:latin typeface="Montserrat"/>
                          <a:ea typeface="Montserrat"/>
                          <a:cs typeface="Montserrat"/>
                          <a:sym typeface="Montserrat"/>
                        </a:rPr>
                        <a:t>28%</a:t>
                      </a:r>
                      <a:r>
                        <a:rPr b="1" i="0" lang="es-CO" sz="850" u="none" cap="none" strike="noStrike">
                          <a:latin typeface="Montserrat"/>
                          <a:ea typeface="Montserrat"/>
                          <a:cs typeface="Montserrat"/>
                          <a:sym typeface="Montserrat"/>
                        </a:rPr>
                        <a:t> de la litigiosidad a 30 de septiembre de 2023</a:t>
                      </a:r>
                      <a:endParaRPr/>
                    </a:p>
                    <a:p>
                      <a:pPr indent="0" lvl="0" marL="0" marR="0" rtl="0" algn="ctr">
                        <a:spcBef>
                          <a:spcPts val="0"/>
                        </a:spcBef>
                        <a:spcAft>
                          <a:spcPts val="0"/>
                        </a:spcAft>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i="0" sz="850" u="none" cap="none" strike="noStrike">
                        <a:latin typeface="Montserrat"/>
                        <a:ea typeface="Montserrat"/>
                        <a:cs typeface="Montserrat"/>
                        <a:sym typeface="Montserrat"/>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Mandamiento de pago por concepto de capital e intereses </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latin typeface="Montserrat"/>
                          <a:ea typeface="Montserrat"/>
                          <a:cs typeface="Montserrat"/>
                          <a:sym typeface="Montserrat"/>
                        </a:rPr>
                        <a:t>Diferencias en los criterios de liquidación por los valores pagados por concepto de capital e intereses que conducen a la presentación de demandas ejecutivas.</a:t>
                      </a:r>
                      <a:endParaRPr/>
                    </a:p>
                    <a:p>
                      <a:pPr indent="0" lvl="0" marL="0" marR="0" rtl="0" algn="just">
                        <a:spcBef>
                          <a:spcPts val="0"/>
                        </a:spcBef>
                        <a:spcAft>
                          <a:spcPts val="0"/>
                        </a:spcAft>
                        <a:buNone/>
                      </a:pPr>
                      <a:r>
                        <a:t/>
                      </a:r>
                      <a:endParaRPr b="0" sz="850" u="none" cap="none" strike="noStrike">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Unificar criterios</a:t>
                      </a:r>
                      <a:endParaRPr/>
                    </a:p>
                    <a:p>
                      <a:pPr indent="0" lvl="0" marL="0" marR="0" rtl="0" algn="just">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lang="es-CO" sz="850" u="none" cap="none" strike="noStrike">
                          <a:latin typeface="Montserrat"/>
                          <a:ea typeface="Montserrat"/>
                          <a:cs typeface="Montserrat"/>
                          <a:sym typeface="Montserrat"/>
                        </a:rPr>
                        <a:t>Mesas de trabajo </a:t>
                      </a:r>
                      <a:r>
                        <a:rPr b="1" lang="es-CO" sz="850" u="none" cap="none" strike="noStrike">
                          <a:latin typeface="Montserrat"/>
                          <a:ea typeface="Montserrat"/>
                          <a:cs typeface="Montserrat"/>
                          <a:sym typeface="Montserrat"/>
                        </a:rPr>
                        <a:t>semestrales</a:t>
                      </a:r>
                      <a:r>
                        <a:rPr lang="es-CO" sz="850" u="none" cap="none" strike="noStrike">
                          <a:latin typeface="Montserrat"/>
                          <a:ea typeface="Montserrat"/>
                          <a:cs typeface="Montserrat"/>
                          <a:sym typeface="Montserrat"/>
                        </a:rPr>
                        <a:t> lideradas por la Subdirección de Defensa Judicial Pensional, a través de las cuales se realizará el seguimiento a los procesos ejecutivos, para prevenir el inicio de este tipo de litigios y gestionar el cierre de los que se encuentran activos.</a:t>
                      </a:r>
                      <a:endParaRPr/>
                    </a:p>
                    <a:p>
                      <a:pPr indent="0" lvl="0" marL="0" marR="0" rtl="0" algn="just">
                        <a:spcBef>
                          <a:spcPts val="0"/>
                        </a:spcBef>
                        <a:spcAft>
                          <a:spcPts val="0"/>
                        </a:spcAft>
                        <a:buNone/>
                      </a:pPr>
                      <a:r>
                        <a:t/>
                      </a:r>
                      <a:endParaRPr sz="850" u="none" cap="none" strike="noStrike">
                        <a:latin typeface="Montserrat"/>
                        <a:ea typeface="Montserrat"/>
                        <a:cs typeface="Montserrat"/>
                        <a:sym typeface="Montserrat"/>
                      </a:endParaRPr>
                    </a:p>
                    <a:p>
                      <a:pPr indent="0" lvl="0" marL="0" marR="0" rtl="0" algn="just">
                        <a:spcBef>
                          <a:spcPts val="0"/>
                        </a:spcBef>
                        <a:spcAft>
                          <a:spcPts val="0"/>
                        </a:spcAft>
                        <a:buNone/>
                      </a:pPr>
                      <a:r>
                        <a:rPr b="1" lang="es-CO" sz="850" u="none" cap="none" strike="noStrike">
                          <a:latin typeface="Montserrat"/>
                          <a:ea typeface="Montserrat"/>
                          <a:cs typeface="Montserrat"/>
                          <a:sym typeface="Montserrat"/>
                        </a:rPr>
                        <a:t>Durante los años 2024 y 2025</a:t>
                      </a:r>
                      <a:r>
                        <a:rPr lang="es-CO" sz="850" u="none" cap="none" strike="noStrike">
                          <a:latin typeface="Montserrat"/>
                          <a:ea typeface="Montserrat"/>
                          <a:cs typeface="Montserrat"/>
                          <a:sym typeface="Montserrat"/>
                        </a:rPr>
                        <a:t>, la Dirección de Pensiones y las Subdirecciones de Defensa Judicial y de Asesoría y Conceptualización Pensional, revisarán los criterios jurídicos aplicados para el cumplimiento de fallos y la atención de procesos ejecutivos, bajo los siguientes parámetros: </a:t>
                      </a:r>
                      <a:endParaRPr/>
                    </a:p>
                    <a:p>
                      <a:pPr indent="0" lvl="0" marL="0" marR="0" rtl="0" algn="just">
                        <a:spcBef>
                          <a:spcPts val="0"/>
                        </a:spcBef>
                        <a:spcAft>
                          <a:spcPts val="0"/>
                        </a:spcAft>
                        <a:buNone/>
                      </a:pPr>
                      <a:r>
                        <a:t/>
                      </a:r>
                      <a:endParaRPr sz="850" u="none" cap="none" strike="noStrike">
                        <a:latin typeface="Montserrat"/>
                        <a:ea typeface="Montserrat"/>
                        <a:cs typeface="Montserrat"/>
                        <a:sym typeface="Montserrat"/>
                      </a:endParaRPr>
                    </a:p>
                    <a:p>
                      <a:pPr indent="0" lvl="0" marL="0" marR="0" rtl="0" algn="just">
                        <a:spcBef>
                          <a:spcPts val="0"/>
                        </a:spcBef>
                        <a:spcAft>
                          <a:spcPts val="0"/>
                        </a:spcAft>
                        <a:buNone/>
                      </a:pPr>
                      <a:r>
                        <a:rPr lang="es-CO" sz="850" u="none" cap="none" strike="noStrike">
                          <a:latin typeface="Montserrat"/>
                          <a:ea typeface="Montserrat"/>
                          <a:cs typeface="Montserrat"/>
                          <a:sym typeface="Montserrat"/>
                        </a:rPr>
                        <a:t>i) Identificación de las debilidades en los procesos ejecutivos, de acuerdo a las mesas de trabajo realizadas por el grupo interdisciplinario de ejecutivos,  </a:t>
                      </a:r>
                      <a:endParaRPr/>
                    </a:p>
                    <a:p>
                      <a:pPr indent="0" lvl="0" marL="0" marR="0" rtl="0" algn="just">
                        <a:spcBef>
                          <a:spcPts val="0"/>
                        </a:spcBef>
                        <a:spcAft>
                          <a:spcPts val="0"/>
                        </a:spcAft>
                        <a:buNone/>
                      </a:pPr>
                      <a:r>
                        <a:t/>
                      </a:r>
                      <a:endParaRPr sz="850" u="none" cap="none" strike="noStrike">
                        <a:latin typeface="Montserrat"/>
                        <a:ea typeface="Montserrat"/>
                        <a:cs typeface="Montserrat"/>
                        <a:sym typeface="Montserrat"/>
                      </a:endParaRPr>
                    </a:p>
                    <a:p>
                      <a:pPr indent="0" lvl="0" marL="0" marR="0" rtl="0" algn="just">
                        <a:spcBef>
                          <a:spcPts val="0"/>
                        </a:spcBef>
                        <a:spcAft>
                          <a:spcPts val="0"/>
                        </a:spcAft>
                        <a:buNone/>
                      </a:pPr>
                      <a:r>
                        <a:rPr lang="es-CO" sz="850" u="none" cap="none" strike="noStrike">
                          <a:latin typeface="Montserrat"/>
                          <a:ea typeface="Montserrat"/>
                          <a:cs typeface="Montserrat"/>
                          <a:sym typeface="Montserrat"/>
                        </a:rPr>
                        <a:t>ii) validación de los lineamientos existentes frente al cumplimiento de fallos y la atención de procesos ejecutivos, </a:t>
                      </a:r>
                      <a:endParaRPr/>
                    </a:p>
                    <a:p>
                      <a:pPr indent="0" lvl="0" marL="0" marR="0" rtl="0" algn="just">
                        <a:spcBef>
                          <a:spcPts val="0"/>
                        </a:spcBef>
                        <a:spcAft>
                          <a:spcPts val="0"/>
                        </a:spcAft>
                        <a:buNone/>
                      </a:pPr>
                      <a:r>
                        <a:t/>
                      </a:r>
                      <a:endParaRPr sz="850" u="none" cap="none" strike="noStrike">
                        <a:latin typeface="Montserrat"/>
                        <a:ea typeface="Montserrat"/>
                        <a:cs typeface="Montserrat"/>
                        <a:sym typeface="Montserrat"/>
                      </a:endParaRPr>
                    </a:p>
                    <a:p>
                      <a:pPr indent="0" lvl="0" marL="0" marR="0" rtl="0" algn="just">
                        <a:spcBef>
                          <a:spcPts val="0"/>
                        </a:spcBef>
                        <a:spcAft>
                          <a:spcPts val="0"/>
                        </a:spcAft>
                        <a:buNone/>
                      </a:pPr>
                      <a:r>
                        <a:rPr lang="es-CO" sz="850" u="none" cap="none" strike="noStrike">
                          <a:latin typeface="Montserrat"/>
                          <a:ea typeface="Montserrat"/>
                          <a:cs typeface="Montserrat"/>
                          <a:sym typeface="Montserrat"/>
                        </a:rPr>
                        <a:t>Iii) revisión de la doctrina institucional identificada para determinar con las áreas involucradas cómo es entendida y aplicada en el negocio pensional tanto en sede administrativa como judicial, y </a:t>
                      </a:r>
                      <a:endParaRPr/>
                    </a:p>
                    <a:p>
                      <a:pPr indent="0" lvl="0" marL="0" marR="0" rtl="0" algn="just">
                        <a:spcBef>
                          <a:spcPts val="0"/>
                        </a:spcBef>
                        <a:spcAft>
                          <a:spcPts val="0"/>
                        </a:spcAft>
                        <a:buNone/>
                      </a:pPr>
                      <a:r>
                        <a:t/>
                      </a:r>
                      <a:endParaRPr sz="850" u="none" cap="none" strike="noStrike">
                        <a:latin typeface="Montserrat"/>
                        <a:ea typeface="Montserrat"/>
                        <a:cs typeface="Montserrat"/>
                        <a:sym typeface="Montserrat"/>
                      </a:endParaRPr>
                    </a:p>
                    <a:p>
                      <a:pPr indent="0" lvl="0" marL="0" marR="0" rtl="0" algn="just">
                        <a:spcBef>
                          <a:spcPts val="0"/>
                        </a:spcBef>
                        <a:spcAft>
                          <a:spcPts val="0"/>
                        </a:spcAft>
                        <a:buNone/>
                      </a:pPr>
                      <a:r>
                        <a:rPr lang="es-CO" sz="850" u="none" cap="none" strike="noStrike">
                          <a:latin typeface="Montserrat"/>
                          <a:ea typeface="Montserrat"/>
                          <a:cs typeface="Montserrat"/>
                          <a:sym typeface="Montserrat"/>
                        </a:rPr>
                        <a:t>Iv) validación de la necesidad de generación o modificación de estos lineamientos. </a:t>
                      </a:r>
                      <a:endParaRPr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Acta de reunión del Comité Primario</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 Dirección de Pensiones, a la Subdirección de Defensa Judicial Pensional y la Subdirección de Asesoría y Conceptualización Pensional sobre las conclusiones y/o reglas que se acojan para el cumplimiento de fallos y la atención de procesos ejecutivos, bajo los parámetros establecidos en la ejecución de la medida. </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Dicha socialización se </a:t>
                      </a:r>
                      <a:r>
                        <a:rPr b="1" lang="es-CO" sz="850" u="none" cap="none" strike="noStrike">
                          <a:solidFill>
                            <a:schemeClr val="dk1"/>
                          </a:solidFill>
                          <a:latin typeface="Montserrat"/>
                          <a:ea typeface="Montserrat"/>
                          <a:cs typeface="Montserrat"/>
                          <a:sym typeface="Montserrat"/>
                        </a:rPr>
                        <a:t>realizará por cada área en su Comité Primario  </a:t>
                      </a:r>
                      <a:r>
                        <a:rPr b="0" lang="es-CO" sz="850" u="none" cap="none" strike="noStrike">
                          <a:solidFill>
                            <a:schemeClr val="dk1"/>
                          </a:solidFill>
                          <a:latin typeface="Montserrat"/>
                          <a:ea typeface="Montserrat"/>
                          <a:cs typeface="Montserrat"/>
                          <a:sym typeface="Montserrat"/>
                        </a:rPr>
                        <a:t>del cual se deberá elaborar un acta.   </a:t>
                      </a:r>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Dirección de Pensiones</a:t>
                      </a:r>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Subdirección de Defensa Judicial Pensional</a:t>
                      </a:r>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Subdirección de Asesoría y Conceptualización Pensional </a:t>
                      </a:r>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Secretaría Técnica (Seguimiento)</a:t>
                      </a:r>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bl>
          </a:graphicData>
        </a:graphic>
      </p:graphicFrame>
      <p:sp>
        <p:nvSpPr>
          <p:cNvPr id="303" name="Google Shape;303;p5"/>
          <p:cNvSpPr txBox="1"/>
          <p:nvPr/>
        </p:nvSpPr>
        <p:spPr>
          <a:xfrm>
            <a:off x="116959" y="143192"/>
            <a:ext cx="120750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Montserrat"/>
                <a:ea typeface="Montserrat"/>
                <a:cs typeface="Montserrat"/>
                <a:sym typeface="Montserrat"/>
              </a:rPr>
              <a:t>PROCESOS EJECUTIVOS</a:t>
            </a:r>
            <a:endParaRPr/>
          </a:p>
        </p:txBody>
      </p:sp>
      <p:sp>
        <p:nvSpPr>
          <p:cNvPr id="304" name="Google Shape;304;p5"/>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05" name="Google Shape;305;p5"/>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Montserrat"/>
                <a:ea typeface="Montserrat"/>
                <a:cs typeface="Montserrat"/>
                <a:sym typeface="Montserrat"/>
              </a:rPr>
              <a:t>www.ugpp.gov.co</a:t>
            </a:r>
            <a:endParaRPr b="1" sz="1000">
              <a:solidFill>
                <a:schemeClr val="lt1"/>
              </a:solidFill>
              <a:latin typeface="Montserrat"/>
              <a:ea typeface="Montserrat"/>
              <a:cs typeface="Montserrat"/>
              <a:sym typeface="Montserrat"/>
            </a:endParaRPr>
          </a:p>
        </p:txBody>
      </p:sp>
      <p:graphicFrame>
        <p:nvGraphicFramePr>
          <p:cNvPr id="306" name="Google Shape;306;p5"/>
          <p:cNvGraphicFramePr/>
          <p:nvPr/>
        </p:nvGraphicFramePr>
        <p:xfrm>
          <a:off x="7400349" y="5325219"/>
          <a:ext cx="3000000" cy="3000000"/>
        </p:xfrm>
        <a:graphic>
          <a:graphicData uri="http://schemas.openxmlformats.org/drawingml/2006/table">
            <a:tbl>
              <a:tblPr>
                <a:noFill/>
                <a:tableStyleId>{5A694362-972F-4D74-AF06-98A247DC87BE}</a:tableStyleId>
              </a:tblPr>
              <a:tblGrid>
                <a:gridCol w="2641025"/>
                <a:gridCol w="923725"/>
                <a:gridCol w="1024975"/>
              </a:tblGrid>
              <a:tr h="277050">
                <a:tc>
                  <a:txBody>
                    <a:bodyPr/>
                    <a:lstStyle/>
                    <a:p>
                      <a:pPr indent="0" lvl="0" marL="0" marR="0" rtl="0" algn="ctr">
                        <a:spcBef>
                          <a:spcPts val="0"/>
                        </a:spcBef>
                        <a:spcAft>
                          <a:spcPts val="0"/>
                        </a:spcAft>
                        <a:buNone/>
                      </a:pPr>
                      <a:r>
                        <a:rPr b="1" lang="es-CO" sz="800" u="none" cap="none" strike="noStrike">
                          <a:latin typeface="Montserrat"/>
                          <a:ea typeface="Montserrat"/>
                          <a:cs typeface="Montserrat"/>
                          <a:sym typeface="Montserrat"/>
                        </a:rPr>
                        <a:t>Objeto de la litis en Capital</a:t>
                      </a:r>
                      <a:endParaRPr b="1"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b="1" lang="es-CO" sz="800" u="none" cap="none" strike="noStrike">
                          <a:solidFill>
                            <a:srgbClr val="000000"/>
                          </a:solidFill>
                          <a:latin typeface="Montserrat"/>
                          <a:ea typeface="Montserrat"/>
                          <a:cs typeface="Montserrat"/>
                          <a:sym typeface="Montserrat"/>
                        </a:rPr>
                        <a:t>No. de procesos</a:t>
                      </a:r>
                      <a:endParaRPr b="1"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b="1" lang="es-CO" sz="800" u="none" cap="none" strike="noStrike">
                          <a:solidFill>
                            <a:srgbClr val="000000"/>
                          </a:solidFill>
                          <a:latin typeface="Montserrat"/>
                          <a:ea typeface="Montserrat"/>
                          <a:cs typeface="Montserrat"/>
                          <a:sym typeface="Montserrat"/>
                        </a:rPr>
                        <a:t>% participación</a:t>
                      </a:r>
                      <a:endParaRPr b="1"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r>
              <a:tr h="412025">
                <a:tc>
                  <a:txBody>
                    <a:bodyPr/>
                    <a:lstStyle/>
                    <a:p>
                      <a:pPr indent="0" lvl="0" marL="0" marR="0" rtl="0" algn="l">
                        <a:spcBef>
                          <a:spcPts val="0"/>
                        </a:spcBef>
                        <a:spcAft>
                          <a:spcPts val="0"/>
                        </a:spcAft>
                        <a:buNone/>
                      </a:pPr>
                      <a:r>
                        <a:rPr lang="es-CO" sz="800" u="none" cap="none" strike="noStrike">
                          <a:latin typeface="Montserrat"/>
                          <a:ea typeface="Montserrat"/>
                          <a:cs typeface="Montserrat"/>
                          <a:sym typeface="Montserrat"/>
                        </a:rPr>
                        <a:t>DIFERENCIAS DE CAPITAL POR NO INCLUSIÓN DE FACTORES SALARIALES  E INDEXACIÓN</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1211</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28%</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r>
              <a:tr h="148975">
                <a:tc>
                  <a:txBody>
                    <a:bodyPr/>
                    <a:lstStyle/>
                    <a:p>
                      <a:pPr indent="0" lvl="0" marL="0" marR="0" rtl="0" algn="l">
                        <a:spcBef>
                          <a:spcPts val="0"/>
                        </a:spcBef>
                        <a:spcAft>
                          <a:spcPts val="0"/>
                        </a:spcAft>
                        <a:buNone/>
                      </a:pPr>
                      <a:r>
                        <a:rPr lang="es-CO" sz="800" u="none" cap="none" strike="noStrike">
                          <a:latin typeface="Montserrat"/>
                          <a:ea typeface="Montserrat"/>
                          <a:cs typeface="Montserrat"/>
                          <a:sym typeface="Montserrat"/>
                        </a:rPr>
                        <a:t>DIFERENCIAS POR RETROACTIVO</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624</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15%</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r>
            </a:tbl>
          </a:graphicData>
        </a:graphic>
      </p:graphicFrame>
      <p:sp>
        <p:nvSpPr>
          <p:cNvPr id="307" name="Google Shape;307;p5"/>
          <p:cNvSpPr/>
          <p:nvPr/>
        </p:nvSpPr>
        <p:spPr>
          <a:xfrm>
            <a:off x="116959" y="5336393"/>
            <a:ext cx="7000875" cy="414338"/>
          </a:xfrm>
          <a:prstGeom prst="roundRect">
            <a:avLst>
              <a:gd fmla="val 16667" name="adj"/>
            </a:avLst>
          </a:prstGeom>
          <a:noFill/>
          <a:ln cap="flat" cmpd="sng" w="25400">
            <a:solidFill>
              <a:srgbClr val="00206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5"/>
          <p:cNvSpPr txBox="1"/>
          <p:nvPr/>
        </p:nvSpPr>
        <p:spPr>
          <a:xfrm>
            <a:off x="116959" y="6431305"/>
            <a:ext cx="29666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dk1"/>
                </a:solidFill>
                <a:latin typeface="Montserrat"/>
                <a:ea typeface="Montserrat"/>
                <a:cs typeface="Montserrat"/>
                <a:sym typeface="Montserrat"/>
              </a:rPr>
              <a:t>Corte septiembre 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aphicFrame>
        <p:nvGraphicFramePr>
          <p:cNvPr id="314" name="Google Shape;314;p6"/>
          <p:cNvGraphicFramePr/>
          <p:nvPr/>
        </p:nvGraphicFramePr>
        <p:xfrm>
          <a:off x="272414" y="608036"/>
          <a:ext cx="3000000" cy="3000000"/>
        </p:xfrm>
        <a:graphic>
          <a:graphicData uri="http://schemas.openxmlformats.org/drawingml/2006/table">
            <a:tbl>
              <a:tblPr bandRow="1" firstRow="1">
                <a:noFill/>
                <a:tableStyleId>{96C8850C-BC3E-48F8-805B-70C33409E720}</a:tableStyleId>
              </a:tblPr>
              <a:tblGrid>
                <a:gridCol w="1247775"/>
                <a:gridCol w="1908800"/>
                <a:gridCol w="1067750"/>
                <a:gridCol w="3035625"/>
                <a:gridCol w="971550"/>
                <a:gridCol w="2308850"/>
                <a:gridCol w="1177300"/>
              </a:tblGrid>
              <a:tr h="329925">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CAUSA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SUBCAUSA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MEDIDA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EJECUCIÓN DE LA 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MECANISMO</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b="1" lang="es-CO" sz="850" u="none" cap="none" strike="noStrike">
                          <a:solidFill>
                            <a:schemeClr val="lt1"/>
                          </a:solidFill>
                          <a:latin typeface="Montserrat"/>
                          <a:ea typeface="Montserrat"/>
                          <a:cs typeface="Montserrat"/>
                          <a:sym typeface="Montserrat"/>
                        </a:rPr>
                        <a:t>EJECUCIÓN DEL MECANISMO</a:t>
                      </a:r>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850"/>
                        <a:buFont typeface="Montserrat"/>
                        <a:buNone/>
                      </a:pPr>
                      <a:r>
                        <a:rPr b="1" lang="es-CO" sz="850" u="none" cap="none" strike="noStrike">
                          <a:solidFill>
                            <a:schemeClr val="lt1"/>
                          </a:solidFill>
                          <a:latin typeface="Montserrat"/>
                          <a:ea typeface="Montserrat"/>
                          <a:cs typeface="Montserrat"/>
                          <a:sym typeface="Montserrat"/>
                        </a:rPr>
                        <a:t>RESPONSABLE</a:t>
                      </a:r>
                      <a:endParaRPr/>
                    </a:p>
                    <a:p>
                      <a:pPr indent="0" lvl="0" marL="0" marR="0" rtl="0" algn="ctr">
                        <a:spcBef>
                          <a:spcPts val="0"/>
                        </a:spcBef>
                        <a:spcAft>
                          <a:spcPts val="0"/>
                        </a:spcAft>
                        <a:buNone/>
                      </a:pPr>
                      <a:r>
                        <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r>
              <a:tr h="3809050">
                <a:tc>
                  <a:txBody>
                    <a:bodyPr/>
                    <a:lstStyle/>
                    <a:p>
                      <a:pPr indent="0" lvl="0" marL="0" marR="0" rtl="0" algn="ctr">
                        <a:spcBef>
                          <a:spcPts val="0"/>
                        </a:spcBef>
                        <a:spcAft>
                          <a:spcPts val="0"/>
                        </a:spcAft>
                        <a:buNone/>
                      </a:pPr>
                      <a:r>
                        <a:rPr b="1" lang="es-CO" sz="1000" u="none" cap="none" strike="noStrike">
                          <a:latin typeface="Montserrat"/>
                          <a:ea typeface="Montserrat"/>
                          <a:cs typeface="Montserrat"/>
                          <a:sym typeface="Montserrat"/>
                        </a:rPr>
                        <a:t>Incumplimiento de sentencia judicial </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rPr b="1" i="0" lang="es-CO" sz="850" u="none" cap="none" strike="noStrike">
                          <a:latin typeface="Montserrat"/>
                          <a:ea typeface="Montserrat"/>
                          <a:cs typeface="Montserrat"/>
                          <a:sym typeface="Montserrat"/>
                        </a:rPr>
                        <a:t>4.301 procesos ejecutivos activos</a:t>
                      </a:r>
                      <a:endParaRPr/>
                    </a:p>
                    <a:p>
                      <a:pPr indent="0" lvl="0" marL="0" marR="0" rtl="0" algn="ctr">
                        <a:spcBef>
                          <a:spcPts val="0"/>
                        </a:spcBef>
                        <a:spcAft>
                          <a:spcPts val="0"/>
                        </a:spcAft>
                        <a:buNone/>
                      </a:pPr>
                      <a:r>
                        <a:rPr b="1" i="0" lang="es-CO" sz="850" u="none" cap="none" strike="noStrike">
                          <a:solidFill>
                            <a:schemeClr val="dk1"/>
                          </a:solidFill>
                          <a:latin typeface="Montserrat"/>
                          <a:ea typeface="Montserrat"/>
                          <a:cs typeface="Montserrat"/>
                          <a:sym typeface="Montserrat"/>
                        </a:rPr>
                        <a:t>28%</a:t>
                      </a:r>
                      <a:r>
                        <a:rPr b="1" i="0" lang="es-CO" sz="850" u="none" cap="none" strike="noStrike">
                          <a:latin typeface="Montserrat"/>
                          <a:ea typeface="Montserrat"/>
                          <a:cs typeface="Montserrat"/>
                          <a:sym typeface="Montserrat"/>
                        </a:rPr>
                        <a:t> de la litigiosidad a 30 de septiembre de 2023</a:t>
                      </a:r>
                      <a:endParaRPr/>
                    </a:p>
                    <a:p>
                      <a:pPr indent="0" lvl="0" marL="0" marR="0" rtl="0" algn="ctr">
                        <a:spcBef>
                          <a:spcPts val="0"/>
                        </a:spcBef>
                        <a:spcAft>
                          <a:spcPts val="0"/>
                        </a:spcAft>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i="0"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i="0" sz="850" u="none" cap="none" strike="noStrike">
                        <a:latin typeface="Montserrat"/>
                        <a:ea typeface="Montserrat"/>
                        <a:cs typeface="Montserrat"/>
                        <a:sym typeface="Montserrat"/>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Mandamiento de pago por concepto de intereses y costas</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latin typeface="Montserrat"/>
                          <a:ea typeface="Montserrat"/>
                          <a:cs typeface="Montserrat"/>
                          <a:sym typeface="Montserrat"/>
                        </a:rPr>
                        <a:t>Incumplimiento de las obligaciones de pago originadas en sentencias por concepto de intereses y costas por insuficiencia de recursos que de conformidad con lo dispuesto en el artículo 338 de la Ley 2294 de 2023 – Plan Nacional de Desarrollo – pueden ser reconocidas y pagadas con cargo al servicio de la deuda del Presupuesto General de la Nación.</a:t>
                      </a:r>
                      <a:endParaRPr b="0" sz="850" u="none" cap="none" strike="noStrike">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Diseñar procedimiento</a:t>
                      </a:r>
                      <a:endParaRPr/>
                    </a:p>
                    <a:p>
                      <a:pPr indent="0" lvl="0" marL="0" marR="0" rtl="0" algn="just">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1" lang="es-CO" sz="850" u="none" cap="none" strike="noStrike">
                          <a:latin typeface="Montserrat"/>
                          <a:ea typeface="Montserrat"/>
                          <a:cs typeface="Montserrat"/>
                          <a:sym typeface="Montserrat"/>
                        </a:rPr>
                        <a:t>Por una sola vez y durante el año 2024</a:t>
                      </a:r>
                      <a:r>
                        <a:rPr lang="es-CO" sz="850" u="none" cap="none" strike="noStrike">
                          <a:latin typeface="Montserrat"/>
                          <a:ea typeface="Montserrat"/>
                          <a:cs typeface="Montserrat"/>
                          <a:sym typeface="Montserrat"/>
                        </a:rPr>
                        <a:t>, se examinará el texto definitivo del Decreto con el cual se reglamente el artículo 338 de la Ley 2294 de 2023 y se establecerá un procedimiento que permita a la Subdirección Financiera cumplir las obligaciones por intereses y costas originadas en sentencias declarativas que estén sin pago a 31 de diciembre de 2023, para terminar los procesos ejecutivos en curso y evitar nuevas demandas ejecutivas por esta subcausa. </a:t>
                      </a:r>
                      <a:endParaRPr/>
                    </a:p>
                    <a:p>
                      <a:pPr indent="0" lvl="0" marL="0" marR="0" rtl="0" algn="just">
                        <a:spcBef>
                          <a:spcPts val="0"/>
                        </a:spcBef>
                        <a:spcAft>
                          <a:spcPts val="0"/>
                        </a:spcAft>
                        <a:buNone/>
                      </a:pPr>
                      <a:r>
                        <a:t/>
                      </a:r>
                      <a:endParaRPr sz="850" u="none" cap="none" strike="noStrike">
                        <a:latin typeface="Montserrat"/>
                        <a:ea typeface="Montserrat"/>
                        <a:cs typeface="Montserrat"/>
                        <a:sym typeface="Montserrat"/>
                      </a:endParaRPr>
                    </a:p>
                    <a:p>
                      <a:pPr indent="0" lvl="0" marL="0" marR="0" rtl="0" algn="just">
                        <a:spcBef>
                          <a:spcPts val="0"/>
                        </a:spcBef>
                        <a:spcAft>
                          <a:spcPts val="0"/>
                        </a:spcAft>
                        <a:buNone/>
                      </a:pPr>
                      <a:r>
                        <a:rPr lang="es-CO" sz="850" u="none" cap="none" strike="noStrike">
                          <a:latin typeface="Montserrat"/>
                          <a:ea typeface="Montserrat"/>
                          <a:cs typeface="Montserrat"/>
                          <a:sym typeface="Montserrat"/>
                        </a:rPr>
                        <a:t>Esta medida estará a cargo de la Dirección de Pensiones, la Dirección de Servicios Integrados de Atención, la Subdirección de Defensa Judicial Pensional, la Subdirección de Asesoría y Conceptualización Pensional y la Subdirección Financiera.</a:t>
                      </a:r>
                      <a:endParaRPr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Acta de reunión del Comité Primario</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las áreas mencionadas en la ejecución de la medida sobre el procedimiento de pago con cargo al servicio de la deuda de las obligaciones por intereses y costas originadas en sentencias declarativas en firme.   </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Dicha socialización </a:t>
                      </a:r>
                      <a:r>
                        <a:rPr b="1" lang="es-CO" sz="850" u="none" cap="none" strike="noStrike">
                          <a:solidFill>
                            <a:schemeClr val="dk1"/>
                          </a:solidFill>
                          <a:latin typeface="Montserrat"/>
                          <a:ea typeface="Montserrat"/>
                          <a:cs typeface="Montserrat"/>
                          <a:sym typeface="Montserrat"/>
                        </a:rPr>
                        <a:t>se realizará por cada área en su Comité Primario </a:t>
                      </a:r>
                      <a:r>
                        <a:rPr b="0" lang="es-CO" sz="850" u="none" cap="none" strike="noStrike">
                          <a:solidFill>
                            <a:schemeClr val="dk1"/>
                          </a:solidFill>
                          <a:latin typeface="Montserrat"/>
                          <a:ea typeface="Montserrat"/>
                          <a:cs typeface="Montserrat"/>
                          <a:sym typeface="Montserrat"/>
                        </a:rPr>
                        <a:t>del cual se deberá elaborar un acta.  </a:t>
                      </a:r>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  </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Dirección de Pensiones</a:t>
                      </a:r>
                      <a:endParaRPr/>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Dirección de Servicios Integrados de Atención. </a:t>
                      </a:r>
                      <a:endParaRPr/>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Subdirección de Defensa Judicial Pensional</a:t>
                      </a:r>
                      <a:endParaRPr/>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Subdirección de Asesoría y Conceptualización Pensional </a:t>
                      </a:r>
                      <a:endParaRPr/>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Subdirección Financiera</a:t>
                      </a:r>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Secretaría Técnica (Seguimiento)</a:t>
                      </a:r>
                      <a:endParaRPr/>
                    </a:p>
                  </a:txBody>
                  <a:tcPr marT="45725" marB="45725" marR="91450" marL="91450" anchor="ctr">
                    <a:solidFill>
                      <a:srgbClr val="F2F2F2"/>
                    </a:solidFill>
                  </a:tcPr>
                </a:tc>
              </a:tr>
            </a:tbl>
          </a:graphicData>
        </a:graphic>
      </p:graphicFrame>
      <p:sp>
        <p:nvSpPr>
          <p:cNvPr id="315" name="Google Shape;315;p6"/>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16" name="Google Shape;316;p6"/>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Montserrat"/>
                <a:ea typeface="Montserrat"/>
                <a:cs typeface="Montserrat"/>
                <a:sym typeface="Montserrat"/>
              </a:rPr>
              <a:t>www.ugpp.gov.co</a:t>
            </a:r>
            <a:endParaRPr b="1" sz="1000">
              <a:solidFill>
                <a:schemeClr val="lt1"/>
              </a:solidFill>
              <a:latin typeface="Montserrat"/>
              <a:ea typeface="Montserrat"/>
              <a:cs typeface="Montserrat"/>
              <a:sym typeface="Montserrat"/>
            </a:endParaRPr>
          </a:p>
        </p:txBody>
      </p:sp>
      <p:graphicFrame>
        <p:nvGraphicFramePr>
          <p:cNvPr id="317" name="Google Shape;317;p6"/>
          <p:cNvGraphicFramePr/>
          <p:nvPr/>
        </p:nvGraphicFramePr>
        <p:xfrm>
          <a:off x="223214" y="5284145"/>
          <a:ext cx="3000000" cy="3000000"/>
        </p:xfrm>
        <a:graphic>
          <a:graphicData uri="http://schemas.openxmlformats.org/drawingml/2006/table">
            <a:tbl>
              <a:tblPr>
                <a:noFill/>
                <a:tableStyleId>{26DBEE44-A292-4B65-B6FB-FDD6AD1997BD}</a:tableStyleId>
              </a:tblPr>
              <a:tblGrid>
                <a:gridCol w="5075150"/>
                <a:gridCol w="1002375"/>
                <a:gridCol w="934050"/>
              </a:tblGrid>
              <a:tr h="244125">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Subcausas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No. de procesos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 participación</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MANDAMIENTO DE PAGO POR CONCEPTO DE INTERESES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1550</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36%</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MANDAMIENTO DE PAGO POR CONCEPTO DE CAPITAL E INTERESES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1424</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33%</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CAPITAL, INTERESES Y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394</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9%</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CAPITAL</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360</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8%</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CAPITAL Y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315</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7%</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137</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2455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MANDAMIENTO DE PAGO POR CONCEPTO DE INTERESES Y COSTAS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120</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a:t>
                      </a:r>
                      <a:endParaRPr b="0" i="0" sz="850" u="none" cap="none" strike="noStrike">
                        <a:solidFill>
                          <a:srgbClr val="000000"/>
                        </a:solidFill>
                        <a:latin typeface="Montserrat"/>
                        <a:ea typeface="Montserrat"/>
                        <a:cs typeface="Montserrat"/>
                        <a:sym typeface="Montserrat"/>
                      </a:endParaRPr>
                    </a:p>
                  </a:txBody>
                  <a:tcPr marT="6350" marB="0" marR="6350" marL="6350" anchor="ctr"/>
                </a:tc>
              </a:tr>
            </a:tbl>
          </a:graphicData>
        </a:graphic>
      </p:graphicFrame>
      <p:graphicFrame>
        <p:nvGraphicFramePr>
          <p:cNvPr id="318" name="Google Shape;318;p6"/>
          <p:cNvGraphicFramePr/>
          <p:nvPr/>
        </p:nvGraphicFramePr>
        <p:xfrm>
          <a:off x="7421633" y="5427343"/>
          <a:ext cx="3000000" cy="3000000"/>
        </p:xfrm>
        <a:graphic>
          <a:graphicData uri="http://schemas.openxmlformats.org/drawingml/2006/table">
            <a:tbl>
              <a:tblPr>
                <a:noFill/>
                <a:tableStyleId>{5A694362-972F-4D74-AF06-98A247DC87BE}</a:tableStyleId>
              </a:tblPr>
              <a:tblGrid>
                <a:gridCol w="2616525"/>
                <a:gridCol w="915175"/>
                <a:gridCol w="1015450"/>
              </a:tblGrid>
              <a:tr h="224750">
                <a:tc>
                  <a:txBody>
                    <a:bodyPr/>
                    <a:lstStyle/>
                    <a:p>
                      <a:pPr indent="0" lvl="0" marL="0" marR="0" rtl="0" algn="ctr">
                        <a:spcBef>
                          <a:spcPts val="0"/>
                        </a:spcBef>
                        <a:spcAft>
                          <a:spcPts val="0"/>
                        </a:spcAft>
                        <a:buNone/>
                      </a:pPr>
                      <a:r>
                        <a:rPr b="1" lang="es-CO" sz="800" u="none" cap="none" strike="noStrike">
                          <a:latin typeface="Montserrat"/>
                          <a:ea typeface="Montserrat"/>
                          <a:cs typeface="Montserrat"/>
                          <a:sym typeface="Montserrat"/>
                        </a:rPr>
                        <a:t>Objeto de la litis en Capital</a:t>
                      </a:r>
                      <a:endParaRPr b="1"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b="1" lang="es-CO" sz="800" u="none" cap="none" strike="noStrike">
                          <a:solidFill>
                            <a:srgbClr val="000000"/>
                          </a:solidFill>
                          <a:latin typeface="Montserrat"/>
                          <a:ea typeface="Montserrat"/>
                          <a:cs typeface="Montserrat"/>
                          <a:sym typeface="Montserrat"/>
                        </a:rPr>
                        <a:t>No. de procesos</a:t>
                      </a:r>
                      <a:endParaRPr b="1"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b="1" lang="es-CO" sz="800" u="none" cap="none" strike="noStrike">
                          <a:solidFill>
                            <a:srgbClr val="000000"/>
                          </a:solidFill>
                          <a:latin typeface="Montserrat"/>
                          <a:ea typeface="Montserrat"/>
                          <a:cs typeface="Montserrat"/>
                          <a:sym typeface="Montserrat"/>
                        </a:rPr>
                        <a:t>% participación</a:t>
                      </a:r>
                      <a:endParaRPr b="1"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r>
              <a:tr h="334275">
                <a:tc>
                  <a:txBody>
                    <a:bodyPr/>
                    <a:lstStyle/>
                    <a:p>
                      <a:pPr indent="0" lvl="0" marL="0" marR="0" rtl="0" algn="l">
                        <a:spcBef>
                          <a:spcPts val="0"/>
                        </a:spcBef>
                        <a:spcAft>
                          <a:spcPts val="0"/>
                        </a:spcAft>
                        <a:buNone/>
                      </a:pPr>
                      <a:r>
                        <a:rPr lang="es-CO" sz="800" u="none" cap="none" strike="noStrike">
                          <a:latin typeface="Montserrat"/>
                          <a:ea typeface="Montserrat"/>
                          <a:cs typeface="Montserrat"/>
                          <a:sym typeface="Montserrat"/>
                        </a:rPr>
                        <a:t>DIFERENCIAS DE CAPITAL POR NO INCLUSIÓN DE FACTORES SALARIALES  E INDEXACIÓN</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1211</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28%</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r>
              <a:tr h="120875">
                <a:tc>
                  <a:txBody>
                    <a:bodyPr/>
                    <a:lstStyle/>
                    <a:p>
                      <a:pPr indent="0" lvl="0" marL="0" marR="0" rtl="0" algn="l">
                        <a:spcBef>
                          <a:spcPts val="0"/>
                        </a:spcBef>
                        <a:spcAft>
                          <a:spcPts val="0"/>
                        </a:spcAft>
                        <a:buNone/>
                      </a:pPr>
                      <a:r>
                        <a:rPr lang="es-CO" sz="800" u="none" cap="none" strike="noStrike">
                          <a:latin typeface="Montserrat"/>
                          <a:ea typeface="Montserrat"/>
                          <a:cs typeface="Montserrat"/>
                          <a:sym typeface="Montserrat"/>
                        </a:rPr>
                        <a:t>DIFERENCIAS POR RETROACTIVO</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624</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c>
                  <a:txBody>
                    <a:bodyPr/>
                    <a:lstStyle/>
                    <a:p>
                      <a:pPr indent="0" lvl="0" marL="0" marR="0" rtl="0" algn="ctr">
                        <a:spcBef>
                          <a:spcPts val="0"/>
                        </a:spcBef>
                        <a:spcAft>
                          <a:spcPts val="0"/>
                        </a:spcAft>
                        <a:buNone/>
                      </a:pPr>
                      <a:r>
                        <a:rPr lang="es-CO" sz="800" u="none" cap="none" strike="noStrike">
                          <a:latin typeface="Montserrat"/>
                          <a:ea typeface="Montserrat"/>
                          <a:cs typeface="Montserrat"/>
                          <a:sym typeface="Montserrat"/>
                        </a:rPr>
                        <a:t>15%</a:t>
                      </a:r>
                      <a:endParaRPr b="0" i="0" sz="800" u="none" cap="none" strike="noStrike">
                        <a:solidFill>
                          <a:srgbClr val="000000"/>
                        </a:solidFill>
                        <a:latin typeface="Montserrat"/>
                        <a:ea typeface="Montserrat"/>
                        <a:cs typeface="Montserrat"/>
                        <a:sym typeface="Montserrat"/>
                      </a:endParaRPr>
                    </a:p>
                  </a:txBody>
                  <a:tcPr marT="6350" marB="0" marR="6350" marL="6350" anchor="ctr">
                    <a:solidFill>
                      <a:srgbClr val="DDEAF6"/>
                    </a:solidFill>
                  </a:tcPr>
                </a:tc>
              </a:tr>
            </a:tbl>
          </a:graphicData>
        </a:graphic>
      </p:graphicFrame>
      <p:sp>
        <p:nvSpPr>
          <p:cNvPr id="319" name="Google Shape;319;p6"/>
          <p:cNvSpPr/>
          <p:nvPr/>
        </p:nvSpPr>
        <p:spPr>
          <a:xfrm>
            <a:off x="171274" y="5499992"/>
            <a:ext cx="7011579" cy="369332"/>
          </a:xfrm>
          <a:prstGeom prst="roundRect">
            <a:avLst>
              <a:gd fmla="val 16667" name="adj"/>
            </a:avLst>
          </a:prstGeom>
          <a:noFill/>
          <a:ln cap="flat" cmpd="sng" w="25400">
            <a:solidFill>
              <a:srgbClr val="00206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6"/>
          <p:cNvSpPr txBox="1"/>
          <p:nvPr/>
        </p:nvSpPr>
        <p:spPr>
          <a:xfrm>
            <a:off x="116959" y="6454502"/>
            <a:ext cx="29666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dk1"/>
                </a:solidFill>
                <a:latin typeface="Montserrat"/>
                <a:ea typeface="Montserrat"/>
                <a:cs typeface="Montserrat"/>
                <a:sym typeface="Montserrat"/>
              </a:rPr>
              <a:t>Corte septiembre 2023</a:t>
            </a:r>
            <a:endParaRPr/>
          </a:p>
        </p:txBody>
      </p:sp>
      <p:sp>
        <p:nvSpPr>
          <p:cNvPr id="321" name="Google Shape;321;p6"/>
          <p:cNvSpPr txBox="1"/>
          <p:nvPr/>
        </p:nvSpPr>
        <p:spPr>
          <a:xfrm>
            <a:off x="272414" y="113810"/>
            <a:ext cx="120750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Montserrat"/>
                <a:ea typeface="Montserrat"/>
                <a:cs typeface="Montserrat"/>
                <a:sym typeface="Montserrat"/>
              </a:rPr>
              <a:t>PROCESOS EJECUTIVOS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aphicFrame>
        <p:nvGraphicFramePr>
          <p:cNvPr id="327" name="Google Shape;327;p7"/>
          <p:cNvGraphicFramePr/>
          <p:nvPr/>
        </p:nvGraphicFramePr>
        <p:xfrm>
          <a:off x="271564" y="619738"/>
          <a:ext cx="3000000" cy="3000000"/>
        </p:xfrm>
        <a:graphic>
          <a:graphicData uri="http://schemas.openxmlformats.org/drawingml/2006/table">
            <a:tbl>
              <a:tblPr bandRow="1" firstRow="1">
                <a:noFill/>
                <a:tableStyleId>{96C8850C-BC3E-48F8-805B-70C33409E720}</a:tableStyleId>
              </a:tblPr>
              <a:tblGrid>
                <a:gridCol w="1260050"/>
                <a:gridCol w="2091700"/>
                <a:gridCol w="765800"/>
                <a:gridCol w="2834650"/>
                <a:gridCol w="1028700"/>
                <a:gridCol w="2548900"/>
                <a:gridCol w="1194125"/>
              </a:tblGrid>
              <a:tr h="483150">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CAUSA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SUBCAUSA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EJECUCIÓN DE LA MEDIDA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b="1" lang="es-CO" sz="850" u="none" cap="none" strike="noStrike">
                          <a:solidFill>
                            <a:schemeClr val="lt1"/>
                          </a:solidFill>
                          <a:latin typeface="Montserrat"/>
                          <a:ea typeface="Montserrat"/>
                          <a:cs typeface="Montserrat"/>
                          <a:sym typeface="Montserrat"/>
                        </a:rPr>
                        <a:t>MECANISMO</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b="1" lang="es-CO" sz="850" u="none" cap="none" strike="noStrike">
                          <a:solidFill>
                            <a:schemeClr val="lt1"/>
                          </a:solidFill>
                          <a:latin typeface="Montserrat"/>
                          <a:ea typeface="Montserrat"/>
                          <a:cs typeface="Montserrat"/>
                          <a:sym typeface="Montserrat"/>
                        </a:rPr>
                        <a:t>EJECUCIÓN DEL MECANISMO</a:t>
                      </a:r>
                      <a:endParaRPr b="1" sz="850" u="none" cap="none" strike="noStrike">
                        <a:solidFill>
                          <a:schemeClr val="lt1"/>
                        </a:solidFill>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RESPONSABLE</a:t>
                      </a:r>
                      <a:endParaRPr/>
                    </a:p>
                  </a:txBody>
                  <a:tcPr marT="45725" marB="45725" marR="91450" marL="91450" anchor="ctr">
                    <a:solidFill>
                      <a:srgbClr val="222A35"/>
                    </a:solidFill>
                  </a:tcPr>
                </a:tc>
              </a:tr>
              <a:tr h="1154225">
                <a:tc rowSpan="2">
                  <a:txBody>
                    <a:bodyPr/>
                    <a:lstStyle/>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rPr b="1" lang="es-CO" sz="1000" u="none" cap="none" strike="noStrike">
                          <a:latin typeface="Montserrat"/>
                          <a:ea typeface="Montserrat"/>
                          <a:cs typeface="Montserrat"/>
                          <a:sym typeface="Montserrat"/>
                        </a:rPr>
                        <a:t>No reconocimiento de pensión de sobrevivientes</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2.887 procesos activos por pensión de sobrevivientes</a:t>
                      </a:r>
                      <a:endParaRPr/>
                    </a:p>
                    <a:p>
                      <a:pPr indent="0" lvl="0" marL="0" marR="0" rtl="0" algn="ctr">
                        <a:lnSpc>
                          <a:spcPct val="100000"/>
                        </a:lnSpc>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19% de la litigiosidad a 30 de septiembre  de 2023</a:t>
                      </a:r>
                      <a:endParaRPr/>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latin typeface="Montserrat"/>
                        <a:ea typeface="Montserrat"/>
                        <a:cs typeface="Montserrat"/>
                        <a:sym typeface="Montserrat"/>
                      </a:endParaRPr>
                    </a:p>
                  </a:txBody>
                  <a:tcPr marT="45725" marB="45725" marR="91450" marL="91450" anchor="ctr">
                    <a:solidFill>
                      <a:srgbClr val="DDEAF6"/>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Controversia entre cónyuge y compañera permanente</a:t>
                      </a:r>
                      <a:endParaRPr/>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Dificultad de la entidad  para definir situaciones de reconocimiento del derecho, debido a controversias entre cónyuge y compañera permanente. </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Unificar criterios</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Por una sola vez y durante el año 2024</a:t>
                      </a:r>
                      <a:r>
                        <a:rPr lang="es-CO" sz="850" u="none" cap="none" strike="noStrike">
                          <a:latin typeface="Montserrat"/>
                          <a:ea typeface="Montserrat"/>
                          <a:cs typeface="Montserrat"/>
                          <a:sym typeface="Montserrat"/>
                        </a:rPr>
                        <a:t>, la Subdirección de Asesoría y Conceptualización Pensional revisará el lineamiento 129 de 2016 de cara a las reglas establecidas por la jurisprudencia vigente, para que a través de un documento de análisis se definan los criterios para gestionar las controversias entre cónyuge y compañera permanente.</a:t>
                      </a:r>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1" lang="es-CO" sz="850" u="none" cap="none" strike="noStrike">
                          <a:solidFill>
                            <a:schemeClr val="dk1"/>
                          </a:solidFill>
                          <a:latin typeface="Montserrat"/>
                          <a:ea typeface="Montserrat"/>
                          <a:cs typeface="Montserrat"/>
                          <a:sym typeface="Montserrat"/>
                        </a:rPr>
                        <a:t>Capacitación virtual</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 Dirección de Pensiones, la Subdirección de Defensa Judicial Pensional y la Subdirección de Asesoría y Conceptualización Pensional del documento que  contenga los criterios para gestionar las controversias entre cónyuge y compañera permanente.</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Dicha socialización estará a cargo de la </a:t>
                      </a:r>
                      <a:r>
                        <a:rPr b="1" lang="es-CO" sz="850" u="none" cap="none" strike="noStrike">
                          <a:solidFill>
                            <a:schemeClr val="dk1"/>
                          </a:solidFill>
                          <a:latin typeface="Montserrat"/>
                          <a:ea typeface="Montserrat"/>
                          <a:cs typeface="Montserrat"/>
                          <a:sym typeface="Montserrat"/>
                        </a:rPr>
                        <a:t>Subdirección de Asesoría y Conceptualización Pensional.</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Subdirección de Asesoría y Conceptualización Pensional</a:t>
                      </a:r>
                      <a:endParaRPr/>
                    </a:p>
                    <a:p>
                      <a:pPr indent="0" lvl="0" marL="0" marR="0" rtl="0" algn="ctr">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Secretaría Técnica </a:t>
                      </a:r>
                      <a:endParaRPr/>
                    </a:p>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(Seguimiento)</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r h="1905800">
                <a:tc vMerge="1"/>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No acredita la calidad de cónyuge o compañera permanente</a:t>
                      </a:r>
                      <a:endParaRPr/>
                    </a:p>
                    <a:p>
                      <a:pPr indent="0" lvl="0" marL="0" marR="0" rtl="0" algn="just">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Dificultades en la validación de la calidad de beneficiaria en sede administrativa, tratándose de cónyuge o compañera permanente. </a:t>
                      </a:r>
                      <a:r>
                        <a:rPr b="0" lang="es-CO" sz="850" u="none" cap="none" strike="noStrike">
                          <a:latin typeface="Montserrat"/>
                          <a:ea typeface="Montserrat"/>
                          <a:cs typeface="Montserrat"/>
                          <a:sym typeface="Montserrat"/>
                        </a:rPr>
                        <a:t>La dificultad se origina en la valoración de los hechos y documentos con los que se pretende demostrar esas calidades. </a:t>
                      </a:r>
                      <a:endParaRPr/>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Unificar criterios</a:t>
                      </a:r>
                      <a:endParaRPr b="1"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Calibri"/>
                        <a:buNone/>
                      </a:pPr>
                      <a:r>
                        <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Por una sola vez y durante el año 2024</a:t>
                      </a:r>
                      <a:r>
                        <a:rPr lang="es-CO" sz="850" u="none" cap="none" strike="noStrike">
                          <a:latin typeface="Montserrat"/>
                          <a:ea typeface="Montserrat"/>
                          <a:cs typeface="Montserrat"/>
                          <a:sym typeface="Montserrat"/>
                        </a:rPr>
                        <a:t>, la Dirección de Pensiones, la Subdirección de Defensa Judicial Pensional y la Subdirección de Asesoría y Conceptualización revisarán  los criterios de valoración probatoria y generan reglas para determinar la calidad de cónyuge y/o compañera (o) permanente en situaciones que se consideren atípicas.</a:t>
                      </a:r>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Acta de reunión del Comité Primario</a:t>
                      </a:r>
                      <a:endParaRPr b="1"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solidFill>
                          <a:schemeClr val="lt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 Dirección de Pensiones, a la Subdirección de Defensa Judicial Pensional y la Subdirección de Asesoría y Conceptualización Pensional sobre los criterios de valoración probatoria y reglas para determinar la calidad de cónyuge y/o compañera permanente en situaciones que se consideren atípicas.   </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Dicha socialización se realizará </a:t>
                      </a:r>
                      <a:r>
                        <a:rPr b="1" lang="es-CO" sz="850" u="none" cap="none" strike="noStrike">
                          <a:solidFill>
                            <a:schemeClr val="dk1"/>
                          </a:solidFill>
                          <a:latin typeface="Montserrat"/>
                          <a:ea typeface="Montserrat"/>
                          <a:cs typeface="Montserrat"/>
                          <a:sym typeface="Montserrat"/>
                        </a:rPr>
                        <a:t>por cada área en su Comité Primario </a:t>
                      </a:r>
                      <a:r>
                        <a:rPr b="0" lang="es-CO" sz="850" u="none" cap="none" strike="noStrike">
                          <a:solidFill>
                            <a:schemeClr val="dk1"/>
                          </a:solidFill>
                          <a:latin typeface="Montserrat"/>
                          <a:ea typeface="Montserrat"/>
                          <a:cs typeface="Montserrat"/>
                          <a:sym typeface="Montserrat"/>
                        </a:rPr>
                        <a:t>del cual se deberá elaborar un acta.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Noto Sans Symbols"/>
                        <a:buNone/>
                      </a:pPr>
                      <a:r>
                        <a:rPr b="0" lang="es-CO" sz="850" u="none" cap="none" strike="noStrike">
                          <a:solidFill>
                            <a:schemeClr val="dk1"/>
                          </a:solidFill>
                          <a:latin typeface="Montserrat"/>
                          <a:ea typeface="Montserrat"/>
                          <a:cs typeface="Montserrat"/>
                          <a:sym typeface="Montserrat"/>
                        </a:rPr>
                        <a:t>Dirección de Pensiones</a:t>
                      </a:r>
                      <a:endParaRPr/>
                    </a:p>
                    <a:p>
                      <a:pPr indent="0" lvl="0" marL="0" marR="0" rtl="0" algn="ctr">
                        <a:lnSpc>
                          <a:spcPct val="100000"/>
                        </a:lnSpc>
                        <a:spcBef>
                          <a:spcPts val="0"/>
                        </a:spcBef>
                        <a:spcAft>
                          <a:spcPts val="0"/>
                        </a:spcAft>
                        <a:buClr>
                          <a:schemeClr val="dk1"/>
                        </a:buClr>
                        <a:buSzPts val="850"/>
                        <a:buFont typeface="Noto Sans Symbols"/>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Noto Sans Symbols"/>
                        <a:buNone/>
                      </a:pPr>
                      <a:r>
                        <a:rPr b="0" lang="es-CO" sz="850" u="none" cap="none" strike="noStrike">
                          <a:solidFill>
                            <a:schemeClr val="dk1"/>
                          </a:solidFill>
                          <a:latin typeface="Montserrat"/>
                          <a:ea typeface="Montserrat"/>
                          <a:cs typeface="Montserrat"/>
                          <a:sym typeface="Montserrat"/>
                        </a:rPr>
                        <a:t>Subdirección de Defensa Judicial Pensional</a:t>
                      </a:r>
                      <a:endParaRPr/>
                    </a:p>
                    <a:p>
                      <a:pPr indent="-117475" lvl="0" marL="171450" marR="0" rtl="0" algn="ctr">
                        <a:lnSpc>
                          <a:spcPct val="100000"/>
                        </a:lnSpc>
                        <a:spcBef>
                          <a:spcPts val="0"/>
                        </a:spcBef>
                        <a:spcAft>
                          <a:spcPts val="0"/>
                        </a:spcAft>
                        <a:buClr>
                          <a:schemeClr val="dk1"/>
                        </a:buClr>
                        <a:buSzPts val="850"/>
                        <a:buFont typeface="Noto Sans Symbols"/>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Noto Sans Symbols"/>
                        <a:buNone/>
                      </a:pPr>
                      <a:r>
                        <a:rPr b="0" lang="es-CO" sz="850" u="none" cap="none" strike="noStrike">
                          <a:solidFill>
                            <a:schemeClr val="dk1"/>
                          </a:solidFill>
                          <a:latin typeface="Montserrat"/>
                          <a:ea typeface="Montserrat"/>
                          <a:cs typeface="Montserrat"/>
                          <a:sym typeface="Montserrat"/>
                        </a:rPr>
                        <a:t>Subdirección de Asesoría y Conceptualización Pensional</a:t>
                      </a:r>
                      <a:endParaRPr/>
                    </a:p>
                    <a:p>
                      <a:pPr indent="0" lvl="0" marL="0" marR="0" rtl="0" algn="ctr">
                        <a:lnSpc>
                          <a:spcPct val="100000"/>
                        </a:lnSpc>
                        <a:spcBef>
                          <a:spcPts val="0"/>
                        </a:spcBef>
                        <a:spcAft>
                          <a:spcPts val="0"/>
                        </a:spcAft>
                        <a:buClr>
                          <a:schemeClr val="dk1"/>
                        </a:buClr>
                        <a:buSzPts val="850"/>
                        <a:buFont typeface="Noto Sans Symbols"/>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Noto Sans Symbols"/>
                        <a:buNone/>
                      </a:pPr>
                      <a:r>
                        <a:rPr b="0" lang="es-CO" sz="850" u="none" cap="none" strike="noStrike">
                          <a:solidFill>
                            <a:schemeClr val="dk1"/>
                          </a:solidFill>
                          <a:latin typeface="Montserrat"/>
                          <a:ea typeface="Montserrat"/>
                          <a:cs typeface="Montserrat"/>
                          <a:sym typeface="Montserrat"/>
                        </a:rPr>
                        <a:t>Secretaría Técnica (Seguimiento)</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Noto Sans Symbols"/>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2F2F2"/>
                    </a:solidFill>
                  </a:tcPr>
                </a:tc>
              </a:tr>
            </a:tbl>
          </a:graphicData>
        </a:graphic>
      </p:graphicFrame>
      <p:sp>
        <p:nvSpPr>
          <p:cNvPr id="328" name="Google Shape;328;p7"/>
          <p:cNvSpPr txBox="1"/>
          <p:nvPr/>
        </p:nvSpPr>
        <p:spPr>
          <a:xfrm>
            <a:off x="105528" y="148100"/>
            <a:ext cx="119416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Montserrat"/>
                <a:ea typeface="Montserrat"/>
                <a:cs typeface="Montserrat"/>
                <a:sym typeface="Montserrat"/>
              </a:rPr>
              <a:t>PENSIÓN DE SOBREVIVIENTES</a:t>
            </a:r>
            <a:endParaRPr/>
          </a:p>
        </p:txBody>
      </p:sp>
      <p:graphicFrame>
        <p:nvGraphicFramePr>
          <p:cNvPr id="329" name="Google Shape;329;p7"/>
          <p:cNvGraphicFramePr/>
          <p:nvPr/>
        </p:nvGraphicFramePr>
        <p:xfrm>
          <a:off x="320894" y="5029199"/>
          <a:ext cx="3000000" cy="3000000"/>
        </p:xfrm>
        <a:graphic>
          <a:graphicData uri="http://schemas.openxmlformats.org/drawingml/2006/table">
            <a:tbl>
              <a:tblPr>
                <a:noFill/>
                <a:tableStyleId>{26DBEE44-A292-4B65-B6FB-FDD6AD1997BD}</a:tableStyleId>
              </a:tblPr>
              <a:tblGrid>
                <a:gridCol w="5342275"/>
                <a:gridCol w="1796500"/>
                <a:gridCol w="1205100"/>
              </a:tblGrid>
              <a:tr h="199400">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Subcausas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No. de procesos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 participación</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99400">
                <a:tc>
                  <a:txBody>
                    <a:bodyPr/>
                    <a:lstStyle/>
                    <a:p>
                      <a:pPr indent="0" lvl="0" marL="0" marR="0" rtl="0" algn="l">
                        <a:spcBef>
                          <a:spcPts val="0"/>
                        </a:spcBef>
                        <a:spcAft>
                          <a:spcPts val="0"/>
                        </a:spcAft>
                        <a:buNone/>
                      </a:pPr>
                      <a:r>
                        <a:rPr b="1" lang="es-CO" sz="850" u="none" cap="none" strike="noStrike">
                          <a:latin typeface="Montserrat"/>
                          <a:ea typeface="Montserrat"/>
                          <a:cs typeface="Montserrat"/>
                          <a:sym typeface="Montserrat"/>
                        </a:rPr>
                        <a:t>CONTROVERSIA ENTRE CONYUGE Y COMPAÑERA</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970</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34%</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99400">
                <a:tc>
                  <a:txBody>
                    <a:bodyPr/>
                    <a:lstStyle/>
                    <a:p>
                      <a:pPr indent="0" lvl="0" marL="0" marR="0" rtl="0" algn="l">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NO ACREDITA CALIDAD CONYUGE O COMPAÑERO</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i="0" lang="es-CO" sz="850" u="none" cap="none" strike="noStrike">
                          <a:solidFill>
                            <a:srgbClr val="000000"/>
                          </a:solidFill>
                          <a:latin typeface="Montserrat"/>
                          <a:ea typeface="Montserrat"/>
                          <a:cs typeface="Montserrat"/>
                          <a:sym typeface="Montserrat"/>
                        </a:rPr>
                        <a:t>790</a:t>
                      </a:r>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27%</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99400">
                <a:tc>
                  <a:txBody>
                    <a:bodyPr/>
                    <a:lstStyle/>
                    <a:p>
                      <a:pPr indent="0" lvl="0" marL="0" marR="0" rtl="0" algn="l">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NO PROBO CONVIVENCIA DURANTE LOS 5 AÑOS ANTERIORES AL DECESO</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159</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6%</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994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CAUSANTE NO CUMPLE TIEMPOS DE SERVICIOS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152</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5%</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994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CONTROVERSIA ENTRE COMPAÑERAS PERMANENTES</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131</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5%</a:t>
                      </a:r>
                      <a:endParaRPr b="0" i="0" sz="850" u="none" cap="none" strike="noStrike">
                        <a:solidFill>
                          <a:srgbClr val="000000"/>
                        </a:solidFill>
                        <a:latin typeface="Montserrat"/>
                        <a:ea typeface="Montserrat"/>
                        <a:cs typeface="Montserrat"/>
                        <a:sym typeface="Montserrat"/>
                      </a:endParaRPr>
                    </a:p>
                  </a:txBody>
                  <a:tcPr marT="6350" marB="0" marR="6350" marL="6350" anchor="ctr"/>
                </a:tc>
              </a:tr>
            </a:tbl>
          </a:graphicData>
        </a:graphic>
      </p:graphicFrame>
      <p:sp>
        <p:nvSpPr>
          <p:cNvPr id="330" name="Google Shape;330;p7"/>
          <p:cNvSpPr txBox="1"/>
          <p:nvPr/>
        </p:nvSpPr>
        <p:spPr>
          <a:xfrm>
            <a:off x="251460" y="6282867"/>
            <a:ext cx="29666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dk1"/>
                </a:solidFill>
                <a:latin typeface="Montserrat"/>
                <a:ea typeface="Montserrat"/>
                <a:cs typeface="Montserrat"/>
                <a:sym typeface="Montserrat"/>
              </a:rPr>
              <a:t>Corte septiembre 2023</a:t>
            </a:r>
            <a:endParaRPr/>
          </a:p>
        </p:txBody>
      </p:sp>
      <p:sp>
        <p:nvSpPr>
          <p:cNvPr id="331" name="Google Shape;331;p7"/>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32" name="Google Shape;332;p7"/>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
        <p:nvSpPr>
          <p:cNvPr id="333" name="Google Shape;333;p7"/>
          <p:cNvSpPr/>
          <p:nvPr/>
        </p:nvSpPr>
        <p:spPr>
          <a:xfrm>
            <a:off x="200027" y="5194257"/>
            <a:ext cx="8343900" cy="442913"/>
          </a:xfrm>
          <a:prstGeom prst="roundRect">
            <a:avLst>
              <a:gd fmla="val 16667" name="adj"/>
            </a:avLst>
          </a:prstGeom>
          <a:noFill/>
          <a:ln cap="flat" cmpd="sng" w="25400">
            <a:solidFill>
              <a:srgbClr val="00206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f0b33ddc31_0_6"/>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340" name="Google Shape;340;g2f0b33ddc31_0_6"/>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aphicFrame>
        <p:nvGraphicFramePr>
          <p:cNvPr id="345" name="Google Shape;345;p8"/>
          <p:cNvGraphicFramePr/>
          <p:nvPr/>
        </p:nvGraphicFramePr>
        <p:xfrm>
          <a:off x="258126" y="738639"/>
          <a:ext cx="3000000" cy="3000000"/>
        </p:xfrm>
        <a:graphic>
          <a:graphicData uri="http://schemas.openxmlformats.org/drawingml/2006/table">
            <a:tbl>
              <a:tblPr bandRow="1" firstRow="1">
                <a:noFill/>
                <a:tableStyleId>{96C8850C-BC3E-48F8-805B-70C33409E720}</a:tableStyleId>
              </a:tblPr>
              <a:tblGrid>
                <a:gridCol w="1277500"/>
                <a:gridCol w="1943100"/>
                <a:gridCol w="982975"/>
                <a:gridCol w="2777500"/>
                <a:gridCol w="921825"/>
                <a:gridCol w="2526025"/>
                <a:gridCol w="1238450"/>
              </a:tblGrid>
              <a:tr h="478875">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CAUSA</a:t>
                      </a:r>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SUBCAUSA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lang="es-CO" sz="850" u="none" cap="none" strike="noStrike">
                          <a:latin typeface="Montserrat"/>
                          <a:ea typeface="Montserrat"/>
                          <a:cs typeface="Montserrat"/>
                          <a:sym typeface="Montserrat"/>
                        </a:rPr>
                        <a:t>MEDIDA</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EJECUCION DE LA MEDIDA</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MECANISMO</a:t>
                      </a:r>
                      <a:endParaRPr sz="850" u="none" cap="none" strike="noStrike">
                        <a:latin typeface="Montserrat"/>
                        <a:ea typeface="Montserrat"/>
                        <a:cs typeface="Montserrat"/>
                        <a:sym typeface="Montserrat"/>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b="1" lang="es-CO" sz="850" u="none" cap="none" strike="noStrike">
                          <a:solidFill>
                            <a:schemeClr val="lt1"/>
                          </a:solidFill>
                          <a:latin typeface="Montserrat"/>
                          <a:ea typeface="Montserrat"/>
                          <a:cs typeface="Montserrat"/>
                          <a:sym typeface="Montserrat"/>
                        </a:rPr>
                        <a:t>EJECUCIÓN DEL MECANISMO</a:t>
                      </a:r>
                      <a:endParaRPr/>
                    </a:p>
                  </a:txBody>
                  <a:tcPr marT="45725" marB="45725" marR="91450" marL="91450" anchor="ctr">
                    <a:solidFill>
                      <a:srgbClr val="222A35"/>
                    </a:solidFill>
                  </a:tcP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RESPONSABLE</a:t>
                      </a:r>
                      <a:endParaRPr/>
                    </a:p>
                  </a:txBody>
                  <a:tcPr marT="45725" marB="45725" marR="91450" marL="91450" anchor="ctr">
                    <a:solidFill>
                      <a:srgbClr val="222A35"/>
                    </a:solidFill>
                  </a:tcPr>
                </a:tc>
              </a:tr>
              <a:tr h="1309375">
                <a:tc rowSpan="2">
                  <a:txBody>
                    <a:bodyPr/>
                    <a:lstStyle/>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rPr b="1" lang="es-CO" sz="1000" u="none" cap="none" strike="noStrike">
                          <a:latin typeface="Montserrat"/>
                          <a:ea typeface="Montserrat"/>
                          <a:cs typeface="Montserrat"/>
                          <a:sym typeface="Montserrat"/>
                        </a:rPr>
                        <a:t>No reconocimiento de pensión de vejez </a:t>
                      </a:r>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spcBef>
                          <a:spcPts val="0"/>
                        </a:spcBef>
                        <a:spcAft>
                          <a:spcPts val="0"/>
                        </a:spcAft>
                        <a:buNone/>
                      </a:pPr>
                      <a:r>
                        <a:t/>
                      </a:r>
                      <a:endParaRPr b="1" sz="85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2.120 procesos activos de pensión gracia</a:t>
                      </a:r>
                      <a:endParaRPr/>
                    </a:p>
                    <a:p>
                      <a:pPr indent="0" lvl="0" marL="0" marR="0" rtl="0" algn="ctr">
                        <a:lnSpc>
                          <a:spcPct val="100000"/>
                        </a:lnSpc>
                        <a:spcBef>
                          <a:spcPts val="0"/>
                        </a:spcBef>
                        <a:spcAft>
                          <a:spcPts val="0"/>
                        </a:spcAft>
                        <a:buClr>
                          <a:schemeClr val="dk1"/>
                        </a:buClr>
                        <a:buSzPts val="850"/>
                        <a:buFont typeface="Montserrat"/>
                        <a:buNone/>
                      </a:pPr>
                      <a:r>
                        <a:rPr b="1" i="0" lang="es-CO" sz="850" u="none" cap="none" strike="noStrike">
                          <a:latin typeface="Montserrat"/>
                          <a:ea typeface="Montserrat"/>
                          <a:cs typeface="Montserrat"/>
                          <a:sym typeface="Montserrat"/>
                        </a:rPr>
                        <a:t>14% de la litigiosidad actual a 30 de septiembre de 2023</a:t>
                      </a:r>
                      <a:endParaRPr/>
                    </a:p>
                    <a:p>
                      <a:pPr indent="0" lvl="0" marL="0" marR="0" rtl="0" algn="ctr">
                        <a:lnSpc>
                          <a:spcPct val="100000"/>
                        </a:lnSpc>
                        <a:spcBef>
                          <a:spcPts val="0"/>
                        </a:spcBef>
                        <a:spcAft>
                          <a:spcPts val="0"/>
                        </a:spcAft>
                        <a:buClr>
                          <a:schemeClr val="dk1"/>
                        </a:buClr>
                        <a:buSzPts val="850"/>
                        <a:buFont typeface="Calibri"/>
                        <a:buNone/>
                      </a:pPr>
                      <a:r>
                        <a:t/>
                      </a:r>
                      <a:endParaRPr sz="850" u="none" cap="none" strike="noStrike">
                        <a:latin typeface="Montserrat"/>
                        <a:ea typeface="Montserrat"/>
                        <a:cs typeface="Montserrat"/>
                        <a:sym typeface="Montserrat"/>
                      </a:endParaRPr>
                    </a:p>
                  </a:txBody>
                  <a:tcPr marT="45725" marB="45725" marR="91450" marL="91450" anchor="ctr">
                    <a:solidFill>
                      <a:srgbClr val="DDEAF6"/>
                    </a:solidFill>
                  </a:tcPr>
                </a:tc>
                <a:tc>
                  <a:txBody>
                    <a:bodyPr/>
                    <a:lstStyle/>
                    <a:p>
                      <a:pPr indent="0" lvl="0" marL="0" marR="0" rtl="0" algn="just">
                        <a:lnSpc>
                          <a:spcPct val="100000"/>
                        </a:lnSpc>
                        <a:spcBef>
                          <a:spcPts val="0"/>
                        </a:spcBef>
                        <a:spcAft>
                          <a:spcPts val="0"/>
                        </a:spcAft>
                        <a:buClr>
                          <a:schemeClr val="dk1"/>
                        </a:buClr>
                        <a:buSzPts val="850"/>
                        <a:buFont typeface="Calibri"/>
                        <a:buNone/>
                      </a:pPr>
                      <a:r>
                        <a:t/>
                      </a:r>
                      <a:endParaRPr b="1" sz="85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Deficiencia en la motivación del acto administrativo que sustenta la negativa al reconocimiento de la pensión gracia.</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Calibri"/>
                        <a:buNone/>
                      </a:pPr>
                      <a:r>
                        <a:t/>
                      </a:r>
                      <a:endParaRPr b="0"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Dar instrucciones</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lnSpc>
                          <a:spcPct val="100000"/>
                        </a:lnSpc>
                        <a:spcBef>
                          <a:spcPts val="0"/>
                        </a:spcBef>
                        <a:spcAft>
                          <a:spcPts val="0"/>
                        </a:spcAft>
                        <a:buClr>
                          <a:schemeClr val="dk1"/>
                        </a:buClr>
                        <a:buSzPts val="850"/>
                        <a:buFont typeface="Calibri"/>
                        <a:buNone/>
                      </a:pPr>
                      <a:r>
                        <a:t/>
                      </a:r>
                      <a:endParaRPr b="0" sz="850" u="none" cap="none" strike="noStrike">
                        <a:solidFill>
                          <a:srgbClr val="C00000"/>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Durante los años 2024 y 2025</a:t>
                      </a:r>
                      <a:r>
                        <a:rPr b="0" lang="es-CO" sz="850" u="none" cap="none" strike="noStrike">
                          <a:solidFill>
                            <a:schemeClr val="dk1"/>
                          </a:solidFill>
                          <a:latin typeface="Montserrat"/>
                          <a:ea typeface="Montserrat"/>
                          <a:cs typeface="Montserrat"/>
                          <a:sym typeface="Montserrat"/>
                        </a:rPr>
                        <a:t>, la Dirección de Pensiones fortalecerá la motivación de los actos administrativos, mediante la inclusión de una prueba documental en la actuación administrativa que brinde mayor claridad para identificar el tipo de vinculación del docente, con base en las entidades responsables de la financiación de la pensión ordinaria y/o el tipo de factores salariales devengados por el docente (territorial o nacional).</a:t>
                      </a:r>
                      <a:endParaRPr b="0" sz="850" u="none" cap="none" strike="noStrike">
                        <a:solidFill>
                          <a:schemeClr val="accent1"/>
                        </a:solidFill>
                        <a:latin typeface="Montserrat"/>
                        <a:ea typeface="Montserrat"/>
                        <a:cs typeface="Montserrat"/>
                        <a:sym typeface="Montserrat"/>
                      </a:endParaRPr>
                    </a:p>
                  </a:txBody>
                  <a:tcPr marT="45725" marB="45725" marR="91450" marL="91450" anchor="ctr">
                    <a:solidFill>
                      <a:srgbClr val="F0F0F0"/>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Acta de reunión del Comité Primario</a:t>
                      </a:r>
                      <a:endParaRPr b="1" sz="850" u="none" cap="none" strike="noStrike">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Calibri"/>
                        <a:buNone/>
                      </a:pPr>
                      <a:r>
                        <a:t/>
                      </a:r>
                      <a:endParaRPr b="0" sz="850" u="none" cap="none" strike="noStrike">
                        <a:solidFill>
                          <a:schemeClr val="accent1"/>
                        </a:solidFill>
                        <a:latin typeface="Montserrat"/>
                        <a:ea typeface="Montserrat"/>
                        <a:cs typeface="Montserrat"/>
                        <a:sym typeface="Montserrat"/>
                      </a:endParaRPr>
                    </a:p>
                  </a:txBody>
                  <a:tcPr marT="45725" marB="45725" marR="91450" marL="91450" anchor="ctr">
                    <a:solidFill>
                      <a:srgbClr val="F0F0F0"/>
                    </a:solidFill>
                  </a:tcPr>
                </a:tc>
                <a:tc>
                  <a:txBody>
                    <a:bodyPr/>
                    <a:lstStyle/>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 Dirección de Pensiones sobre la inclusión de una prueba documental en la actuación administrativa que brinde mayor claridad para identificar la vinculación del docente, con base en las entidades responsables de la financiación de la pensión ordinaria y/o el tipo de factores salariales devengados por el docente (territorial o nacional).</a:t>
                      </a:r>
                      <a:endParaRPr/>
                    </a:p>
                    <a:p>
                      <a:pPr indent="0" lvl="0" marL="0" marR="0" rtl="0" algn="just">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just">
                        <a:spcBef>
                          <a:spcPts val="0"/>
                        </a:spcBef>
                        <a:spcAft>
                          <a:spcPts val="0"/>
                        </a:spcAft>
                        <a:buNone/>
                      </a:pPr>
                      <a:r>
                        <a:rPr b="0" lang="es-CO" sz="850" u="none" cap="none" strike="noStrike">
                          <a:solidFill>
                            <a:schemeClr val="dk1"/>
                          </a:solidFill>
                          <a:latin typeface="Montserrat"/>
                          <a:ea typeface="Montserrat"/>
                          <a:cs typeface="Montserrat"/>
                          <a:sym typeface="Montserrat"/>
                        </a:rPr>
                        <a:t>Esta socialización estará </a:t>
                      </a:r>
                      <a:r>
                        <a:rPr b="1" lang="es-CO" sz="850" u="none" cap="none" strike="noStrike">
                          <a:solidFill>
                            <a:schemeClr val="dk1"/>
                          </a:solidFill>
                          <a:latin typeface="Montserrat"/>
                          <a:ea typeface="Montserrat"/>
                          <a:cs typeface="Montserrat"/>
                          <a:sym typeface="Montserrat"/>
                        </a:rPr>
                        <a:t>a cargo de la Dirección de Pensiones </a:t>
                      </a:r>
                      <a:r>
                        <a:rPr b="0" lang="es-CO" sz="850" u="none" cap="none" strike="noStrike">
                          <a:solidFill>
                            <a:schemeClr val="dk1"/>
                          </a:solidFill>
                          <a:latin typeface="Montserrat"/>
                          <a:ea typeface="Montserrat"/>
                          <a:cs typeface="Montserrat"/>
                          <a:sym typeface="Montserrat"/>
                        </a:rPr>
                        <a:t>y se realizará en su </a:t>
                      </a:r>
                      <a:r>
                        <a:rPr b="1" lang="es-CO" sz="850" u="none" cap="none" strike="noStrike">
                          <a:solidFill>
                            <a:schemeClr val="dk1"/>
                          </a:solidFill>
                          <a:latin typeface="Montserrat"/>
                          <a:ea typeface="Montserrat"/>
                          <a:cs typeface="Montserrat"/>
                          <a:sym typeface="Montserrat"/>
                        </a:rPr>
                        <a:t>Comité Primario </a:t>
                      </a:r>
                      <a:r>
                        <a:rPr b="0" lang="es-CO" sz="850" u="none" cap="none" strike="noStrike">
                          <a:solidFill>
                            <a:schemeClr val="dk1"/>
                          </a:solidFill>
                          <a:latin typeface="Montserrat"/>
                          <a:ea typeface="Montserrat"/>
                          <a:cs typeface="Montserrat"/>
                          <a:sym typeface="Montserrat"/>
                        </a:rPr>
                        <a:t>del cual se deberá elaborar un acta.  </a:t>
                      </a:r>
                      <a:endParaRPr/>
                    </a:p>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 </a:t>
                      </a:r>
                      <a:endParaRPr/>
                    </a:p>
                  </a:txBody>
                  <a:tcPr marT="45725" marB="45725" marR="91450" marL="91450" anchor="ctr">
                    <a:solidFill>
                      <a:srgbClr val="F0F0F0"/>
                    </a:solidFill>
                  </a:tcPr>
                </a:tc>
                <a:tc>
                  <a:txBody>
                    <a:bodyPr/>
                    <a:lstStyle/>
                    <a:p>
                      <a:pPr indent="0" lvl="0" marL="0" marR="0" rtl="0" algn="ctr">
                        <a:lnSpc>
                          <a:spcPct val="100000"/>
                        </a:lnSpc>
                        <a:spcBef>
                          <a:spcPts val="0"/>
                        </a:spcBef>
                        <a:spcAft>
                          <a:spcPts val="0"/>
                        </a:spcAft>
                        <a:buClr>
                          <a:schemeClr val="dk1"/>
                        </a:buClr>
                        <a:buSzPts val="850"/>
                        <a:buFont typeface="Noto Sans Symbols"/>
                        <a:buNone/>
                      </a:pPr>
                      <a:r>
                        <a:rPr b="0" lang="es-CO" sz="850" u="none" cap="none" strike="noStrike">
                          <a:solidFill>
                            <a:schemeClr val="dk1"/>
                          </a:solidFill>
                          <a:latin typeface="Montserrat"/>
                          <a:ea typeface="Montserrat"/>
                          <a:cs typeface="Montserrat"/>
                          <a:sym typeface="Montserrat"/>
                        </a:rPr>
                        <a:t>Dirección de Pensiones</a:t>
                      </a:r>
                      <a:endParaRPr/>
                    </a:p>
                    <a:p>
                      <a:pPr indent="0" lvl="0" marL="0" marR="0" rtl="0" algn="ctr">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Secretaría Técnica (Seguimiento)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0F0F0"/>
                    </a:solidFill>
                  </a:tcPr>
                </a:tc>
              </a:tr>
              <a:tr h="1582175">
                <a:tc vMerge="1"/>
                <a:tc>
                  <a:txBody>
                    <a:bodyPr/>
                    <a:lstStyle/>
                    <a:p>
                      <a:pPr indent="0" lvl="0" marL="0" marR="0" rtl="0" algn="just">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Falta de claridad de los criterios de interpretación establecidos en las subreglas definidas por el Consejo de Estado a través de la sentencia de unificación CE-SUJ-SII-11-2018, asociados a la contrariedad en los medios de prueba para certificar y validar el origen de la plaza y el carácter de la vinculación del docente.</a:t>
                      </a:r>
                      <a:endParaRPr b="0"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latin typeface="Montserrat"/>
                          <a:ea typeface="Montserrat"/>
                          <a:cs typeface="Montserrat"/>
                          <a:sym typeface="Montserrat"/>
                        </a:rPr>
                        <a:t>Unificar criterios</a:t>
                      </a:r>
                      <a:endParaRPr b="1" sz="850" u="none" cap="none" strike="noStrike">
                        <a:latin typeface="Montserrat"/>
                        <a:ea typeface="Montserrat"/>
                        <a:cs typeface="Montserrat"/>
                        <a:sym typeface="Montserrat"/>
                      </a:endParaRPr>
                    </a:p>
                  </a:txBody>
                  <a:tcPr marT="45725" marB="45725" marR="91450" marL="91450" anchor="ctr">
                    <a:solidFill>
                      <a:srgbClr val="F2F2F2"/>
                    </a:solidFill>
                  </a:tcPr>
                </a:tc>
                <a:tc>
                  <a:txBody>
                    <a:bodyPr/>
                    <a:lstStyle/>
                    <a:p>
                      <a:pPr indent="0" lvl="0" marL="0" marR="0" rtl="0" algn="just">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Por una sola vez y durante el año 2024</a:t>
                      </a:r>
                      <a:r>
                        <a:rPr b="0" lang="es-CO" sz="850" u="none" cap="none" strike="noStrike">
                          <a:solidFill>
                            <a:schemeClr val="dk1"/>
                          </a:solidFill>
                          <a:latin typeface="Montserrat"/>
                          <a:ea typeface="Montserrat"/>
                          <a:cs typeface="Montserrat"/>
                          <a:sym typeface="Montserrat"/>
                        </a:rPr>
                        <a:t>, la Subdirección de Asesoría y Conceptualización Pensional revisará los lineamientos jurídicos vigentes en la entidad sobre pensión gracia en lo relacionado con la determinación de la calidad de la vinculación docente, para efectos de establecer la pertinencia de una modificación y socialización de nuevas reglas.</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0F0F0"/>
                    </a:solidFill>
                  </a:tcPr>
                </a:tc>
                <a:tc>
                  <a:txBody>
                    <a:bodyPr/>
                    <a:lstStyle/>
                    <a:p>
                      <a:pPr indent="0" lvl="0" marL="0" marR="0" rtl="0" algn="ctr">
                        <a:lnSpc>
                          <a:spcPct val="100000"/>
                        </a:lnSpc>
                        <a:spcBef>
                          <a:spcPts val="0"/>
                        </a:spcBef>
                        <a:spcAft>
                          <a:spcPts val="0"/>
                        </a:spcAft>
                        <a:buClr>
                          <a:schemeClr val="dk1"/>
                        </a:buClr>
                        <a:buSzPts val="850"/>
                        <a:buFont typeface="Montserrat"/>
                        <a:buNone/>
                      </a:pPr>
                      <a:r>
                        <a:rPr b="1" lang="es-CO" sz="850" u="none" cap="none" strike="noStrike">
                          <a:solidFill>
                            <a:schemeClr val="dk1"/>
                          </a:solidFill>
                          <a:latin typeface="Montserrat"/>
                          <a:ea typeface="Montserrat"/>
                          <a:cs typeface="Montserrat"/>
                          <a:sym typeface="Montserrat"/>
                        </a:rPr>
                        <a:t>Capacitación virtual</a:t>
                      </a:r>
                      <a:endParaRPr b="1" sz="850" u="none" cap="none" strike="noStrike">
                        <a:solidFill>
                          <a:schemeClr val="dk1"/>
                        </a:solidFill>
                        <a:latin typeface="Montserrat"/>
                        <a:ea typeface="Montserrat"/>
                        <a:cs typeface="Montserrat"/>
                        <a:sym typeface="Montserrat"/>
                      </a:endParaRPr>
                    </a:p>
                  </a:txBody>
                  <a:tcPr marT="45725" marB="45725" marR="91450" marL="91450" anchor="ctr">
                    <a:solidFill>
                      <a:srgbClr val="F0F0F0"/>
                    </a:solidFill>
                  </a:tcPr>
                </a:tc>
                <a:tc>
                  <a:txBody>
                    <a:bodyPr/>
                    <a:lstStyle/>
                    <a:p>
                      <a:pPr indent="0" lvl="0" marL="0" marR="0" rtl="0" algn="just">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Socialización </a:t>
                      </a:r>
                      <a:r>
                        <a:rPr b="1" lang="es-CO" sz="850" u="none" cap="none" strike="noStrike">
                          <a:solidFill>
                            <a:schemeClr val="dk1"/>
                          </a:solidFill>
                          <a:latin typeface="Montserrat"/>
                          <a:ea typeface="Montserrat"/>
                          <a:cs typeface="Montserrat"/>
                          <a:sym typeface="Montserrat"/>
                        </a:rPr>
                        <a:t>anual</a:t>
                      </a:r>
                      <a:r>
                        <a:rPr b="0" lang="es-CO" sz="850" u="none" cap="none" strike="noStrike">
                          <a:solidFill>
                            <a:schemeClr val="dk1"/>
                          </a:solidFill>
                          <a:latin typeface="Montserrat"/>
                          <a:ea typeface="Montserrat"/>
                          <a:cs typeface="Montserrat"/>
                          <a:sym typeface="Montserrat"/>
                        </a:rPr>
                        <a:t> dirigida a la Dirección de Pensiones, la Subdirección de Defensa Judicial Pensional y la Subdirección de Asesoría y Conceptualización Pensional de las reglas sobre pensión gracia en lo relacionado con la determinación de la calidad de la vinculación docente.   </a:t>
                      </a:r>
                      <a:endParaRPr/>
                    </a:p>
                    <a:p>
                      <a:pPr indent="0" lvl="0" marL="0" marR="0" rtl="0" algn="just">
                        <a:lnSpc>
                          <a:spcPct val="100000"/>
                        </a:lnSpc>
                        <a:spcBef>
                          <a:spcPts val="0"/>
                        </a:spcBef>
                        <a:spcAft>
                          <a:spcPts val="0"/>
                        </a:spcAft>
                        <a:buClr>
                          <a:schemeClr val="dk1"/>
                        </a:buClr>
                        <a:buSzPts val="850"/>
                        <a:buFont typeface="Calibri"/>
                        <a:buNone/>
                      </a:pPr>
                      <a:r>
                        <a:t/>
                      </a:r>
                      <a:endParaRPr b="0" sz="85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850"/>
                        <a:buFont typeface="Montserrat"/>
                        <a:buNone/>
                      </a:pPr>
                      <a:r>
                        <a:rPr b="0" lang="es-CO" sz="850" u="none" cap="none" strike="noStrike">
                          <a:solidFill>
                            <a:schemeClr val="dk1"/>
                          </a:solidFill>
                          <a:latin typeface="Montserrat"/>
                          <a:ea typeface="Montserrat"/>
                          <a:cs typeface="Montserrat"/>
                          <a:sym typeface="Montserrat"/>
                        </a:rPr>
                        <a:t>Dicha socialización estará </a:t>
                      </a:r>
                      <a:r>
                        <a:rPr b="1" lang="es-CO" sz="850" u="none" cap="none" strike="noStrike">
                          <a:solidFill>
                            <a:schemeClr val="dk1"/>
                          </a:solidFill>
                          <a:latin typeface="Montserrat"/>
                          <a:ea typeface="Montserrat"/>
                          <a:cs typeface="Montserrat"/>
                          <a:sym typeface="Montserrat"/>
                        </a:rPr>
                        <a:t>a cargo de la Subdirección de Asesoría y Conceptualización Pensional</a:t>
                      </a:r>
                      <a:r>
                        <a:rPr b="0" lang="es-CO" sz="850" u="none" cap="none" strike="noStrike">
                          <a:solidFill>
                            <a:schemeClr val="dk1"/>
                          </a:solidFill>
                          <a:latin typeface="Montserrat"/>
                          <a:ea typeface="Montserrat"/>
                          <a:cs typeface="Montserrat"/>
                          <a:sym typeface="Montserrat"/>
                        </a:rPr>
                        <a:t>, y se realizará a través de la </a:t>
                      </a:r>
                      <a:r>
                        <a:rPr b="1" lang="es-CO" sz="850" u="none" cap="none" strike="noStrike">
                          <a:solidFill>
                            <a:schemeClr val="dk1"/>
                          </a:solidFill>
                          <a:latin typeface="Montserrat"/>
                          <a:ea typeface="Montserrat"/>
                          <a:cs typeface="Montserrat"/>
                          <a:sym typeface="Montserrat"/>
                        </a:rPr>
                        <a:t>remisión del acta de reunión o del lineamiento </a:t>
                      </a:r>
                      <a:r>
                        <a:rPr b="0" lang="es-CO" sz="850" u="none" cap="none" strike="noStrike">
                          <a:solidFill>
                            <a:schemeClr val="dk1"/>
                          </a:solidFill>
                          <a:latin typeface="Montserrat"/>
                          <a:ea typeface="Montserrat"/>
                          <a:cs typeface="Montserrat"/>
                          <a:sym typeface="Montserrat"/>
                        </a:rPr>
                        <a:t>a las áreas involucradas. </a:t>
                      </a:r>
                      <a:endParaRPr b="1" sz="850" u="none" cap="none" strike="noStrike">
                        <a:solidFill>
                          <a:schemeClr val="lt1"/>
                        </a:solidFill>
                        <a:latin typeface="Montserrat"/>
                        <a:ea typeface="Montserrat"/>
                        <a:cs typeface="Montserrat"/>
                        <a:sym typeface="Montserrat"/>
                      </a:endParaRPr>
                    </a:p>
                  </a:txBody>
                  <a:tcPr marT="45725" marB="45725" marR="91450" marL="91450" anchor="ctr">
                    <a:solidFill>
                      <a:srgbClr val="F0F0F0"/>
                    </a:solidFill>
                  </a:tcPr>
                </a:tc>
                <a:tc>
                  <a:txBody>
                    <a:bodyPr/>
                    <a:lstStyle/>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Subdirección de Asesoría y Conceptualización Pensional</a:t>
                      </a:r>
                      <a:endParaRPr/>
                    </a:p>
                    <a:p>
                      <a:pPr indent="0" lvl="0" marL="0" marR="0" rtl="0" algn="ctr">
                        <a:spcBef>
                          <a:spcPts val="0"/>
                        </a:spcBef>
                        <a:spcAft>
                          <a:spcPts val="0"/>
                        </a:spcAft>
                        <a:buNone/>
                      </a:pPr>
                      <a:r>
                        <a:t/>
                      </a:r>
                      <a:endParaRPr b="0" sz="85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0" lang="es-CO" sz="850" u="none" cap="none" strike="noStrike">
                          <a:solidFill>
                            <a:schemeClr val="dk1"/>
                          </a:solidFill>
                          <a:latin typeface="Montserrat"/>
                          <a:ea typeface="Montserrat"/>
                          <a:cs typeface="Montserrat"/>
                          <a:sym typeface="Montserrat"/>
                        </a:rPr>
                        <a:t>Secretaría Técnica (Seguimiento) </a:t>
                      </a:r>
                      <a:endParaRPr b="0" sz="850" u="none" cap="none" strike="noStrike">
                        <a:solidFill>
                          <a:schemeClr val="dk1"/>
                        </a:solidFill>
                        <a:latin typeface="Montserrat"/>
                        <a:ea typeface="Montserrat"/>
                        <a:cs typeface="Montserrat"/>
                        <a:sym typeface="Montserrat"/>
                      </a:endParaRPr>
                    </a:p>
                  </a:txBody>
                  <a:tcPr marT="45725" marB="45725" marR="91450" marL="91450" anchor="ctr">
                    <a:solidFill>
                      <a:srgbClr val="F0F0F0"/>
                    </a:solidFill>
                  </a:tcPr>
                </a:tc>
              </a:tr>
            </a:tbl>
          </a:graphicData>
        </a:graphic>
      </p:graphicFrame>
      <p:sp>
        <p:nvSpPr>
          <p:cNvPr id="346" name="Google Shape;346;p8"/>
          <p:cNvSpPr txBox="1"/>
          <p:nvPr/>
        </p:nvSpPr>
        <p:spPr>
          <a:xfrm>
            <a:off x="206342" y="168677"/>
            <a:ext cx="80274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chemeClr val="dk1"/>
                </a:solidFill>
                <a:latin typeface="Montserrat"/>
                <a:ea typeface="Montserrat"/>
                <a:cs typeface="Montserrat"/>
                <a:sym typeface="Montserrat"/>
              </a:rPr>
              <a:t>PENSIÓN GRACIA</a:t>
            </a:r>
            <a:endParaRPr/>
          </a:p>
        </p:txBody>
      </p:sp>
      <p:graphicFrame>
        <p:nvGraphicFramePr>
          <p:cNvPr id="347" name="Google Shape;347;p8"/>
          <p:cNvGraphicFramePr/>
          <p:nvPr/>
        </p:nvGraphicFramePr>
        <p:xfrm>
          <a:off x="258126" y="5277958"/>
          <a:ext cx="3000000" cy="3000000"/>
        </p:xfrm>
        <a:graphic>
          <a:graphicData uri="http://schemas.openxmlformats.org/drawingml/2006/table">
            <a:tbl>
              <a:tblPr>
                <a:noFill/>
                <a:tableStyleId>{26DBEE44-A292-4B65-B6FB-FDD6AD1997BD}</a:tableStyleId>
              </a:tblPr>
              <a:tblGrid>
                <a:gridCol w="5303975"/>
                <a:gridCol w="1531775"/>
                <a:gridCol w="1410050"/>
              </a:tblGrid>
              <a:tr h="122725">
                <a:tc>
                  <a:txBody>
                    <a:bodyPr/>
                    <a:lstStyle/>
                    <a:p>
                      <a:pPr indent="0" lvl="0" marL="0" marR="0" rtl="0" algn="ctr">
                        <a:spcBef>
                          <a:spcPts val="0"/>
                        </a:spcBef>
                        <a:spcAft>
                          <a:spcPts val="0"/>
                        </a:spcAft>
                        <a:buNone/>
                      </a:pPr>
                      <a:r>
                        <a:rPr b="1" lang="es-CO" sz="850" u="none" cap="none" strike="noStrike">
                          <a:latin typeface="Montserrat"/>
                          <a:ea typeface="Montserrat"/>
                          <a:cs typeface="Montserrat"/>
                          <a:sym typeface="Montserrat"/>
                        </a:rPr>
                        <a:t>Subcausas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No. de procesos</a:t>
                      </a:r>
                      <a:endParaRPr b="1"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rgbClr val="000000"/>
                          </a:solidFill>
                          <a:latin typeface="Montserrat"/>
                          <a:ea typeface="Montserrat"/>
                          <a:cs typeface="Montserrat"/>
                          <a:sym typeface="Montserrat"/>
                        </a:rPr>
                        <a:t>% participación</a:t>
                      </a:r>
                      <a:endParaRPr b="1" i="0" sz="850" u="none" cap="none" strike="noStrike">
                        <a:solidFill>
                          <a:srgbClr val="000000"/>
                        </a:solidFill>
                        <a:latin typeface="Montserrat"/>
                        <a:ea typeface="Montserrat"/>
                        <a:cs typeface="Montserrat"/>
                        <a:sym typeface="Montserrat"/>
                      </a:endParaRPr>
                    </a:p>
                  </a:txBody>
                  <a:tcPr marT="6350" marB="0" marR="6350" marL="6350" anchor="ctr"/>
                </a:tc>
              </a:tr>
              <a:tr h="186900">
                <a:tc>
                  <a:txBody>
                    <a:bodyPr/>
                    <a:lstStyle/>
                    <a:p>
                      <a:pPr indent="0" lvl="0" marL="0" marR="0" rtl="0" algn="l">
                        <a:spcBef>
                          <a:spcPts val="0"/>
                        </a:spcBef>
                        <a:spcAft>
                          <a:spcPts val="0"/>
                        </a:spcAft>
                        <a:buNone/>
                      </a:pPr>
                      <a:r>
                        <a:rPr b="1" lang="es-CO" sz="850" u="none" cap="none" strike="noStrike">
                          <a:solidFill>
                            <a:schemeClr val="dk1"/>
                          </a:solidFill>
                          <a:latin typeface="Montserrat"/>
                          <a:ea typeface="Montserrat"/>
                          <a:cs typeface="Montserrat"/>
                          <a:sym typeface="Montserrat"/>
                        </a:rPr>
                        <a:t>TIEMPOS NACIONALES</a:t>
                      </a:r>
                      <a:endParaRPr b="1" i="0" sz="850" u="none" cap="none" strike="noStrike">
                        <a:solidFill>
                          <a:schemeClr val="dk1"/>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chemeClr val="dk1"/>
                          </a:solidFill>
                          <a:latin typeface="Montserrat"/>
                          <a:ea typeface="Montserrat"/>
                          <a:cs typeface="Montserrat"/>
                          <a:sym typeface="Montserrat"/>
                        </a:rPr>
                        <a:t>1720</a:t>
                      </a:r>
                      <a:endParaRPr b="1" i="0" sz="850" u="none" cap="none" strike="noStrike">
                        <a:solidFill>
                          <a:schemeClr val="dk1"/>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1" lang="es-CO" sz="850" u="none" cap="none" strike="noStrike">
                          <a:solidFill>
                            <a:schemeClr val="dk1"/>
                          </a:solidFill>
                          <a:latin typeface="Montserrat"/>
                          <a:ea typeface="Montserrat"/>
                          <a:cs typeface="Montserrat"/>
                          <a:sym typeface="Montserrat"/>
                        </a:rPr>
                        <a:t>81,13%</a:t>
                      </a:r>
                      <a:endParaRPr b="1" i="0" sz="850" u="none" cap="none" strike="noStrike">
                        <a:solidFill>
                          <a:schemeClr val="dk1"/>
                        </a:solidFill>
                        <a:latin typeface="Montserrat"/>
                        <a:ea typeface="Montserrat"/>
                        <a:cs typeface="Montserrat"/>
                        <a:sym typeface="Montserrat"/>
                      </a:endParaRPr>
                    </a:p>
                  </a:txBody>
                  <a:tcPr marT="6350" marB="0" marR="6350" marL="6350" anchor="ctr"/>
                </a:tc>
              </a:tr>
              <a:tr h="1869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SIN VINCULACION ANTES DE 1980</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b="0" i="0" lang="es-CO" sz="850" u="none" cap="none" strike="noStrike">
                          <a:solidFill>
                            <a:srgbClr val="000000"/>
                          </a:solidFill>
                          <a:latin typeface="Montserrat"/>
                          <a:ea typeface="Montserrat"/>
                          <a:cs typeface="Montserrat"/>
                          <a:sym typeface="Montserrat"/>
                        </a:rPr>
                        <a:t>93</a:t>
                      </a:r>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4,39%</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869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TIEMPOS NO VALIDOS PARA SERVICIO DOCENTE PARA PENSION GRACIA</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92</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4,34%</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869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NO ACREDITA 20 AÑOS DE SERVICIO</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71</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3,35%</a:t>
                      </a:r>
                      <a:endParaRPr b="0" i="0" sz="850" u="none" cap="none" strike="noStrike">
                        <a:solidFill>
                          <a:srgbClr val="000000"/>
                        </a:solidFill>
                        <a:latin typeface="Montserrat"/>
                        <a:ea typeface="Montserrat"/>
                        <a:cs typeface="Montserrat"/>
                        <a:sym typeface="Montserrat"/>
                      </a:endParaRPr>
                    </a:p>
                  </a:txBody>
                  <a:tcPr marT="6350" marB="0" marR="6350" marL="6350" anchor="ctr"/>
                </a:tc>
              </a:tr>
              <a:tr h="186900">
                <a:tc>
                  <a:txBody>
                    <a:bodyPr/>
                    <a:lstStyle/>
                    <a:p>
                      <a:pPr indent="0" lvl="0" marL="0" marR="0" rtl="0" algn="l">
                        <a:spcBef>
                          <a:spcPts val="0"/>
                        </a:spcBef>
                        <a:spcAft>
                          <a:spcPts val="0"/>
                        </a:spcAft>
                        <a:buNone/>
                      </a:pPr>
                      <a:r>
                        <a:rPr lang="es-CO" sz="850" u="none" cap="none" strike="noStrike">
                          <a:latin typeface="Montserrat"/>
                          <a:ea typeface="Montserrat"/>
                          <a:cs typeface="Montserrat"/>
                          <a:sym typeface="Montserrat"/>
                        </a:rPr>
                        <a:t>SIN CERTIFICADOS DE  VINCULACION LABORAL</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54</a:t>
                      </a:r>
                      <a:endParaRPr b="0" i="0" sz="850" u="none" cap="none" strike="noStrike">
                        <a:solidFill>
                          <a:srgbClr val="000000"/>
                        </a:solidFill>
                        <a:latin typeface="Montserrat"/>
                        <a:ea typeface="Montserrat"/>
                        <a:cs typeface="Montserrat"/>
                        <a:sym typeface="Montserrat"/>
                      </a:endParaRPr>
                    </a:p>
                  </a:txBody>
                  <a:tcPr marT="6350" marB="0" marR="6350" marL="6350" anchor="ctr"/>
                </a:tc>
                <a:tc>
                  <a:txBody>
                    <a:bodyPr/>
                    <a:lstStyle/>
                    <a:p>
                      <a:pPr indent="0" lvl="0" marL="0" marR="0" rtl="0" algn="ctr">
                        <a:spcBef>
                          <a:spcPts val="0"/>
                        </a:spcBef>
                        <a:spcAft>
                          <a:spcPts val="0"/>
                        </a:spcAft>
                        <a:buNone/>
                      </a:pPr>
                      <a:r>
                        <a:rPr lang="es-CO" sz="850" u="none" cap="none" strike="noStrike">
                          <a:latin typeface="Montserrat"/>
                          <a:ea typeface="Montserrat"/>
                          <a:cs typeface="Montserrat"/>
                          <a:sym typeface="Montserrat"/>
                        </a:rPr>
                        <a:t>2,55%</a:t>
                      </a:r>
                      <a:endParaRPr b="0" i="0" sz="850" u="none" cap="none" strike="noStrike">
                        <a:solidFill>
                          <a:srgbClr val="000000"/>
                        </a:solidFill>
                        <a:latin typeface="Montserrat"/>
                        <a:ea typeface="Montserrat"/>
                        <a:cs typeface="Montserrat"/>
                        <a:sym typeface="Montserrat"/>
                      </a:endParaRPr>
                    </a:p>
                  </a:txBody>
                  <a:tcPr marT="6350" marB="0" marR="6350" marL="6350" anchor="ctr"/>
                </a:tc>
              </a:tr>
            </a:tbl>
          </a:graphicData>
        </a:graphic>
      </p:graphicFrame>
      <p:sp>
        <p:nvSpPr>
          <p:cNvPr id="348" name="Google Shape;348;p8"/>
          <p:cNvSpPr txBox="1"/>
          <p:nvPr/>
        </p:nvSpPr>
        <p:spPr>
          <a:xfrm>
            <a:off x="206342" y="6343596"/>
            <a:ext cx="29666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dk1"/>
                </a:solidFill>
                <a:latin typeface="Montserrat"/>
                <a:ea typeface="Montserrat"/>
                <a:cs typeface="Montserrat"/>
                <a:sym typeface="Montserrat"/>
              </a:rPr>
              <a:t>Corte septiembre 2023</a:t>
            </a:r>
            <a:endParaRPr/>
          </a:p>
        </p:txBody>
      </p:sp>
      <p:sp>
        <p:nvSpPr>
          <p:cNvPr id="349" name="Google Shape;349;p8"/>
          <p:cNvSpPr/>
          <p:nvPr/>
        </p:nvSpPr>
        <p:spPr>
          <a:xfrm>
            <a:off x="0" y="6701589"/>
            <a:ext cx="12192000" cy="156411"/>
          </a:xfrm>
          <a:prstGeom prst="rect">
            <a:avLst/>
          </a:prstGeom>
          <a:solidFill>
            <a:srgbClr val="AF88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orbel"/>
              <a:ea typeface="Corbel"/>
              <a:cs typeface="Corbel"/>
              <a:sym typeface="Corbel"/>
            </a:endParaRPr>
          </a:p>
        </p:txBody>
      </p:sp>
      <p:sp>
        <p:nvSpPr>
          <p:cNvPr id="350" name="Google Shape;350;p8"/>
          <p:cNvSpPr txBox="1"/>
          <p:nvPr/>
        </p:nvSpPr>
        <p:spPr>
          <a:xfrm>
            <a:off x="5353649" y="6653463"/>
            <a:ext cx="18292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000">
                <a:solidFill>
                  <a:schemeClr val="lt1"/>
                </a:solidFill>
                <a:latin typeface="Verdana"/>
                <a:ea typeface="Verdana"/>
                <a:cs typeface="Verdana"/>
                <a:sym typeface="Verdana"/>
              </a:rPr>
              <a:t>www.ugpp.gov.co</a:t>
            </a:r>
            <a:endParaRPr b="1" sz="1000">
              <a:solidFill>
                <a:schemeClr val="lt1"/>
              </a:solidFill>
              <a:latin typeface="Verdana"/>
              <a:ea typeface="Verdana"/>
              <a:cs typeface="Verdana"/>
              <a:sym typeface="Verdana"/>
            </a:endParaRPr>
          </a:p>
        </p:txBody>
      </p:sp>
      <p:sp>
        <p:nvSpPr>
          <p:cNvPr id="351" name="Google Shape;351;p8"/>
          <p:cNvSpPr/>
          <p:nvPr/>
        </p:nvSpPr>
        <p:spPr>
          <a:xfrm>
            <a:off x="206342" y="5392258"/>
            <a:ext cx="7863238" cy="246221"/>
          </a:xfrm>
          <a:prstGeom prst="roundRect">
            <a:avLst>
              <a:gd fmla="val 16667" name="adj"/>
            </a:avLst>
          </a:prstGeom>
          <a:noFill/>
          <a:ln cap="flat" cmpd="sng" w="25400">
            <a:solidFill>
              <a:srgbClr val="002060"/>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rco">
  <a:themeElements>
    <a:clrScheme name="Personalizado 3">
      <a:dk1>
        <a:srgbClr val="000000"/>
      </a:dk1>
      <a:lt1>
        <a:srgbClr val="FFFFFF"/>
      </a:lt1>
      <a:dk2>
        <a:srgbClr val="2C3C43"/>
      </a:dk2>
      <a:lt2>
        <a:srgbClr val="EBEBEB"/>
      </a:lt2>
      <a:accent1>
        <a:srgbClr val="2C3C43"/>
      </a:accent1>
      <a:accent2>
        <a:srgbClr val="161E21"/>
      </a:accent2>
      <a:accent3>
        <a:srgbClr val="90B5C2"/>
      </a:accent3>
      <a:accent4>
        <a:srgbClr val="9EB5BF"/>
      </a:accent4>
      <a:accent5>
        <a:srgbClr val="AF8839"/>
      </a:accent5>
      <a:accent6>
        <a:srgbClr val="AF8839"/>
      </a:accent6>
      <a:hlink>
        <a:srgbClr val="AF8839"/>
      </a:hlink>
      <a:folHlink>
        <a:srgbClr val="AF8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2023-09-05T15:20:04Z</dcterms:created>
  <dc:creator>Irma Jenny Hernandez</dc:creator>
</cp:coreProperties>
</file>