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5" r:id="rId4"/>
    <p:sldId id="259" r:id="rId5"/>
    <p:sldId id="263" r:id="rId6"/>
    <p:sldId id="264" r:id="rId7"/>
    <p:sldId id="265" r:id="rId8"/>
    <p:sldId id="266" r:id="rId9"/>
    <p:sldId id="268" r:id="rId10"/>
    <p:sldId id="276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23/12/2025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D2431C-F910-2548-57D7-15B0BD132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74" y="2528620"/>
            <a:ext cx="1704653" cy="180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D4997E-3274-88A2-6E7B-C7E74E7228B3}"/>
              </a:ext>
            </a:extLst>
          </p:cNvPr>
          <p:cNvSpPr txBox="1"/>
          <p:nvPr userDrawn="1"/>
        </p:nvSpPr>
        <p:spPr>
          <a:xfrm>
            <a:off x="4499113" y="6666362"/>
            <a:ext cx="3193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www.ugpp.gov.co</a:t>
            </a: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23/12/2025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090EEB-233A-8BE9-CE9C-1F169CC5FEF0}"/>
              </a:ext>
            </a:extLst>
          </p:cNvPr>
          <p:cNvSpPr txBox="1"/>
          <p:nvPr/>
        </p:nvSpPr>
        <p:spPr>
          <a:xfrm>
            <a:off x="205595" y="2633695"/>
            <a:ext cx="879944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Informe Resultados Experiencia Ciudadano </a:t>
            </a:r>
          </a:p>
          <a:p>
            <a:r>
              <a:rPr lang="es-E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Dirección de Servicios Integrados de Atención al Ciudadano</a:t>
            </a:r>
          </a:p>
          <a:p>
            <a:r>
              <a:rPr lang="es-E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 Trimestre 2024 (Abril – Mayo - Junio)</a:t>
            </a:r>
          </a:p>
          <a:p>
            <a:endParaRPr lang="es-CO" sz="36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Rectángulo">
            <a:extLst>
              <a:ext uri="{FF2B5EF4-FFF2-40B4-BE49-F238E27FC236}">
                <a16:creationId xmlns:a16="http://schemas.microsoft.com/office/drawing/2014/main" id="{8F526D09-6E6C-A8A3-FEF1-DD552B3CBAA3}"/>
              </a:ext>
            </a:extLst>
          </p:cNvPr>
          <p:cNvSpPr/>
          <p:nvPr/>
        </p:nvSpPr>
        <p:spPr>
          <a:xfrm>
            <a:off x="1442356" y="886249"/>
            <a:ext cx="951118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Metodología Medición Indicadores de Calidad Percibida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Canales de Atención 2024</a:t>
            </a:r>
          </a:p>
        </p:txBody>
      </p:sp>
      <p:sp>
        <p:nvSpPr>
          <p:cNvPr id="11" name="4 Título">
            <a:extLst>
              <a:ext uri="{FF2B5EF4-FFF2-40B4-BE49-F238E27FC236}">
                <a16:creationId xmlns:a16="http://schemas.microsoft.com/office/drawing/2014/main" id="{9ED5D05F-8861-547B-FB8D-F0F207E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3566042"/>
            <a:ext cx="5223497" cy="433301"/>
          </a:xfrm>
        </p:spPr>
        <p:txBody>
          <a:bodyPr lIns="80243" tIns="40122" rIns="80243" bIns="40122" anchor="ctr">
            <a:noAutofit/>
          </a:bodyPr>
          <a:lstStyle/>
          <a:p>
            <a:pPr algn="l"/>
            <a:r>
              <a:rPr lang="es-CO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Índice Neto de Satisfacción – INS – Canales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E3C91E3A-55CE-DEBC-DDBE-43C260D850C5}"/>
              </a:ext>
            </a:extLst>
          </p:cNvPr>
          <p:cNvSpPr/>
          <p:nvPr/>
        </p:nvSpPr>
        <p:spPr>
          <a:xfrm>
            <a:off x="1497679" y="3988508"/>
            <a:ext cx="2763728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del INS?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857C9AE-53F1-F0EF-8ECE-5FE48667E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190" y="4056937"/>
            <a:ext cx="2054257" cy="30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 Título">
            <a:extLst>
              <a:ext uri="{FF2B5EF4-FFF2-40B4-BE49-F238E27FC236}">
                <a16:creationId xmlns:a16="http://schemas.microsoft.com/office/drawing/2014/main" id="{60D028BA-69FB-9802-8DFD-36E3FFDF96D6}"/>
              </a:ext>
            </a:extLst>
          </p:cNvPr>
          <p:cNvSpPr txBox="1">
            <a:spLocks/>
          </p:cNvSpPr>
          <p:nvPr/>
        </p:nvSpPr>
        <p:spPr>
          <a:xfrm>
            <a:off x="1514006" y="1979079"/>
            <a:ext cx="5225845" cy="421953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Claridad de la información suministrada</a:t>
            </a:r>
          </a:p>
        </p:txBody>
      </p:sp>
      <p:sp>
        <p:nvSpPr>
          <p:cNvPr id="15" name="9 Rectángulo">
            <a:extLst>
              <a:ext uri="{FF2B5EF4-FFF2-40B4-BE49-F238E27FC236}">
                <a16:creationId xmlns:a16="http://schemas.microsoft.com/office/drawing/2014/main" id="{EE3393A7-9F5E-AA15-0AEF-318FEF8F8641}"/>
              </a:ext>
            </a:extLst>
          </p:cNvPr>
          <p:cNvSpPr/>
          <p:nvPr/>
        </p:nvSpPr>
        <p:spPr>
          <a:xfrm>
            <a:off x="1493936" y="2254269"/>
            <a:ext cx="3121197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Claridad?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1 Título">
            <a:extLst>
              <a:ext uri="{FF2B5EF4-FFF2-40B4-BE49-F238E27FC236}">
                <a16:creationId xmlns:a16="http://schemas.microsoft.com/office/drawing/2014/main" id="{5DBD6632-D7F1-9D8B-5424-5EB5CA501DBA}"/>
              </a:ext>
            </a:extLst>
          </p:cNvPr>
          <p:cNvSpPr txBox="1">
            <a:spLocks/>
          </p:cNvSpPr>
          <p:nvPr/>
        </p:nvSpPr>
        <p:spPr>
          <a:xfrm>
            <a:off x="1514006" y="5078542"/>
            <a:ext cx="4258823" cy="305730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defPPr>
              <a:defRPr lang="en-US"/>
            </a:defPPr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Resolución por parte del Asesor</a:t>
            </a:r>
          </a:p>
        </p:txBody>
      </p:sp>
      <p:sp>
        <p:nvSpPr>
          <p:cNvPr id="17" name="13 Rectángulo">
            <a:extLst>
              <a:ext uri="{FF2B5EF4-FFF2-40B4-BE49-F238E27FC236}">
                <a16:creationId xmlns:a16="http://schemas.microsoft.com/office/drawing/2014/main" id="{CA65C36C-84B0-5EC6-43EC-61F189815426}"/>
              </a:ext>
            </a:extLst>
          </p:cNvPr>
          <p:cNvSpPr/>
          <p:nvPr/>
        </p:nvSpPr>
        <p:spPr>
          <a:xfrm>
            <a:off x="1673495" y="5895968"/>
            <a:ext cx="6439481" cy="219527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la capacidad del asesor en resolver la inquietud o requerimiento del ciudadano</a:t>
            </a:r>
          </a:p>
        </p:txBody>
      </p:sp>
      <p:cxnSp>
        <p:nvCxnSpPr>
          <p:cNvPr id="18" name="15 Conector recto">
            <a:extLst>
              <a:ext uri="{FF2B5EF4-FFF2-40B4-BE49-F238E27FC236}">
                <a16:creationId xmlns:a16="http://schemas.microsoft.com/office/drawing/2014/main" id="{E4509578-7216-6032-71D4-9AD1DEFD383D}"/>
              </a:ext>
            </a:extLst>
          </p:cNvPr>
          <p:cNvCxnSpPr>
            <a:cxnSpLocks/>
          </p:cNvCxnSpPr>
          <p:nvPr/>
        </p:nvCxnSpPr>
        <p:spPr>
          <a:xfrm flipV="1">
            <a:off x="1442356" y="3045105"/>
            <a:ext cx="9511184" cy="812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6 Conector recto">
            <a:extLst>
              <a:ext uri="{FF2B5EF4-FFF2-40B4-BE49-F238E27FC236}">
                <a16:creationId xmlns:a16="http://schemas.microsoft.com/office/drawing/2014/main" id="{FDBE669B-6A14-2B83-323E-E742B4813B6C}"/>
              </a:ext>
            </a:extLst>
          </p:cNvPr>
          <p:cNvCxnSpPr>
            <a:cxnSpLocks/>
          </p:cNvCxnSpPr>
          <p:nvPr/>
        </p:nvCxnSpPr>
        <p:spPr>
          <a:xfrm>
            <a:off x="1442356" y="4970814"/>
            <a:ext cx="9511184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CuadroTexto">
            <a:extLst>
              <a:ext uri="{FF2B5EF4-FFF2-40B4-BE49-F238E27FC236}">
                <a16:creationId xmlns:a16="http://schemas.microsoft.com/office/drawing/2014/main" id="{F6CEBCC9-C128-4DBE-BC47-2E29862E5064}"/>
              </a:ext>
            </a:extLst>
          </p:cNvPr>
          <p:cNvSpPr txBox="1"/>
          <p:nvPr/>
        </p:nvSpPr>
        <p:spPr>
          <a:xfrm>
            <a:off x="1673495" y="4617840"/>
            <a:ext cx="64299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</a:t>
            </a:r>
            <a:r>
              <a:rPr kumimoji="0" lang="es-C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el grado de satisfacción con la atención recibida a través de los canales de atención.</a:t>
            </a:r>
          </a:p>
        </p:txBody>
      </p:sp>
      <p:sp>
        <p:nvSpPr>
          <p:cNvPr id="21" name="19 CuadroTexto">
            <a:extLst>
              <a:ext uri="{FF2B5EF4-FFF2-40B4-BE49-F238E27FC236}">
                <a16:creationId xmlns:a16="http://schemas.microsoft.com/office/drawing/2014/main" id="{78646268-6B1F-1C31-70D2-9B879361C469}"/>
              </a:ext>
            </a:extLst>
          </p:cNvPr>
          <p:cNvSpPr txBox="1"/>
          <p:nvPr/>
        </p:nvSpPr>
        <p:spPr>
          <a:xfrm>
            <a:off x="1673495" y="2728182"/>
            <a:ext cx="7654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entendimiento que tiene el ciudadano con respecto a la información brindada en los canales de atención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0138661-6CE7-8753-A090-A337AD0F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517" y="3783531"/>
            <a:ext cx="1742313" cy="73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AA3EBD66-1741-DE87-6076-36D604C6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233" y="2045195"/>
            <a:ext cx="1821229" cy="67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2 Rectángulo">
            <a:extLst>
              <a:ext uri="{FF2B5EF4-FFF2-40B4-BE49-F238E27FC236}">
                <a16:creationId xmlns:a16="http://schemas.microsoft.com/office/drawing/2014/main" id="{053ECE45-74F8-E08E-50EE-A95A8D97664D}"/>
              </a:ext>
            </a:extLst>
          </p:cNvPr>
          <p:cNvSpPr/>
          <p:nvPr/>
        </p:nvSpPr>
        <p:spPr>
          <a:xfrm>
            <a:off x="1493936" y="5371664"/>
            <a:ext cx="3339654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Resolución?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5" name="56 Grupo">
            <a:extLst>
              <a:ext uri="{FF2B5EF4-FFF2-40B4-BE49-F238E27FC236}">
                <a16:creationId xmlns:a16="http://schemas.microsoft.com/office/drawing/2014/main" id="{3C5D0B04-5557-5873-A57F-27AF4A9FB088}"/>
              </a:ext>
            </a:extLst>
          </p:cNvPr>
          <p:cNvGrpSpPr/>
          <p:nvPr/>
        </p:nvGrpSpPr>
        <p:grpSpPr>
          <a:xfrm>
            <a:off x="9511841" y="5189906"/>
            <a:ext cx="599663" cy="803616"/>
            <a:chOff x="0" y="0"/>
            <a:chExt cx="1390651" cy="1453705"/>
          </a:xfrm>
        </p:grpSpPr>
        <p:grpSp>
          <p:nvGrpSpPr>
            <p:cNvPr id="26" name="59 Grupo">
              <a:extLst>
                <a:ext uri="{FF2B5EF4-FFF2-40B4-BE49-F238E27FC236}">
                  <a16:creationId xmlns:a16="http://schemas.microsoft.com/office/drawing/2014/main" id="{B72858D3-8470-C41C-E790-CBA0021375F9}"/>
                </a:ext>
              </a:extLst>
            </p:cNvPr>
            <p:cNvGrpSpPr/>
            <p:nvPr/>
          </p:nvGrpSpPr>
          <p:grpSpPr>
            <a:xfrm>
              <a:off x="0" y="0"/>
              <a:ext cx="1362074" cy="703199"/>
              <a:chOff x="0" y="0"/>
              <a:chExt cx="1564551" cy="693674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63 Rectángulo redondeado">
                <a:extLst>
                  <a:ext uri="{FF2B5EF4-FFF2-40B4-BE49-F238E27FC236}">
                    <a16:creationId xmlns:a16="http://schemas.microsoft.com/office/drawing/2014/main" id="{9A49B6D3-5633-4731-DC95-CBF51E663A1A}"/>
                  </a:ext>
                </a:extLst>
              </p:cNvPr>
              <p:cNvSpPr/>
              <p:nvPr/>
            </p:nvSpPr>
            <p:spPr>
              <a:xfrm>
                <a:off x="0" y="0"/>
                <a:ext cx="1564551" cy="693674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66 Rectángulo">
                <a:extLst>
                  <a:ext uri="{FF2B5EF4-FFF2-40B4-BE49-F238E27FC236}">
                    <a16:creationId xmlns:a16="http://schemas.microsoft.com/office/drawing/2014/main" id="{FD387FA9-6303-6C96-6F47-E04B353A9FD5}"/>
                  </a:ext>
                </a:extLst>
              </p:cNvPr>
              <p:cNvSpPr/>
              <p:nvPr/>
            </p:nvSpPr>
            <p:spPr>
              <a:xfrm>
                <a:off x="0" y="120177"/>
                <a:ext cx="1564551" cy="46244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1534" tIns="61534" rIns="61534" bIns="32965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8465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8000">
                      <a:noFill/>
                      <a:prstDash val="solid"/>
                      <a:miter lim="800000"/>
                    </a:ln>
                    <a:solidFill>
                      <a:prstClr val="white"/>
                    </a:solidFill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SI</a:t>
                </a:r>
              </a:p>
            </p:txBody>
          </p:sp>
        </p:grpSp>
        <p:grpSp>
          <p:nvGrpSpPr>
            <p:cNvPr id="27" name="60 Grupo">
              <a:extLst>
                <a:ext uri="{FF2B5EF4-FFF2-40B4-BE49-F238E27FC236}">
                  <a16:creationId xmlns:a16="http://schemas.microsoft.com/office/drawing/2014/main" id="{A8207705-BE01-020B-E95A-B6DA24D0CA9E}"/>
                </a:ext>
              </a:extLst>
            </p:cNvPr>
            <p:cNvGrpSpPr/>
            <p:nvPr/>
          </p:nvGrpSpPr>
          <p:grpSpPr>
            <a:xfrm>
              <a:off x="1" y="723901"/>
              <a:ext cx="1390650" cy="729804"/>
              <a:chOff x="1" y="723901"/>
              <a:chExt cx="1592281" cy="682179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8" name="61 Rectángulo redondeado">
                <a:extLst>
                  <a:ext uri="{FF2B5EF4-FFF2-40B4-BE49-F238E27FC236}">
                    <a16:creationId xmlns:a16="http://schemas.microsoft.com/office/drawing/2014/main" id="{6A80673C-4FAB-D343-0FC5-5EEA1B2366A9}"/>
                  </a:ext>
                </a:extLst>
              </p:cNvPr>
              <p:cNvSpPr/>
              <p:nvPr/>
            </p:nvSpPr>
            <p:spPr>
              <a:xfrm>
                <a:off x="1" y="723901"/>
                <a:ext cx="1592281" cy="682179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62 Rectángulo">
                <a:extLst>
                  <a:ext uri="{FF2B5EF4-FFF2-40B4-BE49-F238E27FC236}">
                    <a16:creationId xmlns:a16="http://schemas.microsoft.com/office/drawing/2014/main" id="{F25D5D18-D6D6-C7A0-9829-843A210C146A}"/>
                  </a:ext>
                </a:extLst>
              </p:cNvPr>
              <p:cNvSpPr/>
              <p:nvPr/>
            </p:nvSpPr>
            <p:spPr>
              <a:xfrm>
                <a:off x="1" y="837597"/>
                <a:ext cx="1592281" cy="45478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743" tIns="52743" rIns="52743" bIns="28256" numCol="1" spcCol="1270" anchor="ctr" anchorCtr="0">
                <a:no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2970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1430"/>
                    <a:solidFill>
                      <a:prstClr val="white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NO</a:t>
                </a:r>
                <a:endParaRPr kumimoji="0" lang="es-CO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pic>
        <p:nvPicPr>
          <p:cNvPr id="32" name="Picture 5">
            <a:extLst>
              <a:ext uri="{FF2B5EF4-FFF2-40B4-BE49-F238E27FC236}">
                <a16:creationId xmlns:a16="http://schemas.microsoft.com/office/drawing/2014/main" id="{9F02E0B8-CC20-B3BB-DC8A-F4D797565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906" y="2263462"/>
            <a:ext cx="2345664" cy="26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2 CuadroTexto">
            <a:extLst>
              <a:ext uri="{FF2B5EF4-FFF2-40B4-BE49-F238E27FC236}">
                <a16:creationId xmlns:a16="http://schemas.microsoft.com/office/drawing/2014/main" id="{651DD6E0-DE1E-8E26-E6A9-A5F1B8595AB9}"/>
              </a:ext>
            </a:extLst>
          </p:cNvPr>
          <p:cNvSpPr txBox="1"/>
          <p:nvPr/>
        </p:nvSpPr>
        <p:spPr>
          <a:xfrm>
            <a:off x="7305688" y="3810224"/>
            <a:ext cx="1061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5 – Excelente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4 – Muy bueno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3 – Bueno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2 – Regular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1 - Malo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56F2A7A-0BAE-CE35-6DAB-86A8B862CE57}"/>
              </a:ext>
            </a:extLst>
          </p:cNvPr>
          <p:cNvSpPr txBox="1"/>
          <p:nvPr/>
        </p:nvSpPr>
        <p:spPr>
          <a:xfrm>
            <a:off x="0" y="6359323"/>
            <a:ext cx="81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Fuentes: Lineamientos para el diseño e implementación de mediciones  de percepción  y expectativas ciudadanas – DNP – 2015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Metodología para el mejoramiento de sistemas de servicio al ciudadano en entidades públicas – DNP . PNSC – 2016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https://www.wowcx.com/como-medir-la-experiencia-de-cliente/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3C29734-6690-A137-3A65-9F68C4520815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6793A7A-7830-BC37-CC15-8AA0242EECEB}"/>
              </a:ext>
            </a:extLst>
          </p:cNvPr>
          <p:cNvSpPr txBox="1"/>
          <p:nvPr/>
        </p:nvSpPr>
        <p:spPr>
          <a:xfrm>
            <a:off x="4366011" y="1609427"/>
            <a:ext cx="311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 estratégico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C9995F-CC40-CFC9-63B2-3098DC135CDF}"/>
              </a:ext>
            </a:extLst>
          </p:cNvPr>
          <p:cNvSpPr txBox="1"/>
          <p:nvPr/>
        </p:nvSpPr>
        <p:spPr>
          <a:xfrm>
            <a:off x="4031294" y="3247379"/>
            <a:ext cx="3781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Indicadores orientadores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F454D7A-7043-0A62-ECFF-00C93B7E3D15}"/>
              </a:ext>
            </a:extLst>
          </p:cNvPr>
          <p:cNvSpPr/>
          <p:nvPr/>
        </p:nvSpPr>
        <p:spPr>
          <a:xfrm>
            <a:off x="1371223" y="901698"/>
            <a:ext cx="8987540" cy="542692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 Trimestre 2024</a:t>
            </a:r>
          </a:p>
          <a:p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(Abril – Mayo - Junio)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E1B4F310-8E06-0389-1F47-2B5DA300F128}"/>
              </a:ext>
            </a:extLst>
          </p:cNvPr>
          <p:cNvSpPr/>
          <p:nvPr/>
        </p:nvSpPr>
        <p:spPr>
          <a:xfrm>
            <a:off x="1844872" y="1718291"/>
            <a:ext cx="4234773" cy="3890982"/>
          </a:xfrm>
          <a:prstGeom prst="flowChartConnector">
            <a:avLst/>
          </a:prstGeom>
          <a:solidFill>
            <a:sysClr val="window" lastClr="FFFFFF"/>
          </a:solidFill>
          <a:ln w="5715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4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CANALES DE ATENCIÓN.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4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DIRECCIÓN DE SERVICIOS INTEGRADOS DE ATENCIÓN</a:t>
            </a:r>
            <a:endParaRPr kumimoji="0" lang="es-CO" sz="900" b="1" i="0" u="sng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42E2DECF-FD6D-E954-1B3F-723E2F220CCA}"/>
              </a:ext>
            </a:extLst>
          </p:cNvPr>
          <p:cNvSpPr/>
          <p:nvPr/>
        </p:nvSpPr>
        <p:spPr>
          <a:xfrm>
            <a:off x="5433574" y="2478127"/>
            <a:ext cx="754284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97%</a:t>
            </a:r>
          </a:p>
        </p:txBody>
      </p:sp>
      <p:sp>
        <p:nvSpPr>
          <p:cNvPr id="10" name="Diagrama de flujo: conector 9">
            <a:extLst>
              <a:ext uri="{FF2B5EF4-FFF2-40B4-BE49-F238E27FC236}">
                <a16:creationId xmlns:a16="http://schemas.microsoft.com/office/drawing/2014/main" id="{049C19CE-8249-F7C1-6A96-B01CD1085FD0}"/>
              </a:ext>
            </a:extLst>
          </p:cNvPr>
          <p:cNvSpPr/>
          <p:nvPr/>
        </p:nvSpPr>
        <p:spPr>
          <a:xfrm>
            <a:off x="5710595" y="331012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88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1D4B9E57-5077-1A26-F5D4-930A30F1C159}"/>
              </a:ext>
            </a:extLst>
          </p:cNvPr>
          <p:cNvSpPr/>
          <p:nvPr/>
        </p:nvSpPr>
        <p:spPr>
          <a:xfrm>
            <a:off x="5616363" y="4135824"/>
            <a:ext cx="754284" cy="718618"/>
          </a:xfrm>
          <a:prstGeom prst="flowChartConnector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5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ysClr val="window" lastClr="FFFFFF">
                  <a:lumMod val="65000"/>
                  <a:shade val="100000"/>
                  <a:satMod val="115000"/>
                </a:sys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95%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E3E5EC1F-2BE5-A71D-E3ED-62F181B0CD5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6187858" y="2836173"/>
            <a:ext cx="1607196" cy="219521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E3BA3E7-7F6C-BA62-69D8-9A56838BFA5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429294" y="3729453"/>
            <a:ext cx="1353571" cy="250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527AD2C7-1419-38B0-6FB7-BCE7DB8064F7}"/>
              </a:ext>
            </a:extLst>
          </p:cNvPr>
          <p:cNvSpPr/>
          <p:nvPr/>
        </p:nvSpPr>
        <p:spPr>
          <a:xfrm>
            <a:off x="7795054" y="2834955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CLARIDAD</a:t>
            </a:r>
          </a:p>
        </p:txBody>
      </p:sp>
      <p:sp>
        <p:nvSpPr>
          <p:cNvPr id="16" name="Diagrama de flujo: terminador 15">
            <a:extLst>
              <a:ext uri="{FF2B5EF4-FFF2-40B4-BE49-F238E27FC236}">
                <a16:creationId xmlns:a16="http://schemas.microsoft.com/office/drawing/2014/main" id="{58EF9DBE-9F2A-3888-251B-A4215AFED56A}"/>
              </a:ext>
            </a:extLst>
          </p:cNvPr>
          <p:cNvSpPr/>
          <p:nvPr/>
        </p:nvSpPr>
        <p:spPr>
          <a:xfrm>
            <a:off x="8058371" y="4203256"/>
            <a:ext cx="1994076" cy="464685"/>
          </a:xfrm>
          <a:prstGeom prst="flowChartTerminator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RESOLUCIÓN</a:t>
            </a:r>
          </a:p>
        </p:txBody>
      </p:sp>
      <p:sp>
        <p:nvSpPr>
          <p:cNvPr id="17" name="Diagrama de flujo: terminador 16">
            <a:extLst>
              <a:ext uri="{FF2B5EF4-FFF2-40B4-BE49-F238E27FC236}">
                <a16:creationId xmlns:a16="http://schemas.microsoft.com/office/drawing/2014/main" id="{0E1EB84B-71AC-210F-7C87-55347F53634D}"/>
              </a:ext>
            </a:extLst>
          </p:cNvPr>
          <p:cNvSpPr/>
          <p:nvPr/>
        </p:nvSpPr>
        <p:spPr>
          <a:xfrm>
            <a:off x="7782865" y="3508714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OFICINA VIRTUAL </a:t>
            </a:r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376494A3-BD5C-5721-F0FA-36DC4C7E1FC2}"/>
              </a:ext>
            </a:extLst>
          </p:cNvPr>
          <p:cNvSpPr/>
          <p:nvPr/>
        </p:nvSpPr>
        <p:spPr>
          <a:xfrm>
            <a:off x="4948594" y="1822402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lumMod val="75000"/>
                  <a:shade val="30000"/>
                  <a:satMod val="115000"/>
                </a:srgbClr>
              </a:gs>
              <a:gs pos="50000">
                <a:srgbClr val="4472C4">
                  <a:lumMod val="75000"/>
                  <a:shade val="67500"/>
                  <a:satMod val="115000"/>
                </a:srgbClr>
              </a:gs>
              <a:gs pos="100000">
                <a:srgbClr val="4472C4">
                  <a:lumMod val="75000"/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95</a:t>
            </a:r>
            <a:r>
              <a:rPr kumimoji="0" lang="es-CO" sz="9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4DBF8B99-69F3-3E5B-1732-B198CAE6C85D}"/>
              </a:ext>
            </a:extLst>
          </p:cNvPr>
          <p:cNvCxnSpPr>
            <a:cxnSpLocks/>
            <a:stCxn id="18" idx="6"/>
            <a:endCxn id="20" idx="1"/>
          </p:cNvCxnSpPr>
          <p:nvPr/>
        </p:nvCxnSpPr>
        <p:spPr>
          <a:xfrm>
            <a:off x="5701464" y="2180449"/>
            <a:ext cx="2066126" cy="221654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6EBA4D5E-3EA2-DE59-AA91-0AE6DF12D19B}"/>
              </a:ext>
            </a:extLst>
          </p:cNvPr>
          <p:cNvSpPr/>
          <p:nvPr/>
        </p:nvSpPr>
        <p:spPr>
          <a:xfrm>
            <a:off x="7767590" y="2181363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CANALES</a:t>
            </a:r>
          </a:p>
        </p:txBody>
      </p:sp>
      <p:sp>
        <p:nvSpPr>
          <p:cNvPr id="21" name="Diagrama de flujo: conector 20">
            <a:extLst>
              <a:ext uri="{FF2B5EF4-FFF2-40B4-BE49-F238E27FC236}">
                <a16:creationId xmlns:a16="http://schemas.microsoft.com/office/drawing/2014/main" id="{304C7330-069D-283D-0504-1B86507E17FB}"/>
              </a:ext>
            </a:extLst>
          </p:cNvPr>
          <p:cNvSpPr/>
          <p:nvPr/>
        </p:nvSpPr>
        <p:spPr>
          <a:xfrm>
            <a:off x="5112124" y="4854999"/>
            <a:ext cx="752869" cy="716092"/>
          </a:xfrm>
          <a:prstGeom prst="flowChartConnector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68%</a:t>
            </a:r>
          </a:p>
        </p:txBody>
      </p:sp>
      <p:sp>
        <p:nvSpPr>
          <p:cNvPr id="22" name="Diagrama de flujo: terminador 21">
            <a:extLst>
              <a:ext uri="{FF2B5EF4-FFF2-40B4-BE49-F238E27FC236}">
                <a16:creationId xmlns:a16="http://schemas.microsoft.com/office/drawing/2014/main" id="{0E8CC45A-7542-8FBA-ECEC-D2777DFB2669}"/>
              </a:ext>
            </a:extLst>
          </p:cNvPr>
          <p:cNvSpPr/>
          <p:nvPr/>
        </p:nvSpPr>
        <p:spPr>
          <a:xfrm>
            <a:off x="7673669" y="5069513"/>
            <a:ext cx="2192043" cy="441478"/>
          </a:xfrm>
          <a:prstGeom prst="flowChartTerminator">
            <a:avLst/>
          </a:prstGeom>
          <a:gradFill flip="none" rotWithShape="1">
            <a:gsLst>
              <a:gs pos="0">
                <a:srgbClr val="A5A5A5">
                  <a:shade val="30000"/>
                  <a:satMod val="115000"/>
                </a:srgbClr>
              </a:gs>
              <a:gs pos="50000">
                <a:srgbClr val="A5A5A5">
                  <a:shade val="67500"/>
                  <a:satMod val="115000"/>
                </a:srgbClr>
              </a:gs>
              <a:gs pos="100000">
                <a:srgbClr val="A5A5A5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DERECHOS DE PETICIÓN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D1C8B9C3-8DA2-FBB4-AAA6-1743CC388918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5811422" y="5290252"/>
            <a:ext cx="1862247" cy="84082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750885B-BC1C-234C-1D94-06ACEF2F1D83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D1FC2C-4708-DB6F-1822-5BB8650011E7}"/>
              </a:ext>
            </a:extLst>
          </p:cNvPr>
          <p:cNvSpPr txBox="1"/>
          <p:nvPr/>
        </p:nvSpPr>
        <p:spPr>
          <a:xfrm>
            <a:off x="-1424" y="640750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4FD99745-5952-63E3-9C77-204D9E65717D}"/>
              </a:ext>
            </a:extLst>
          </p:cNvPr>
          <p:cNvCxnSpPr>
            <a:cxnSpLocks/>
          </p:cNvCxnSpPr>
          <p:nvPr/>
        </p:nvCxnSpPr>
        <p:spPr>
          <a:xfrm flipV="1">
            <a:off x="6370647" y="4435599"/>
            <a:ext cx="1687724" cy="141420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BD3E3BE-DF50-B20A-2C3F-C2153F2E57C8}"/>
              </a:ext>
            </a:extLst>
          </p:cNvPr>
          <p:cNvSpPr txBox="1"/>
          <p:nvPr/>
        </p:nvSpPr>
        <p:spPr>
          <a:xfrm>
            <a:off x="1083177" y="853489"/>
            <a:ext cx="907777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Evaluación de la experiencia de los ciudadanos en los canales de atención ficha técnica encuestas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Abril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– Mayo - Junio)</a:t>
            </a:r>
          </a:p>
        </p:txBody>
      </p:sp>
      <p:graphicFrame>
        <p:nvGraphicFramePr>
          <p:cNvPr id="11" name="Shape 282">
            <a:extLst>
              <a:ext uri="{FF2B5EF4-FFF2-40B4-BE49-F238E27FC236}">
                <a16:creationId xmlns:a16="http://schemas.microsoft.com/office/drawing/2014/main" id="{C0B6EE03-102A-01C4-33D2-16FF8FF74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122137"/>
              </p:ext>
            </p:extLst>
          </p:nvPr>
        </p:nvGraphicFramePr>
        <p:xfrm>
          <a:off x="1151860" y="1827254"/>
          <a:ext cx="9888279" cy="435246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Conocer la experiencia de los ciudadanos respecto del servicio prestado por La Unidad cuando realizan trámites de Pensiones o procesos de Parafiscales; para así establecer planes de acción que permitan la mejora continua y la innovación en los procesos, en la prestación del servicio y la imagen de la Entidad 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Período Evaluado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1 de abril al 30 de junio de 2024</a:t>
                      </a:r>
                      <a:endParaRPr lang="es-CO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  <a:sym typeface="Calibri"/>
                      </a:endParaRP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Gestión de Relaciones con el Ciudadano y Grupos de Interés.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Subproceso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Evaluar el servicio al ciudadano de pensiones, parafiscales y grupos de interés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Canales de Atención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Canales: Telefónico, Videollamada, Click to Call, Chat, </a:t>
                      </a:r>
                      <a:r>
                        <a:rPr lang="es-CO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Kioskos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, Presencial, WhatsApp, Casos Especiales y Derechos de Petición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95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Técnica de recolección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Aplicación de cuestionario estructurado</a:t>
                      </a:r>
                      <a:b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</a:b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Se ofrece la encuesta  a los ciudadanos inmediatamente después de la atención a través de los siguientes medios: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Telefónico - IVR</a:t>
                      </a:r>
                    </a:p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Click to Call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Videollamada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Kioskos – Pantalla visual 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Chat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WhatsApp - Página Web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Presencial -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Casos Especiales - IVR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Derechos de Petición – Llamada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Grupo 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Ciudadanos que se contactaron a través de los canales de atención, con trámites, solicitudes o cualquier otro interés en los procesos misionales de pensiones y parafiscales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1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Cantidad de interacciones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72706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interacciones con los ciudadanos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Encuestas realizadas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Los ciudadanos realizaron 7056 encuestas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Porcentaje de encuestas respecto a la cantidad de operaciones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9,7 %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7E0CA56-D44C-22D2-562E-B83E58A1614D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063BC2-83ED-2EF8-7A12-933EA9A00785}"/>
              </a:ext>
            </a:extLst>
          </p:cNvPr>
          <p:cNvSpPr txBox="1"/>
          <p:nvPr/>
        </p:nvSpPr>
        <p:spPr>
          <a:xfrm>
            <a:off x="0" y="6359323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2665571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38E6FA-A559-99BD-B331-6B1AC8A06F2D}"/>
              </a:ext>
            </a:extLst>
          </p:cNvPr>
          <p:cNvSpPr txBox="1"/>
          <p:nvPr/>
        </p:nvSpPr>
        <p:spPr>
          <a:xfrm>
            <a:off x="4981752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DE8464DD-2CE7-E862-298C-2939B9E2C976}"/>
              </a:ext>
            </a:extLst>
          </p:cNvPr>
          <p:cNvSpPr/>
          <p:nvPr/>
        </p:nvSpPr>
        <p:spPr>
          <a:xfrm>
            <a:off x="1281869" y="1208111"/>
            <a:ext cx="928222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Universos y cantidad de encuestas realizadas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(Abril – Mayo - Junio)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6AB34AA-C16F-FE69-B32C-C600DC981529}"/>
              </a:ext>
            </a:extLst>
          </p:cNvPr>
          <p:cNvCxnSpPr>
            <a:cxnSpLocks/>
          </p:cNvCxnSpPr>
          <p:nvPr/>
        </p:nvCxnSpPr>
        <p:spPr>
          <a:xfrm flipV="1">
            <a:off x="1354421" y="632513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59D2FF-10AA-14D0-08D8-7B099E837E79}"/>
              </a:ext>
            </a:extLst>
          </p:cNvPr>
          <p:cNvSpPr txBox="1"/>
          <p:nvPr/>
        </p:nvSpPr>
        <p:spPr>
          <a:xfrm>
            <a:off x="1281869" y="6372334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22EF45D4-06AF-9DFB-4CF9-ABEB92105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03816"/>
              </p:ext>
            </p:extLst>
          </p:nvPr>
        </p:nvGraphicFramePr>
        <p:xfrm>
          <a:off x="1390577" y="2477606"/>
          <a:ext cx="8850676" cy="2196604"/>
        </p:xfrm>
        <a:graphic>
          <a:graphicData uri="http://schemas.openxmlformats.org/drawingml/2006/table">
            <a:tbl>
              <a:tblPr firstRow="1" bandRow="1"/>
              <a:tblGrid>
                <a:gridCol w="1547229">
                  <a:extLst>
                    <a:ext uri="{9D8B030D-6E8A-4147-A177-3AD203B41FA5}">
                      <a16:colId xmlns:a16="http://schemas.microsoft.com/office/drawing/2014/main" val="3830616167"/>
                    </a:ext>
                  </a:extLst>
                </a:gridCol>
                <a:gridCol w="1114530">
                  <a:extLst>
                    <a:ext uri="{9D8B030D-6E8A-4147-A177-3AD203B41FA5}">
                      <a16:colId xmlns:a16="http://schemas.microsoft.com/office/drawing/2014/main" val="74774523"/>
                    </a:ext>
                  </a:extLst>
                </a:gridCol>
                <a:gridCol w="1075193">
                  <a:extLst>
                    <a:ext uri="{9D8B030D-6E8A-4147-A177-3AD203B41FA5}">
                      <a16:colId xmlns:a16="http://schemas.microsoft.com/office/drawing/2014/main" val="1498210055"/>
                    </a:ext>
                  </a:extLst>
                </a:gridCol>
                <a:gridCol w="786727">
                  <a:extLst>
                    <a:ext uri="{9D8B030D-6E8A-4147-A177-3AD203B41FA5}">
                      <a16:colId xmlns:a16="http://schemas.microsoft.com/office/drawing/2014/main" val="2324705690"/>
                    </a:ext>
                  </a:extLst>
                </a:gridCol>
                <a:gridCol w="1258763">
                  <a:extLst>
                    <a:ext uri="{9D8B030D-6E8A-4147-A177-3AD203B41FA5}">
                      <a16:colId xmlns:a16="http://schemas.microsoft.com/office/drawing/2014/main" val="3557616943"/>
                    </a:ext>
                  </a:extLst>
                </a:gridCol>
                <a:gridCol w="1888144">
                  <a:extLst>
                    <a:ext uri="{9D8B030D-6E8A-4147-A177-3AD203B41FA5}">
                      <a16:colId xmlns:a16="http://schemas.microsoft.com/office/drawing/2014/main" val="326139182"/>
                    </a:ext>
                  </a:extLst>
                </a:gridCol>
                <a:gridCol w="1180090">
                  <a:extLst>
                    <a:ext uri="{9D8B030D-6E8A-4147-A177-3AD203B41FA5}">
                      <a16:colId xmlns:a16="http://schemas.microsoft.com/office/drawing/2014/main" val="3496933915"/>
                    </a:ext>
                  </a:extLst>
                </a:gridCol>
              </a:tblGrid>
              <a:tr h="48652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Interacciones 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596785"/>
                  </a:ext>
                </a:extLst>
              </a:tr>
              <a:tr h="209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</a:t>
                      </a:r>
                      <a:r>
                        <a:rPr lang="es-C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bril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  <a:r>
                        <a:rPr lang="es-C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ayo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Junio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trimestre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Trimestre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700663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Chat – WhatsApp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3777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3037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2312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9126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1731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732038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11714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12205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10747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34666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2598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488593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3907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3245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10963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2229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052269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Casos Especiales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502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43216"/>
                  </a:ext>
                </a:extLst>
              </a:tr>
              <a:tr h="2380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6549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5629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5271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17449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957029"/>
                  </a:ext>
                </a:extLst>
              </a:tr>
              <a:tr h="31054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26.057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24.951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21.698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72.706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7.056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100%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196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61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304E1E-9A2E-BCFA-B260-A7787DAFE2CB}"/>
              </a:ext>
            </a:extLst>
          </p:cNvPr>
          <p:cNvSpPr txBox="1"/>
          <p:nvPr/>
        </p:nvSpPr>
        <p:spPr>
          <a:xfrm>
            <a:off x="4981753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401AE7C3-41F0-8BE4-5D44-43C75125B552}"/>
              </a:ext>
            </a:extLst>
          </p:cNvPr>
          <p:cNvSpPr/>
          <p:nvPr/>
        </p:nvSpPr>
        <p:spPr>
          <a:xfrm>
            <a:off x="1237012" y="1007314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 Trimestre 2024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(Abril – Mayo - Junio)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52BC96DC-CA39-4F16-0007-E1DCE2863605}"/>
              </a:ext>
            </a:extLst>
          </p:cNvPr>
          <p:cNvSpPr/>
          <p:nvPr/>
        </p:nvSpPr>
        <p:spPr>
          <a:xfrm>
            <a:off x="1335940" y="1700613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PENSIONALES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9BF0282-BEF8-3287-0493-3C02EFD38774}"/>
              </a:ext>
            </a:extLst>
          </p:cNvPr>
          <p:cNvSpPr/>
          <p:nvPr/>
        </p:nvSpPr>
        <p:spPr>
          <a:xfrm>
            <a:off x="5205314" y="3595557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66%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23ABED0C-C5DD-EF1C-06DA-66EC500A598A}"/>
              </a:ext>
            </a:extLst>
          </p:cNvPr>
          <p:cNvCxnSpPr>
            <a:cxnSpLocks/>
          </p:cNvCxnSpPr>
          <p:nvPr/>
        </p:nvCxnSpPr>
        <p:spPr>
          <a:xfrm>
            <a:off x="5947284" y="2615129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20C9F6E-F071-C802-D168-CFB12C091A70}"/>
              </a:ext>
            </a:extLst>
          </p:cNvPr>
          <p:cNvCxnSpPr>
            <a:cxnSpLocks/>
          </p:cNvCxnSpPr>
          <p:nvPr/>
        </p:nvCxnSpPr>
        <p:spPr>
          <a:xfrm>
            <a:off x="6183377" y="4011618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B6DF2416-BB81-4C60-9930-A66E94AFF42F}"/>
              </a:ext>
            </a:extLst>
          </p:cNvPr>
          <p:cNvSpPr/>
          <p:nvPr/>
        </p:nvSpPr>
        <p:spPr>
          <a:xfrm>
            <a:off x="7288801" y="2666716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4" name="Diagrama de flujo: terminador 13">
            <a:extLst>
              <a:ext uri="{FF2B5EF4-FFF2-40B4-BE49-F238E27FC236}">
                <a16:creationId xmlns:a16="http://schemas.microsoft.com/office/drawing/2014/main" id="{EFB6F1CF-1500-A685-55EC-97E14F3532B6}"/>
              </a:ext>
            </a:extLst>
          </p:cNvPr>
          <p:cNvSpPr/>
          <p:nvPr/>
        </p:nvSpPr>
        <p:spPr>
          <a:xfrm>
            <a:off x="7190360" y="3774905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pic>
        <p:nvPicPr>
          <p:cNvPr id="16" name="Gráfico 16" descr="Grupo de personas con relleno sólido">
            <a:extLst>
              <a:ext uri="{FF2B5EF4-FFF2-40B4-BE49-F238E27FC236}">
                <a16:creationId xmlns:a16="http://schemas.microsoft.com/office/drawing/2014/main" id="{BC2F7BD2-5E32-34DB-435B-B5C56A8D74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6219" y="4925280"/>
            <a:ext cx="777480" cy="777480"/>
          </a:xfrm>
          <a:prstGeom prst="rect">
            <a:avLst/>
          </a:prstGeom>
        </p:spPr>
      </p:pic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9B91C50F-A235-5481-2915-27DAB942BBB3}"/>
              </a:ext>
            </a:extLst>
          </p:cNvPr>
          <p:cNvSpPr/>
          <p:nvPr/>
        </p:nvSpPr>
        <p:spPr>
          <a:xfrm>
            <a:off x="4969221" y="2199068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72</a:t>
            </a: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F109BB9-59D5-E099-45B8-5F6E48B7B3B5}"/>
              </a:ext>
            </a:extLst>
          </p:cNvPr>
          <p:cNvCxnSpPr>
            <a:cxnSpLocks/>
          </p:cNvCxnSpPr>
          <p:nvPr/>
        </p:nvCxnSpPr>
        <p:spPr>
          <a:xfrm flipV="1">
            <a:off x="0" y="6179452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AB53819-70E0-8A96-F8A9-5D08E42FC55F}"/>
              </a:ext>
            </a:extLst>
          </p:cNvPr>
          <p:cNvSpPr txBox="1"/>
          <p:nvPr/>
        </p:nvSpPr>
        <p:spPr>
          <a:xfrm>
            <a:off x="-1424" y="627954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179399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C30A074-86E8-B39E-1FB0-1D85692525CE}"/>
              </a:ext>
            </a:extLst>
          </p:cNvPr>
          <p:cNvSpPr/>
          <p:nvPr/>
        </p:nvSpPr>
        <p:spPr>
          <a:xfrm>
            <a:off x="1226673" y="936867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II Trimestre 2024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(Abril – Mayo - Junio)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B2842E77-745D-6883-7BB2-37543A91086A}"/>
              </a:ext>
            </a:extLst>
          </p:cNvPr>
          <p:cNvSpPr/>
          <p:nvPr/>
        </p:nvSpPr>
        <p:spPr>
          <a:xfrm>
            <a:off x="1226673" y="1828800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PARAFISCALES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F16727D6-95BD-DF42-5031-5417A2BEA892}"/>
              </a:ext>
            </a:extLst>
          </p:cNvPr>
          <p:cNvSpPr/>
          <p:nvPr/>
        </p:nvSpPr>
        <p:spPr>
          <a:xfrm>
            <a:off x="5096047" y="3723744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13%</a:t>
            </a: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4F7F1952-BAD4-6F11-7AFD-C96474BCEABE}"/>
              </a:ext>
            </a:extLst>
          </p:cNvPr>
          <p:cNvCxnSpPr>
            <a:cxnSpLocks/>
          </p:cNvCxnSpPr>
          <p:nvPr/>
        </p:nvCxnSpPr>
        <p:spPr>
          <a:xfrm>
            <a:off x="5838017" y="2743316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6C3507B-8DD7-1CC2-922C-A1C4EB75CA94}"/>
              </a:ext>
            </a:extLst>
          </p:cNvPr>
          <p:cNvCxnSpPr>
            <a:cxnSpLocks/>
          </p:cNvCxnSpPr>
          <p:nvPr/>
        </p:nvCxnSpPr>
        <p:spPr>
          <a:xfrm>
            <a:off x="6074110" y="4139805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7DF785FF-9D2B-2D01-24D9-81700F8F70D0}"/>
              </a:ext>
            </a:extLst>
          </p:cNvPr>
          <p:cNvSpPr/>
          <p:nvPr/>
        </p:nvSpPr>
        <p:spPr>
          <a:xfrm>
            <a:off x="7179534" y="2794903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0" name="Diagrama de flujo: terminador 9">
            <a:extLst>
              <a:ext uri="{FF2B5EF4-FFF2-40B4-BE49-F238E27FC236}">
                <a16:creationId xmlns:a16="http://schemas.microsoft.com/office/drawing/2014/main" id="{3C306652-AFA5-CA47-284A-A70C2BBA566E}"/>
              </a:ext>
            </a:extLst>
          </p:cNvPr>
          <p:cNvSpPr/>
          <p:nvPr/>
        </p:nvSpPr>
        <p:spPr>
          <a:xfrm>
            <a:off x="7081093" y="3903092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0FFC1ACE-FEFE-025A-3CA6-BB779ECEC745}"/>
              </a:ext>
            </a:extLst>
          </p:cNvPr>
          <p:cNvSpPr/>
          <p:nvPr/>
        </p:nvSpPr>
        <p:spPr>
          <a:xfrm>
            <a:off x="4859954" y="2327255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70</a:t>
            </a: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CBD3021-0F90-88E0-60C9-81539C8F292C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2EA9C-46FF-044A-0CE3-54297507ACB0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1297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5F9-505A-DE3D-932E-C3A82FEB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B2982-0AD6-4FB2-AFB0-1C69426D2A6A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en los canales de atención - 2024</a:t>
            </a:r>
          </a:p>
          <a:p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Voz del ciudadano</a:t>
            </a:r>
          </a:p>
        </p:txBody>
      </p:sp>
      <p:sp>
        <p:nvSpPr>
          <p:cNvPr id="5" name="Shape 574">
            <a:extLst>
              <a:ext uri="{FF2B5EF4-FFF2-40B4-BE49-F238E27FC236}">
                <a16:creationId xmlns:a16="http://schemas.microsoft.com/office/drawing/2014/main" id="{FC5FB973-6ADD-9E20-941B-F32B8F92CD4A}"/>
              </a:ext>
            </a:extLst>
          </p:cNvPr>
          <p:cNvSpPr/>
          <p:nvPr/>
        </p:nvSpPr>
        <p:spPr>
          <a:xfrm>
            <a:off x="1573618" y="1739091"/>
            <a:ext cx="9235786" cy="424756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9454" tIns="14723" rIns="29454" bIns="14723" anchor="t" anchorCtr="0">
            <a:noAutofit/>
          </a:bodyPr>
          <a:lstStyle/>
          <a:p>
            <a:pPr algn="just">
              <a:buSzPct val="25000"/>
            </a:pPr>
            <a:r>
              <a:rPr lang="es-CO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ciudadanos manifestaron su experiencia positiva en los canales de atención así:</a:t>
            </a:r>
          </a:p>
          <a:p>
            <a:pPr algn="just">
              <a:buSzPct val="25000"/>
            </a:pPr>
            <a:endParaRPr lang="es-CO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25000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Buena atención y excelente explicación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Todo claro, excelente servicio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buena, muy amable, muy claro con toda la información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Felicitaciones, muy buen servicio, muy bien atendido, las oficinas muy lindas, un ambiente muy agradable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Muy amable y cordial la atención. Muy clara y precisa con la información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Rápido, ágil muy completa la información, muy formal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UGPP es una entidad q cumple su misión a través de personal capacitado presencial y virtualmente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Le agradezco porque utilizan unos medios muy buenos para lograr evitar fraudes y eso da mucho que decir de la entidad que vela por el bienestar y seguridad de sus usuarios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>
              <a:lnSpc>
                <a:spcPct val="107000"/>
              </a:lnSpc>
              <a:spcAft>
                <a:spcPts val="258"/>
              </a:spcAft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4F2D12-A48B-121B-02CF-844AB3B0C97B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2F95-2855-6262-78AE-C96CDC69F728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</p:spTree>
    <p:extLst>
      <p:ext uri="{BB962C8B-B14F-4D97-AF65-F5344CB8AC3E}">
        <p14:creationId xmlns:p14="http://schemas.microsoft.com/office/powerpoint/2010/main" val="2565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B026-CE84-1DDF-0F29-8ABA9E36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35E9C9F-E462-857B-B438-8CDFC1BEA9D3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Medición de experiencia en los canales de atención - 2024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Voz del ciudadano</a:t>
            </a:r>
          </a:p>
        </p:txBody>
      </p:sp>
      <p:sp>
        <p:nvSpPr>
          <p:cNvPr id="2" name="Shape 574">
            <a:extLst>
              <a:ext uri="{FF2B5EF4-FFF2-40B4-BE49-F238E27FC236}">
                <a16:creationId xmlns:a16="http://schemas.microsoft.com/office/drawing/2014/main" id="{F26EB3F0-F352-4AE2-EC1F-F24427763439}"/>
              </a:ext>
            </a:extLst>
          </p:cNvPr>
          <p:cNvSpPr/>
          <p:nvPr/>
        </p:nvSpPr>
        <p:spPr>
          <a:xfrm>
            <a:off x="1440893" y="1752751"/>
            <a:ext cx="9310214" cy="406257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29454" tIns="14723" rIns="29454" bIns="14723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siguientes son los aspectos que los Ciudadanos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consideran se deben tener en cuenta por La UGPP para brindarle una mejor experiencia: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ES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Con mucho respeto la entidad debería de mantener al tanto a las personas que están tramitando alguna solicitud, por ende, no esperar que el señor o la señora se dirija hacia ellos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Que envíen al correo electrónico la respuesta a los derechos de petición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Las citas por internet sean acordes a los turnos generados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Un tutorial de los procedimientos (oficina virtual)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Tener una sucursal en todas las capitales de los departamentos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Ser más claros en cuanto a los datos solicitados en la página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Falta un poco más de información sobre los procesos de denuncia </a:t>
            </a: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58"/>
              </a:spcAft>
              <a:buClrTx/>
              <a:buSzTx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4915F8-DEA8-CECD-9E81-0EBBB418ABDD}"/>
              </a:ext>
            </a:extLst>
          </p:cNvPr>
          <p:cNvSpPr txBox="1"/>
          <p:nvPr/>
        </p:nvSpPr>
        <p:spPr>
          <a:xfrm>
            <a:off x="0" y="638678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II Trimestre 2024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AC459A-51DF-81D1-3279-F58998947A95}"/>
              </a:ext>
            </a:extLst>
          </p:cNvPr>
          <p:cNvCxnSpPr>
            <a:cxnSpLocks/>
          </p:cNvCxnSpPr>
          <p:nvPr/>
        </p:nvCxnSpPr>
        <p:spPr>
          <a:xfrm flipV="1">
            <a:off x="75488" y="6362786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7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1043</Words>
  <Application>Microsoft Office PowerPoint</Application>
  <PresentationFormat>Panorámica</PresentationFormat>
  <Paragraphs>210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Calibri</vt:lpstr>
      <vt:lpstr>Century Gothic</vt:lpstr>
      <vt:lpstr>Montserrat Regular</vt:lpstr>
      <vt:lpstr>Verdana</vt:lpstr>
      <vt:lpstr>Wingdings</vt:lpstr>
      <vt:lpstr>Tema de Office</vt:lpstr>
      <vt:lpstr>Presentación de PowerPoint</vt:lpstr>
      <vt:lpstr>Presentación de PowerPoint</vt:lpstr>
      <vt:lpstr>Índice Neto de Satisfacción – INS – Canales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HERMELINA MARIA GOMEZ MORALES</cp:lastModifiedBy>
  <cp:revision>53</cp:revision>
  <dcterms:created xsi:type="dcterms:W3CDTF">2023-05-08T00:34:42Z</dcterms:created>
  <dcterms:modified xsi:type="dcterms:W3CDTF">2025-12-24T01:25:08Z</dcterms:modified>
</cp:coreProperties>
</file>