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75" r:id="rId4"/>
    <p:sldId id="263" r:id="rId5"/>
    <p:sldId id="259" r:id="rId6"/>
    <p:sldId id="264" r:id="rId7"/>
    <p:sldId id="265" r:id="rId8"/>
    <p:sldId id="266" r:id="rId9"/>
    <p:sldId id="268" r:id="rId10"/>
    <p:sldId id="276" r:id="rId11"/>
    <p:sldId id="267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2700"/>
    <a:srgbClr val="555500"/>
    <a:srgbClr val="000000"/>
    <a:srgbClr val="B08840"/>
    <a:srgbClr val="93BB54"/>
    <a:srgbClr val="C49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53" autoAdjust="0"/>
    <p:restoredTop sz="95033" autoAdjust="0"/>
  </p:normalViewPr>
  <p:slideViewPr>
    <p:cSldViewPr snapToGrid="0">
      <p:cViewPr varScale="1">
        <p:scale>
          <a:sx n="78" d="100"/>
          <a:sy n="78" d="100"/>
        </p:scale>
        <p:origin x="130" y="91"/>
      </p:cViewPr>
      <p:guideLst/>
    </p:cSldViewPr>
  </p:slideViewPr>
  <p:outlineViewPr>
    <p:cViewPr>
      <p:scale>
        <a:sx n="33" d="100"/>
        <a:sy n="33" d="100"/>
      </p:scale>
      <p:origin x="0" y="-3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7DD2431C-F910-2548-57D7-15B0BD132F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674" y="2528620"/>
            <a:ext cx="1704653" cy="180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FA9D7E4-7BA0-40B7-FF99-DD7B5CDE5C94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Verdana" panose="020B0604030504040204" pitchFamily="34" charset="0"/>
              </a:defRPr>
            </a:lvl1pPr>
            <a:lvl2pPr>
              <a:defRPr sz="2800">
                <a:latin typeface="Verdana" panose="020B0604030504040204" pitchFamily="34" charset="0"/>
              </a:defRPr>
            </a:lvl2pPr>
            <a:lvl3pPr>
              <a:defRPr sz="2400">
                <a:latin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9D4997E-3274-88A2-6E7B-C7E74E7228B3}"/>
              </a:ext>
            </a:extLst>
          </p:cNvPr>
          <p:cNvSpPr txBox="1"/>
          <p:nvPr userDrawn="1"/>
        </p:nvSpPr>
        <p:spPr>
          <a:xfrm>
            <a:off x="4499113" y="6666362"/>
            <a:ext cx="31937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www.ugpp.gov.co</a:t>
            </a:r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3589" y="159440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789" y="159440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7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31389" y="159440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3589" y="6251575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0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789" y="6251575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31389" y="6251575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9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24/06/2026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50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DB4F9AD-B1C5-16A1-320E-222E2AC0D2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Inicio</a:t>
            </a:r>
          </a:p>
        </p:txBody>
      </p:sp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AB026-CE84-1DDF-0F29-8ABA9E369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35E9C9F-E462-857B-B438-8CDFC1BEA9D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2838" y="889438"/>
            <a:ext cx="7881359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Medición de experiencia en los canales de atención - 2026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Voz del ciudadano – Aspectos a tener en cuenta</a:t>
            </a:r>
          </a:p>
        </p:txBody>
      </p:sp>
      <p:sp>
        <p:nvSpPr>
          <p:cNvPr id="2" name="Shape 574">
            <a:extLst>
              <a:ext uri="{FF2B5EF4-FFF2-40B4-BE49-F238E27FC236}">
                <a16:creationId xmlns:a16="http://schemas.microsoft.com/office/drawing/2014/main" id="{F26EB3F0-F352-4AE2-EC1F-F24427763439}"/>
              </a:ext>
            </a:extLst>
          </p:cNvPr>
          <p:cNvSpPr/>
          <p:nvPr/>
        </p:nvSpPr>
        <p:spPr>
          <a:xfrm>
            <a:off x="1440893" y="1752751"/>
            <a:ext cx="9310214" cy="4215812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lIns="29454" tIns="14723" rIns="29454" bIns="14723" anchor="t" anchorCtr="0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siguientes son los aspectos que los ciudadanos consideran se deben tener en cuenta por La UGPP para brindarle una mejor experiencia: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 Cruce de información entre las diferentes entidades que intervienen en el trámite.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Mayor celeridad en los trámites pensionales y parafiscales.</a:t>
            </a:r>
          </a:p>
          <a:p>
            <a:pPr algn="just">
              <a:buSzPct val="100000"/>
              <a:defRPr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sz="1200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Simplificar el menú de opciones del canal telefónico para mejorar la experiencia del usuario.</a:t>
            </a: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buSzPct val="100000"/>
              <a:defRPr/>
            </a:pPr>
            <a:endParaRPr lang="es-CO" sz="1200" noProof="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Mejorar los tiempos de respuesta para atender las llamadas en el </a:t>
            </a:r>
            <a:r>
              <a:rPr lang="es-CO" sz="1200" noProof="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contact</a:t>
            </a: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center.</a:t>
            </a:r>
          </a:p>
          <a:p>
            <a:pPr algn="just">
              <a:buSzPct val="100000"/>
              <a:defRPr/>
            </a:pPr>
            <a:endParaRPr lang="es-CO" sz="1200" noProof="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sz="1200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Mejorar la información que  se suministra a través de la página web referente a los trámites pensionales y parafiscales. 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endParaRPr lang="es-CO" sz="1200" noProof="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sz="1200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Realizar capacitaciones en trámites pensionales, seguridad social y trámites parafiscales.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endParaRPr lang="es-CO" sz="1200" noProof="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sz="1200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Generar material didáctico explicativo como videos y guías visuales para navegar en la oficina virtual. 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endParaRPr lang="es-CO" sz="1200" noProof="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sz="1200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Reducir la cantidad de datos solicitados en la oficina virtual y hacer que el flujo de radicación sea más lineal y menos confuso.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endParaRPr lang="es-CO" sz="1200" noProof="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CO" sz="1200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Aunque el agente telefónico brinda excelente información, la </a:t>
            </a:r>
            <a:r>
              <a:rPr lang="es-CO" sz="1200" noProof="0" dirty="0" err="1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resolutividad</a:t>
            </a:r>
            <a:r>
              <a:rPr lang="es-CO" sz="1200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 final del trámite no depende de la llamada.</a:t>
            </a:r>
            <a:r>
              <a:rPr lang="es-CO" sz="1200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  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endParaRPr lang="es-CO" sz="1200" noProof="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lang="es-CO" sz="1200" kern="0" noProof="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lang="es-CO" sz="1200" kern="0" noProof="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s-CO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s-CO" sz="876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778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752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778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752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258"/>
              </a:spcAft>
              <a:buClrTx/>
              <a:buSzTx/>
              <a:buFontTx/>
              <a:buNone/>
              <a:tabLst/>
              <a:defRPr/>
            </a:pPr>
            <a:endParaRPr kumimoji="0" lang="es-CO" sz="876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04915F8-DEA8-CECD-9E81-0EBBB418ABDD}"/>
              </a:ext>
            </a:extLst>
          </p:cNvPr>
          <p:cNvSpPr txBox="1"/>
          <p:nvPr/>
        </p:nvSpPr>
        <p:spPr>
          <a:xfrm>
            <a:off x="0" y="6386780"/>
            <a:ext cx="6097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FAC459A-51DF-81D1-3279-F58998947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-92152" y="6309446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4217683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8F7AE-8F3A-B03C-EAA2-DEC20B1F5E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3875286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0181296-6DA0-2504-4D1B-B2D877A8D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3090EEB-233A-8BE9-CE9C-1F169CC5FEF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5595" y="2633695"/>
            <a:ext cx="8799443" cy="23083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Resultados Experiencia Ciudadano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Dirección de Servicios Integrados de Atención al Ciudadano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 Trimestre 2026 (Enero – Febrero – Marzo)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442356" y="876918"/>
            <a:ext cx="951118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Metodología Medición Indicadores de Calidad Percibida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Canales de Atención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6793A7A-7830-BC37-CC15-8AA0242EECEB}"/>
              </a:ext>
            </a:extLst>
          </p:cNvPr>
          <p:cNvSpPr txBox="1">
            <a:spLocks/>
          </p:cNvSpPr>
          <p:nvPr/>
        </p:nvSpPr>
        <p:spPr>
          <a:xfrm>
            <a:off x="4366011" y="1543652"/>
            <a:ext cx="3112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Indicadores orientadores</a:t>
            </a:r>
          </a:p>
        </p:txBody>
      </p:sp>
      <p:sp>
        <p:nvSpPr>
          <p:cNvPr id="14" name="1 Título">
            <a:extLst>
              <a:ext uri="{FF2B5EF4-FFF2-40B4-BE49-F238E27FC236}">
                <a16:creationId xmlns:a16="http://schemas.microsoft.com/office/drawing/2014/main" id="{60D028BA-69FB-9802-8DFD-36E3FFDF96D6}"/>
              </a:ext>
            </a:extLst>
          </p:cNvPr>
          <p:cNvSpPr txBox="1">
            <a:spLocks/>
          </p:cNvSpPr>
          <p:nvPr/>
        </p:nvSpPr>
        <p:spPr>
          <a:xfrm>
            <a:off x="1514006" y="1979079"/>
            <a:ext cx="5225845" cy="421953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283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Claridad de la información suministrada</a:t>
            </a:r>
          </a:p>
        </p:txBody>
      </p:sp>
      <p:sp>
        <p:nvSpPr>
          <p:cNvPr id="15" name="9 Rectángulo">
            <a:extLst>
              <a:ext uri="{FF2B5EF4-FFF2-40B4-BE49-F238E27FC236}">
                <a16:creationId xmlns:a16="http://schemas.microsoft.com/office/drawing/2014/main" id="{EE3393A7-9F5E-AA15-0AEF-318FEF8F8641}"/>
              </a:ext>
            </a:extLst>
          </p:cNvPr>
          <p:cNvSpPr/>
          <p:nvPr/>
        </p:nvSpPr>
        <p:spPr>
          <a:xfrm>
            <a:off x="1493936" y="2254269"/>
            <a:ext cx="3121197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 Claridad?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E065DB54-C9CA-D66B-AA76-7DD65E4B10EB}"/>
              </a:ext>
            </a:extLst>
          </p:cNvPr>
          <p:cNvSpPr txBox="1"/>
          <p:nvPr/>
        </p:nvSpPr>
        <p:spPr>
          <a:xfrm>
            <a:off x="4853255" y="2280695"/>
            <a:ext cx="2103806" cy="21980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CO" sz="800" b="1" kern="100" noProof="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Claridad</a:t>
            </a:r>
            <a:r>
              <a:rPr lang="es-CO" sz="800" b="1" kern="100" noProof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/ total de encuestados</a:t>
            </a:r>
            <a:endParaRPr lang="es-CO" sz="1200" b="1" kern="100" noProof="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E5C444D-D049-620C-134E-858E0C240C3A}"/>
              </a:ext>
            </a:extLst>
          </p:cNvPr>
          <p:cNvSpPr txBox="1"/>
          <p:nvPr/>
        </p:nvSpPr>
        <p:spPr>
          <a:xfrm>
            <a:off x="7187029" y="1866424"/>
            <a:ext cx="176581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es-CO" sz="900" noProof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Totalmente Confusa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900" noProof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Algo Confusa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900" noProof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Ni Confusa ni Clara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900" noProof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Algo Clara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900" noProof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Totalmente Clara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E4ABA3-7AA9-6A21-D554-D213AAB4A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5752" y="1867203"/>
            <a:ext cx="1603053" cy="1067658"/>
          </a:xfrm>
          <a:prstGeom prst="rect">
            <a:avLst/>
          </a:prstGeom>
        </p:spPr>
      </p:pic>
      <p:sp>
        <p:nvSpPr>
          <p:cNvPr id="21" name="19 CuadroTexto">
            <a:extLst>
              <a:ext uri="{FF2B5EF4-FFF2-40B4-BE49-F238E27FC236}">
                <a16:creationId xmlns:a16="http://schemas.microsoft.com/office/drawing/2014/main" id="{78646268-6B1F-1C31-70D2-9B879361C469}"/>
              </a:ext>
            </a:extLst>
          </p:cNvPr>
          <p:cNvSpPr txBox="1"/>
          <p:nvPr/>
        </p:nvSpPr>
        <p:spPr>
          <a:xfrm>
            <a:off x="1625145" y="2755591"/>
            <a:ext cx="76546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Representa el grado de entendimiento que tiene el ciudadano con respecto a la información brindada en los canales de atención</a:t>
            </a:r>
          </a:p>
        </p:txBody>
      </p:sp>
      <p:cxnSp>
        <p:nvCxnSpPr>
          <p:cNvPr id="18" name="15 Conector recto">
            <a:extLst>
              <a:ext uri="{FF2B5EF4-FFF2-40B4-BE49-F238E27FC236}">
                <a16:creationId xmlns:a16="http://schemas.microsoft.com/office/drawing/2014/main" id="{E4509578-7216-6032-71D4-9AD1DEFD3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442356" y="3045105"/>
            <a:ext cx="9511184" cy="8128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4 Título">
            <a:extLst>
              <a:ext uri="{FF2B5EF4-FFF2-40B4-BE49-F238E27FC236}">
                <a16:creationId xmlns:a16="http://schemas.microsoft.com/office/drawing/2014/main" id="{9ED5D05F-8861-547B-FB8D-F0F207E3E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006" y="3566042"/>
            <a:ext cx="5223497" cy="433301"/>
          </a:xfrm>
        </p:spPr>
        <p:txBody>
          <a:bodyPr lIns="80243" tIns="40122" rIns="80243" bIns="40122" anchor="ctr">
            <a:noAutofit/>
          </a:bodyPr>
          <a:lstStyle/>
          <a:p>
            <a:pPr algn="l"/>
            <a:r>
              <a:rPr lang="es-CO" sz="1400" b="1" noProof="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Índice Neto de Satisfacción – INS – Canales</a:t>
            </a:r>
          </a:p>
        </p:txBody>
      </p:sp>
      <p:sp>
        <p:nvSpPr>
          <p:cNvPr id="12" name="5 Rectángulo">
            <a:extLst>
              <a:ext uri="{FF2B5EF4-FFF2-40B4-BE49-F238E27FC236}">
                <a16:creationId xmlns:a16="http://schemas.microsoft.com/office/drawing/2014/main" id="{E3C91E3A-55CE-DEBC-DDBE-43C260D850C5}"/>
              </a:ext>
            </a:extLst>
          </p:cNvPr>
          <p:cNvSpPr/>
          <p:nvPr/>
        </p:nvSpPr>
        <p:spPr>
          <a:xfrm>
            <a:off x="1497679" y="3988508"/>
            <a:ext cx="2763728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del INS?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B59C0FC-7AF5-7E3B-2596-990D660873D3}"/>
              </a:ext>
            </a:extLst>
          </p:cNvPr>
          <p:cNvSpPr txBox="1"/>
          <p:nvPr/>
        </p:nvSpPr>
        <p:spPr>
          <a:xfrm>
            <a:off x="4366011" y="4107089"/>
            <a:ext cx="2226807" cy="21980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CO" sz="800" b="1" kern="100" noProof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Satisfechos / total de encuestados</a:t>
            </a:r>
            <a:endParaRPr lang="es-CO" sz="1200" b="1" kern="100" noProof="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2 CuadroTexto">
            <a:extLst>
              <a:ext uri="{FF2B5EF4-FFF2-40B4-BE49-F238E27FC236}">
                <a16:creationId xmlns:a16="http://schemas.microsoft.com/office/drawing/2014/main" id="{651DD6E0-DE1E-8E26-E6A9-A5F1B8595AB9}"/>
              </a:ext>
            </a:extLst>
          </p:cNvPr>
          <p:cNvSpPr txBox="1"/>
          <p:nvPr/>
        </p:nvSpPr>
        <p:spPr>
          <a:xfrm>
            <a:off x="7344745" y="3534380"/>
            <a:ext cx="1742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es-CO" sz="900" noProof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Totalmente Insatisfecho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900" noProof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Algo Insatisfecho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900" noProof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Ni Satisfecho ni Insatisfecho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900" noProof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Algo Satisfecho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900" noProof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Totalmente Satisfecho</a:t>
            </a:r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id="{E0138661-6CE7-8753-A090-A337AD0F9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805" y="3738878"/>
            <a:ext cx="1742313" cy="73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 CuadroTexto">
            <a:extLst>
              <a:ext uri="{FF2B5EF4-FFF2-40B4-BE49-F238E27FC236}">
                <a16:creationId xmlns:a16="http://schemas.microsoft.com/office/drawing/2014/main" id="{F6CEBCC9-C128-4DBE-BC47-2E29862E5064}"/>
              </a:ext>
            </a:extLst>
          </p:cNvPr>
          <p:cNvSpPr txBox="1"/>
          <p:nvPr/>
        </p:nvSpPr>
        <p:spPr>
          <a:xfrm>
            <a:off x="1615801" y="4670698"/>
            <a:ext cx="5728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Representa el grado de satisfacción con la atención recibida a través de los canales de atención</a:t>
            </a:r>
          </a:p>
        </p:txBody>
      </p:sp>
      <p:cxnSp>
        <p:nvCxnSpPr>
          <p:cNvPr id="19" name="16 Conector recto">
            <a:extLst>
              <a:ext uri="{FF2B5EF4-FFF2-40B4-BE49-F238E27FC236}">
                <a16:creationId xmlns:a16="http://schemas.microsoft.com/office/drawing/2014/main" id="{FDBE669B-6A14-2B83-323E-E742B4813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42356" y="4970814"/>
            <a:ext cx="9511184" cy="0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 Título">
            <a:extLst>
              <a:ext uri="{FF2B5EF4-FFF2-40B4-BE49-F238E27FC236}">
                <a16:creationId xmlns:a16="http://schemas.microsoft.com/office/drawing/2014/main" id="{5DBD6632-D7F1-9D8B-5424-5EB5CA501DBA}"/>
              </a:ext>
            </a:extLst>
          </p:cNvPr>
          <p:cNvSpPr txBox="1">
            <a:spLocks/>
          </p:cNvSpPr>
          <p:nvPr/>
        </p:nvSpPr>
        <p:spPr>
          <a:xfrm>
            <a:off x="1514006" y="5078542"/>
            <a:ext cx="4258823" cy="305730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defPPr>
              <a:defRPr lang="en-US"/>
            </a:defPPr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283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Resolución por parte del Asesor</a:t>
            </a:r>
          </a:p>
        </p:txBody>
      </p:sp>
      <p:sp>
        <p:nvSpPr>
          <p:cNvPr id="24" name="22 Rectángulo">
            <a:extLst>
              <a:ext uri="{FF2B5EF4-FFF2-40B4-BE49-F238E27FC236}">
                <a16:creationId xmlns:a16="http://schemas.microsoft.com/office/drawing/2014/main" id="{053ECE45-74F8-E08E-50EE-A95A8D97664D}"/>
              </a:ext>
            </a:extLst>
          </p:cNvPr>
          <p:cNvSpPr/>
          <p:nvPr/>
        </p:nvSpPr>
        <p:spPr>
          <a:xfrm>
            <a:off x="1493936" y="5371664"/>
            <a:ext cx="3339654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 Resolución?</a:t>
            </a:r>
          </a:p>
        </p:txBody>
      </p:sp>
      <p:sp>
        <p:nvSpPr>
          <p:cNvPr id="17" name="13 Rectángulo">
            <a:extLst>
              <a:ext uri="{FF2B5EF4-FFF2-40B4-BE49-F238E27FC236}">
                <a16:creationId xmlns:a16="http://schemas.microsoft.com/office/drawing/2014/main" id="{CA65C36C-84B0-5EC6-43EC-61F189815426}"/>
              </a:ext>
            </a:extLst>
          </p:cNvPr>
          <p:cNvSpPr/>
          <p:nvPr/>
        </p:nvSpPr>
        <p:spPr>
          <a:xfrm>
            <a:off x="1673495" y="5895968"/>
            <a:ext cx="6439481" cy="219527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Es la capacidad del asesor en resolver la inquietud o requerimiento del ciudadano</a:t>
            </a:r>
          </a:p>
        </p:txBody>
      </p:sp>
      <p:grpSp>
        <p:nvGrpSpPr>
          <p:cNvPr id="25" name="56 Grupo">
            <a:extLst>
              <a:ext uri="{FF2B5EF4-FFF2-40B4-BE49-F238E27FC236}">
                <a16:creationId xmlns:a16="http://schemas.microsoft.com/office/drawing/2014/main" id="{3C5D0B04-5557-5873-A57F-27AF4A9FB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11841" y="5189906"/>
            <a:ext cx="599663" cy="803616"/>
            <a:chOff x="0" y="0"/>
            <a:chExt cx="1390651" cy="1453705"/>
          </a:xfrm>
        </p:grpSpPr>
        <p:grpSp>
          <p:nvGrpSpPr>
            <p:cNvPr id="26" name="59 Grupo">
              <a:extLst>
                <a:ext uri="{FF2B5EF4-FFF2-40B4-BE49-F238E27FC236}">
                  <a16:creationId xmlns:a16="http://schemas.microsoft.com/office/drawing/2014/main" id="{B72858D3-8470-C41C-E790-CBA0021375F9}"/>
                </a:ext>
              </a:extLst>
            </p:cNvPr>
            <p:cNvGrpSpPr/>
            <p:nvPr/>
          </p:nvGrpSpPr>
          <p:grpSpPr>
            <a:xfrm>
              <a:off x="0" y="0"/>
              <a:ext cx="1362074" cy="703199"/>
              <a:chOff x="0" y="0"/>
              <a:chExt cx="1564551" cy="693674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30" name="63 Rectángulo redondeado">
                <a:extLst>
                  <a:ext uri="{FF2B5EF4-FFF2-40B4-BE49-F238E27FC236}">
                    <a16:creationId xmlns:a16="http://schemas.microsoft.com/office/drawing/2014/main" id="{9A49B6D3-5633-4731-DC95-CBF51E663A1A}"/>
                  </a:ext>
                </a:extLst>
              </p:cNvPr>
              <p:cNvSpPr/>
              <p:nvPr/>
            </p:nvSpPr>
            <p:spPr>
              <a:xfrm>
                <a:off x="0" y="0"/>
                <a:ext cx="1564551" cy="693674"/>
              </a:xfrm>
              <a:prstGeom prst="roundRect">
                <a:avLst>
                  <a:gd name="adj" fmla="val 10000"/>
                </a:avLst>
              </a:prstGeom>
              <a:solidFill>
                <a:schemeClr val="accent6">
                  <a:lumMod val="75000"/>
                </a:schemeClr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  <p:sp>
            <p:nvSpPr>
              <p:cNvPr id="31" name="66 Rectángulo">
                <a:extLst>
                  <a:ext uri="{FF2B5EF4-FFF2-40B4-BE49-F238E27FC236}">
                    <a16:creationId xmlns:a16="http://schemas.microsoft.com/office/drawing/2014/main" id="{FD387FA9-6303-6C96-6F47-E04B353A9FD5}"/>
                  </a:ext>
                </a:extLst>
              </p:cNvPr>
              <p:cNvSpPr/>
              <p:nvPr/>
            </p:nvSpPr>
            <p:spPr>
              <a:xfrm>
                <a:off x="0" y="120177"/>
                <a:ext cx="1564551" cy="462449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1534" tIns="61534" rIns="61534" bIns="32965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384652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000" b="1" i="0" u="none" strike="noStrike" kern="1200" cap="none" spc="0" normalizeH="0" baseline="0" noProof="0" dirty="0">
                    <a:ln w="18000">
                      <a:noFill/>
                      <a:prstDash val="solid"/>
                      <a:miter lim="800000"/>
                    </a:ln>
                    <a:solidFill>
                      <a:prstClr val="white"/>
                    </a:solidFill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SI</a:t>
                </a:r>
              </a:p>
            </p:txBody>
          </p:sp>
        </p:grpSp>
        <p:grpSp>
          <p:nvGrpSpPr>
            <p:cNvPr id="27" name="60 Grupo">
              <a:extLst>
                <a:ext uri="{FF2B5EF4-FFF2-40B4-BE49-F238E27FC236}">
                  <a16:creationId xmlns:a16="http://schemas.microsoft.com/office/drawing/2014/main" id="{A8207705-BE01-020B-E95A-B6DA24D0CA9E}"/>
                </a:ext>
              </a:extLst>
            </p:cNvPr>
            <p:cNvGrpSpPr/>
            <p:nvPr/>
          </p:nvGrpSpPr>
          <p:grpSpPr>
            <a:xfrm>
              <a:off x="1" y="723901"/>
              <a:ext cx="1390650" cy="729804"/>
              <a:chOff x="1" y="723901"/>
              <a:chExt cx="1592281" cy="68217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28" name="61 Rectángulo redondeado">
                <a:extLst>
                  <a:ext uri="{FF2B5EF4-FFF2-40B4-BE49-F238E27FC236}">
                    <a16:creationId xmlns:a16="http://schemas.microsoft.com/office/drawing/2014/main" id="{6A80673C-4FAB-D343-0FC5-5EEA1B2366A9}"/>
                  </a:ext>
                </a:extLst>
              </p:cNvPr>
              <p:cNvSpPr/>
              <p:nvPr/>
            </p:nvSpPr>
            <p:spPr>
              <a:xfrm>
                <a:off x="1" y="723901"/>
                <a:ext cx="1592281" cy="682179"/>
              </a:xfrm>
              <a:prstGeom prst="roundRect">
                <a:avLst>
                  <a:gd name="adj" fmla="val 10000"/>
                </a:avLst>
              </a:prstGeom>
              <a:solidFill>
                <a:srgbClr val="C00000"/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  <p:sp>
            <p:nvSpPr>
              <p:cNvPr id="29" name="62 Rectángulo">
                <a:extLst>
                  <a:ext uri="{FF2B5EF4-FFF2-40B4-BE49-F238E27FC236}">
                    <a16:creationId xmlns:a16="http://schemas.microsoft.com/office/drawing/2014/main" id="{F25D5D18-D6D6-C7A0-9829-843A210C146A}"/>
                  </a:ext>
                </a:extLst>
              </p:cNvPr>
              <p:cNvSpPr/>
              <p:nvPr/>
            </p:nvSpPr>
            <p:spPr>
              <a:xfrm>
                <a:off x="1" y="837597"/>
                <a:ext cx="1592281" cy="45478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2743" tIns="52743" rIns="52743" bIns="28256" numCol="1" spcCol="1270" anchor="ctr" anchorCtr="0">
                <a:no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329702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000" b="1" i="0" u="none" strike="noStrike" kern="1200" cap="none" spc="0" normalizeH="0" baseline="0" noProof="0" dirty="0">
                    <a:ln w="11430"/>
                    <a:solidFill>
                      <a:prstClr val="white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NO</a:t>
                </a:r>
                <a:endParaRPr kumimoji="0" lang="es-CO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</p:grpSp>
      </p:grp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Fuentes: Lineamientos para el diseño e implementación de mediciones  de percepción  y expectativas ciudadanas – DNP – 2015</a:t>
            </a:r>
          </a:p>
          <a:p>
            <a:pPr marL="1217299" marR="0" lvl="0" indent="-121729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Metodología para el mejoramiento de sistemas de servicio al ciudadano en entidades públicas – DNP . PNSC – 2016</a:t>
            </a:r>
          </a:p>
          <a:p>
            <a:pPr marL="1217299" marR="0" lvl="0" indent="-121729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https://www.wowcx.com/como-medir-la-experiencia-de-cliente/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94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9BD3E3BE-DF50-B20A-2C3F-C2153F2E57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83177" y="853489"/>
            <a:ext cx="9077771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Evaluación de la experiencia de los ciudadanos en los canales de atención ficha técnica encuestas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(Enero – Febrero - Marzo)</a:t>
            </a:r>
          </a:p>
        </p:txBody>
      </p:sp>
      <p:graphicFrame>
        <p:nvGraphicFramePr>
          <p:cNvPr id="11" name="Shape 282" descr="Tabla: ficha técnica de la encuesta de experiencia ciudadana, I Trimestre 2026. Período evaluado: enero a marzo de 2026. Canales: telefónico, presencial, derechos de petición y oficina virtual. Universo: 38.622 interacciones. Encuestas realizadas: 6.305 (16,32%).">
            <a:extLst>
              <a:ext uri="{FF2B5EF4-FFF2-40B4-BE49-F238E27FC236}">
                <a16:creationId xmlns:a16="http://schemas.microsoft.com/office/drawing/2014/main" id="{C0B6EE03-102A-01C4-33D2-16FF8FF742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2820610"/>
              </p:ext>
            </p:extLst>
          </p:nvPr>
        </p:nvGraphicFramePr>
        <p:xfrm>
          <a:off x="1151860" y="1763251"/>
          <a:ext cx="10245146" cy="4593150"/>
        </p:xfrm>
        <a:graphic>
          <a:graphicData uri="http://schemas.openxmlformats.org/drawingml/2006/table">
            <a:tbl>
              <a:tblPr firstCol="1">
                <a:noFill/>
              </a:tblPr>
              <a:tblGrid>
                <a:gridCol w="2700235">
                  <a:extLst>
                    <a:ext uri="{9D8B030D-6E8A-4147-A177-3AD203B41FA5}">
                      <a16:colId xmlns:a16="http://schemas.microsoft.com/office/drawing/2014/main" val="2586150321"/>
                    </a:ext>
                  </a:extLst>
                </a:gridCol>
                <a:gridCol w="7544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64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Conocer la experiencia de los ciudadanos respecto del servicio prestado por La Unidad cuando realizan trámites de Pensiones o procesos de Parafiscales; para así establecer planes de acción que permitan la mejora continua y la innovación en los procesos, en la prestación del servicio y la imagen de la Entidad 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Período Evaluado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cap="none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Del 01 de enero al 31 de marzo de 2026.</a:t>
                      </a:r>
                      <a:endParaRPr lang="es-CO" sz="1000" b="0" i="0" u="none" strike="noStrike" kern="12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  <a:sym typeface="Calibri"/>
                      </a:endParaRP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Gestión de Relaciones con el Ciudadano y Grupos de Interés.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3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Subproceso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Evaluar el servicio al ciudadano de pensiones, parafiscales y grupos de interés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9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Canales de Atención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Canales: Telefónico, Presencial, Derechos de Petición y Oficina Virtual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53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Técnica de recolección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Aplicación de cuestionario estructurado</a:t>
                      </a:r>
                      <a:b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</a:b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Se ofrece la encuesta  a los ciudadanos inmediatamente después de la atención a través de los siguientes medios: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Telefónico - IVR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Presencial - Correo electrónico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Derechos de Petición – Correo electrónico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Oficina virtual – Plataforma en la página web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3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Grupo 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Ciudadanos que se contactaron a través de los canales de atención, con trámites, solicitudes o cualquier otro interés en los procesos misionales de pensiones y parafiscales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3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Cantidad de interacciones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1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38.622</a:t>
                      </a: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 interacciones con los ciudadanos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4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Encuestas realizadas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6.305</a:t>
                      </a: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 encuestas realizadas.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42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Porcentaje de encuestas respecto a la cantidad de operaciones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 </a:t>
                      </a:r>
                      <a:r>
                        <a:rPr lang="es-CO" sz="1000" b="1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16.32</a:t>
                      </a:r>
                      <a:r>
                        <a:rPr lang="es-CO" sz="1000" b="0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%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7E0CA56-D44C-22D2-562E-B83E58A16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8063BC2-83ED-2EF8-7A12-933EA9A00785}"/>
              </a:ext>
            </a:extLst>
          </p:cNvPr>
          <p:cNvSpPr txBox="1"/>
          <p:nvPr/>
        </p:nvSpPr>
        <p:spPr>
          <a:xfrm>
            <a:off x="0" y="6472756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noProof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</p:spTree>
    <p:extLst>
      <p:ext uri="{BB962C8B-B14F-4D97-AF65-F5344CB8AC3E}">
        <p14:creationId xmlns:p14="http://schemas.microsoft.com/office/powerpoint/2010/main" val="266557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Rectángulo">
            <a:extLst>
              <a:ext uri="{FF2B5EF4-FFF2-40B4-BE49-F238E27FC236}">
                <a16:creationId xmlns:a16="http://schemas.microsoft.com/office/drawing/2014/main" id="{9F454D7A-7043-0A62-ECFF-00C93B7E3D1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40743" y="909318"/>
            <a:ext cx="8987540" cy="5426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243" tIns="40122" rIns="80243" bIns="4012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Medición de Experiencia Ciudadana I Trimestre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(Enero – Febrero - Marzo)</a:t>
            </a:r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E1B4F310-8E06-0389-1F47-2B5DA300F128}"/>
              </a:ext>
            </a:extLst>
          </p:cNvPr>
          <p:cNvSpPr/>
          <p:nvPr/>
        </p:nvSpPr>
        <p:spPr>
          <a:xfrm>
            <a:off x="1844872" y="1718291"/>
            <a:ext cx="4234773" cy="3890982"/>
          </a:xfrm>
          <a:prstGeom prst="flowChartConnector">
            <a:avLst/>
          </a:prstGeom>
          <a:solidFill>
            <a:sysClr val="window" lastClr="FFFFFF"/>
          </a:solidFill>
          <a:ln w="5715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CANALES DE ATENCIÓN.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s-CO" sz="1400" b="1" i="0" u="none" strike="noStrike" kern="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s-CO" sz="1000" b="1" i="0" u="none" strike="noStrike" kern="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Montserrat Regular" pitchFamily="2" charset="0"/>
                <a:ea typeface="Calibri"/>
                <a:cs typeface="Calibri"/>
                <a:sym typeface="Calibri"/>
              </a:rPr>
              <a:t>DIRECCIÓN DE SERVICIOS INTEGRADOS DE ATENCIÓN</a:t>
            </a:r>
            <a:endParaRPr kumimoji="0" lang="es-CO" sz="900" b="1" i="0" u="sng" strike="noStrike" kern="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 Regular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" name="Diagrama de flujo: conector 17">
            <a:extLst>
              <a:ext uri="{FF2B5EF4-FFF2-40B4-BE49-F238E27FC236}">
                <a16:creationId xmlns:a16="http://schemas.microsoft.com/office/drawing/2014/main" id="{376494A3-BD5C-5721-F0FA-36DC4C7E1FC2}"/>
              </a:ext>
            </a:extLst>
          </p:cNvPr>
          <p:cNvSpPr/>
          <p:nvPr/>
        </p:nvSpPr>
        <p:spPr>
          <a:xfrm>
            <a:off x="4743632" y="1822402"/>
            <a:ext cx="957832" cy="716092"/>
          </a:xfrm>
          <a:prstGeom prst="flowChartConnector">
            <a:avLst/>
          </a:prstGeom>
          <a:gradFill flip="none" rotWithShape="1">
            <a:gsLst>
              <a:gs pos="0">
                <a:srgbClr val="4472C4">
                  <a:lumMod val="75000"/>
                  <a:shade val="30000"/>
                  <a:satMod val="115000"/>
                </a:srgbClr>
              </a:gs>
              <a:gs pos="50000">
                <a:srgbClr val="4472C4">
                  <a:lumMod val="75000"/>
                  <a:shade val="67500"/>
                  <a:satMod val="115000"/>
                </a:srgbClr>
              </a:gs>
              <a:gs pos="100000">
                <a:srgbClr val="4472C4">
                  <a:lumMod val="75000"/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b="1" kern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83,83</a:t>
            </a:r>
            <a:r>
              <a:rPr kumimoji="0" lang="es-CO" sz="9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%</a:t>
            </a:r>
          </a:p>
        </p:txBody>
      </p:sp>
      <p:cxnSp>
        <p:nvCxnSpPr>
          <p:cNvPr id="19" name="Conector: angular 18">
            <a:extLst>
              <a:ext uri="{FF2B5EF4-FFF2-40B4-BE49-F238E27FC236}">
                <a16:creationId xmlns:a16="http://schemas.microsoft.com/office/drawing/2014/main" id="{4DBF8B99-69F3-3E5B-1732-B198CAE6C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6"/>
            <a:endCxn id="20" idx="1"/>
          </p:cNvCxnSpPr>
          <p:nvPr/>
        </p:nvCxnSpPr>
        <p:spPr>
          <a:xfrm>
            <a:off x="5701464" y="2180448"/>
            <a:ext cx="2066126" cy="221654"/>
          </a:xfrm>
          <a:prstGeom prst="bentConnector3">
            <a:avLst/>
          </a:prstGeom>
          <a:noFill/>
          <a:ln w="28575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20" name="Diagrama de flujo: terminador 19">
            <a:extLst>
              <a:ext uri="{FF2B5EF4-FFF2-40B4-BE49-F238E27FC236}">
                <a16:creationId xmlns:a16="http://schemas.microsoft.com/office/drawing/2014/main" id="{6EBA4D5E-3EA2-DE59-AA91-0AE6DF12D19B}"/>
              </a:ext>
            </a:extLst>
          </p:cNvPr>
          <p:cNvSpPr/>
          <p:nvPr/>
        </p:nvSpPr>
        <p:spPr>
          <a:xfrm>
            <a:off x="7767590" y="2181363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SATISFACCIÓN CANALES</a:t>
            </a: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42E2DECF-FD6D-E954-1B3F-723E2F220CCA}"/>
              </a:ext>
            </a:extLst>
          </p:cNvPr>
          <p:cNvSpPr/>
          <p:nvPr/>
        </p:nvSpPr>
        <p:spPr>
          <a:xfrm>
            <a:off x="5230026" y="2478127"/>
            <a:ext cx="957832" cy="716092"/>
          </a:xfrm>
          <a:prstGeom prst="flowChartConnector">
            <a:avLst/>
          </a:prstGeom>
          <a:gradFill flip="none" rotWithShape="1">
            <a:gsLst>
              <a:gs pos="0">
                <a:srgbClr val="4472C4">
                  <a:shade val="30000"/>
                  <a:satMod val="115000"/>
                </a:srgbClr>
              </a:gs>
              <a:gs pos="50000">
                <a:srgbClr val="4472C4">
                  <a:shade val="67500"/>
                  <a:satMod val="115000"/>
                </a:srgbClr>
              </a:gs>
              <a:gs pos="100000">
                <a:srgbClr val="4472C4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90.</a:t>
            </a:r>
            <a:r>
              <a:rPr lang="es-CO" sz="1100" b="1" kern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41</a:t>
            </a:r>
            <a:r>
              <a:rPr kumimoji="0" lang="es-CO" sz="11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%</a:t>
            </a:r>
          </a:p>
        </p:txBody>
      </p:sp>
      <p:cxnSp>
        <p:nvCxnSpPr>
          <p:cNvPr id="13" name="Conector: angular 12">
            <a:extLst>
              <a:ext uri="{FF2B5EF4-FFF2-40B4-BE49-F238E27FC236}">
                <a16:creationId xmlns:a16="http://schemas.microsoft.com/office/drawing/2014/main" id="{E3E5EC1F-2BE5-A71D-E3ED-62F181B0C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" idx="6"/>
            <a:endCxn id="15" idx="1"/>
          </p:cNvCxnSpPr>
          <p:nvPr/>
        </p:nvCxnSpPr>
        <p:spPr>
          <a:xfrm>
            <a:off x="6187858" y="2836173"/>
            <a:ext cx="1607196" cy="219521"/>
          </a:xfrm>
          <a:prstGeom prst="bentConnector3">
            <a:avLst/>
          </a:prstGeom>
          <a:noFill/>
          <a:ln w="28575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15" name="Diagrama de flujo: terminador 14">
            <a:extLst>
              <a:ext uri="{FF2B5EF4-FFF2-40B4-BE49-F238E27FC236}">
                <a16:creationId xmlns:a16="http://schemas.microsoft.com/office/drawing/2014/main" id="{527AD2C7-1419-38B0-6FB7-BCE7DB8064F7}"/>
              </a:ext>
            </a:extLst>
          </p:cNvPr>
          <p:cNvSpPr/>
          <p:nvPr/>
        </p:nvSpPr>
        <p:spPr>
          <a:xfrm>
            <a:off x="7795054" y="2834955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4472C4">
                  <a:shade val="30000"/>
                  <a:satMod val="115000"/>
                </a:srgbClr>
              </a:gs>
              <a:gs pos="50000">
                <a:srgbClr val="4472C4">
                  <a:shade val="67500"/>
                  <a:satMod val="115000"/>
                </a:srgbClr>
              </a:gs>
              <a:gs pos="100000">
                <a:srgbClr val="4472C4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solidFill>
              <a:srgbClr val="44546A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CLARIDAD  CANALES</a:t>
            </a:r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id="{049C19CE-8249-F7C1-6A96-B01CD1085FD0}"/>
              </a:ext>
            </a:extLst>
          </p:cNvPr>
          <p:cNvSpPr/>
          <p:nvPr/>
        </p:nvSpPr>
        <p:spPr>
          <a:xfrm>
            <a:off x="5505633" y="3310122"/>
            <a:ext cx="957832" cy="716092"/>
          </a:xfrm>
          <a:prstGeom prst="flowChartConnec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b="1" kern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86,13</a:t>
            </a:r>
            <a:r>
              <a:rPr kumimoji="0" lang="es-CO" sz="11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%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E3BA3E7-7F6C-BA62-69D8-9A56838BF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6429294" y="3729453"/>
            <a:ext cx="1353571" cy="2507"/>
          </a:xfrm>
          <a:prstGeom prst="line">
            <a:avLst/>
          </a:prstGeom>
          <a:noFill/>
          <a:ln w="28575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17" name="Diagrama de flujo: terminador 16">
            <a:extLst>
              <a:ext uri="{FF2B5EF4-FFF2-40B4-BE49-F238E27FC236}">
                <a16:creationId xmlns:a16="http://schemas.microsoft.com/office/drawing/2014/main" id="{0E1EB84B-71AC-210F-7C87-55347F53634D}"/>
              </a:ext>
            </a:extLst>
          </p:cNvPr>
          <p:cNvSpPr/>
          <p:nvPr/>
        </p:nvSpPr>
        <p:spPr>
          <a:xfrm>
            <a:off x="7782865" y="3508714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solidFill>
              <a:srgbClr val="5B9BD5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RESOLUCIÓN CANALES</a:t>
            </a:r>
          </a:p>
        </p:txBody>
      </p:sp>
      <p:sp>
        <p:nvSpPr>
          <p:cNvPr id="12" name="Diagrama de flujo: conector 11">
            <a:extLst>
              <a:ext uri="{FF2B5EF4-FFF2-40B4-BE49-F238E27FC236}">
                <a16:creationId xmlns:a16="http://schemas.microsoft.com/office/drawing/2014/main" id="{1D4B9E57-5077-1A26-F5D4-930A30F1C159}"/>
              </a:ext>
            </a:extLst>
          </p:cNvPr>
          <p:cNvSpPr/>
          <p:nvPr/>
        </p:nvSpPr>
        <p:spPr>
          <a:xfrm>
            <a:off x="5412815" y="4135824"/>
            <a:ext cx="957832" cy="718618"/>
          </a:xfrm>
          <a:prstGeom prst="flowChartConnector">
            <a:avLst/>
          </a:prstGeom>
          <a:gradFill flip="none" rotWithShape="1">
            <a:gsLst>
              <a:gs pos="0">
                <a:sysClr val="window" lastClr="FFFFFF">
                  <a:lumMod val="65000"/>
                  <a:shade val="30000"/>
                  <a:satMod val="115000"/>
                </a:sysClr>
              </a:gs>
              <a:gs pos="50000">
                <a:sysClr val="window" lastClr="FFFFFF">
                  <a:lumMod val="65000"/>
                  <a:shade val="67500"/>
                  <a:satMod val="115000"/>
                </a:sysClr>
              </a:gs>
              <a:gs pos="100000">
                <a:sysClr val="window" lastClr="FFFFFF">
                  <a:lumMod val="65000"/>
                  <a:shade val="100000"/>
                  <a:satMod val="11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solidFill>
              <a:srgbClr val="5B9BD5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7</a:t>
            </a:r>
            <a:r>
              <a:rPr lang="es-CO" sz="1100" b="1" kern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8,15</a:t>
            </a:r>
            <a:r>
              <a:rPr kumimoji="0" lang="es-CO" sz="11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%</a:t>
            </a:r>
          </a:p>
        </p:txBody>
      </p:sp>
      <p:cxnSp>
        <p:nvCxnSpPr>
          <p:cNvPr id="27" name="Conector: angular 26">
            <a:extLst>
              <a:ext uri="{FF2B5EF4-FFF2-40B4-BE49-F238E27FC236}">
                <a16:creationId xmlns:a16="http://schemas.microsoft.com/office/drawing/2014/main" id="{4FD99745-5952-63E3-9C77-204D9E657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370647" y="4435599"/>
            <a:ext cx="1687724" cy="141420"/>
          </a:xfrm>
          <a:prstGeom prst="bentConnector3">
            <a:avLst/>
          </a:prstGeom>
          <a:noFill/>
          <a:ln w="28575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16" name="Diagrama de flujo: terminador 15">
            <a:extLst>
              <a:ext uri="{FF2B5EF4-FFF2-40B4-BE49-F238E27FC236}">
                <a16:creationId xmlns:a16="http://schemas.microsoft.com/office/drawing/2014/main" id="{58EF9DBE-9F2A-3888-251B-A4215AFED56A}"/>
              </a:ext>
            </a:extLst>
          </p:cNvPr>
          <p:cNvSpPr/>
          <p:nvPr/>
        </p:nvSpPr>
        <p:spPr>
          <a:xfrm>
            <a:off x="8058371" y="4182473"/>
            <a:ext cx="1994076" cy="464685"/>
          </a:xfrm>
          <a:prstGeom prst="flowChartTerminator">
            <a:avLst/>
          </a:prstGeom>
          <a:solidFill>
            <a:sysClr val="window" lastClr="FFFFFF">
              <a:lumMod val="6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Regular" pitchFamily="2" charset="0"/>
              <a:ea typeface="+mn-ea"/>
              <a:cs typeface="+mn-cs"/>
            </a:endParaRPr>
          </a:p>
          <a:p>
            <a:pPr algn="ctr"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SATISFACCIÓN OFICINA VIRTUAL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Regular" pitchFamily="2" charset="0"/>
              <a:ea typeface="+mn-ea"/>
              <a:cs typeface="+mn-cs"/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6750885B-BC1C-234C-1D94-06ACEF2F1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BD1FC2C-4708-DB6F-1822-5BB8650011E7}"/>
              </a:ext>
            </a:extLst>
          </p:cNvPr>
          <p:cNvSpPr txBox="1"/>
          <p:nvPr/>
        </p:nvSpPr>
        <p:spPr>
          <a:xfrm>
            <a:off x="-1424" y="6407500"/>
            <a:ext cx="6097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</p:spTree>
    <p:extLst>
      <p:ext uri="{BB962C8B-B14F-4D97-AF65-F5344CB8AC3E}">
        <p14:creationId xmlns:p14="http://schemas.microsoft.com/office/powerpoint/2010/main" val="1287694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Rectángulo">
            <a:extLst>
              <a:ext uri="{FF2B5EF4-FFF2-40B4-BE49-F238E27FC236}">
                <a16:creationId xmlns:a16="http://schemas.microsoft.com/office/drawing/2014/main" id="{DE8464DD-2CE7-E862-298C-2939B9E2C9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1869" y="1208111"/>
            <a:ext cx="9282224" cy="57347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243" tIns="40122" rIns="80243" bIns="4012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Universos y cantidad de encuestas realizadas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(Enero – Febrero - Marzo)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9674D6F-1128-7D00-3C68-1F6D8A6221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011623"/>
              </p:ext>
            </p:extLst>
          </p:nvPr>
        </p:nvGraphicFramePr>
        <p:xfrm>
          <a:off x="1583940" y="2217129"/>
          <a:ext cx="8255000" cy="1931670"/>
        </p:xfrm>
        <a:graphic>
          <a:graphicData uri="http://schemas.openxmlformats.org/drawingml/2006/table">
            <a:tbl>
              <a:tblPr firstRow="1"/>
              <a:tblGrid>
                <a:gridCol w="1208281">
                  <a:extLst>
                    <a:ext uri="{9D8B030D-6E8A-4147-A177-3AD203B41FA5}">
                      <a16:colId xmlns:a16="http://schemas.microsoft.com/office/drawing/2014/main" val="3991375193"/>
                    </a:ext>
                  </a:extLst>
                </a:gridCol>
                <a:gridCol w="900661">
                  <a:extLst>
                    <a:ext uri="{9D8B030D-6E8A-4147-A177-3AD203B41FA5}">
                      <a16:colId xmlns:a16="http://schemas.microsoft.com/office/drawing/2014/main" val="909043647"/>
                    </a:ext>
                  </a:extLst>
                </a:gridCol>
                <a:gridCol w="1056056">
                  <a:extLst>
                    <a:ext uri="{9D8B030D-6E8A-4147-A177-3AD203B41FA5}">
                      <a16:colId xmlns:a16="http://schemas.microsoft.com/office/drawing/2014/main" val="3265798280"/>
                    </a:ext>
                  </a:extLst>
                </a:gridCol>
                <a:gridCol w="1395390">
                  <a:extLst>
                    <a:ext uri="{9D8B030D-6E8A-4147-A177-3AD203B41FA5}">
                      <a16:colId xmlns:a16="http://schemas.microsoft.com/office/drawing/2014/main" val="3019071155"/>
                    </a:ext>
                  </a:extLst>
                </a:gridCol>
                <a:gridCol w="1192424">
                  <a:extLst>
                    <a:ext uri="{9D8B030D-6E8A-4147-A177-3AD203B41FA5}">
                      <a16:colId xmlns:a16="http://schemas.microsoft.com/office/drawing/2014/main" val="1301776633"/>
                    </a:ext>
                  </a:extLst>
                </a:gridCol>
                <a:gridCol w="1408075">
                  <a:extLst>
                    <a:ext uri="{9D8B030D-6E8A-4147-A177-3AD203B41FA5}">
                      <a16:colId xmlns:a16="http://schemas.microsoft.com/office/drawing/2014/main" val="2991562862"/>
                    </a:ext>
                  </a:extLst>
                </a:gridCol>
                <a:gridCol w="1094113">
                  <a:extLst>
                    <a:ext uri="{9D8B030D-6E8A-4147-A177-3AD203B41FA5}">
                      <a16:colId xmlns:a16="http://schemas.microsoft.com/office/drawing/2014/main" val="2150228792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Interacciones con los ciudadano.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Interacciones con los ciudadanos.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Interacciones con los ciudadanos.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Interacciones con los ciudadanos.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Cantidad de encuestas con respuesta 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Participación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958016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Enero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Febrero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Marzo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 trimestre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 Trimestre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Participación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970049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Telefónico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5.684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6.489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6.911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19.084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4.783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91,93%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30459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Presencial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4.343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4.644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5.162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14.149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7,94%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06173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1.292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2.032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2.065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5.389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7493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11.319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13.165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14.138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38.622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5.203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864073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5CDB3EB-AD63-E5DD-79EF-EFED7F02D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783747"/>
              </p:ext>
            </p:extLst>
          </p:nvPr>
        </p:nvGraphicFramePr>
        <p:xfrm>
          <a:off x="1583939" y="4525939"/>
          <a:ext cx="8255001" cy="1630594"/>
        </p:xfrm>
        <a:graphic>
          <a:graphicData uri="http://schemas.openxmlformats.org/drawingml/2006/table">
            <a:tbl>
              <a:tblPr firstRow="1"/>
              <a:tblGrid>
                <a:gridCol w="1810711">
                  <a:extLst>
                    <a:ext uri="{9D8B030D-6E8A-4147-A177-3AD203B41FA5}">
                      <a16:colId xmlns:a16="http://schemas.microsoft.com/office/drawing/2014/main" val="937643514"/>
                    </a:ext>
                  </a:extLst>
                </a:gridCol>
                <a:gridCol w="1448569">
                  <a:extLst>
                    <a:ext uri="{9D8B030D-6E8A-4147-A177-3AD203B41FA5}">
                      <a16:colId xmlns:a16="http://schemas.microsoft.com/office/drawing/2014/main" val="1092272091"/>
                    </a:ext>
                  </a:extLst>
                </a:gridCol>
                <a:gridCol w="1520997">
                  <a:extLst>
                    <a:ext uri="{9D8B030D-6E8A-4147-A177-3AD203B41FA5}">
                      <a16:colId xmlns:a16="http://schemas.microsoft.com/office/drawing/2014/main" val="3903197768"/>
                    </a:ext>
                  </a:extLst>
                </a:gridCol>
                <a:gridCol w="1314059">
                  <a:extLst>
                    <a:ext uri="{9D8B030D-6E8A-4147-A177-3AD203B41FA5}">
                      <a16:colId xmlns:a16="http://schemas.microsoft.com/office/drawing/2014/main" val="1827199577"/>
                    </a:ext>
                  </a:extLst>
                </a:gridCol>
                <a:gridCol w="1283019">
                  <a:extLst>
                    <a:ext uri="{9D8B030D-6E8A-4147-A177-3AD203B41FA5}">
                      <a16:colId xmlns:a16="http://schemas.microsoft.com/office/drawing/2014/main" val="3417394007"/>
                    </a:ext>
                  </a:extLst>
                </a:gridCol>
                <a:gridCol w="877646">
                  <a:extLst>
                    <a:ext uri="{9D8B030D-6E8A-4147-A177-3AD203B41FA5}">
                      <a16:colId xmlns:a16="http://schemas.microsoft.com/office/drawing/2014/main" val="1924866209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Cantidad de gestiones - I trimestre 2026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Cantidad de gestiones - I trimestre 2026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Cantidad de encuestas - I trimestre 2026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Cantidad de encuestas - I trimestre 2026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Cantidad de encuestas - I trimestre 2026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03076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Ciudadanos registrados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Radicaciones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Facilidad de  Registro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Facilidad para radicar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95414"/>
                  </a:ext>
                </a:extLst>
              </a:tr>
              <a:tr h="2780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Oficina Virtual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8.971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23.289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2.181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6.556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8.737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046695"/>
                  </a:ext>
                </a:extLst>
              </a:tr>
            </a:tbl>
          </a:graphicData>
        </a:graphic>
      </p:graphicFrame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16AB34AA-C16F-FE69-B32C-C600DC981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354421" y="6325139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459D2FF-10AA-14D0-08D8-7B099E837E79}"/>
              </a:ext>
            </a:extLst>
          </p:cNvPr>
          <p:cNvSpPr txBox="1"/>
          <p:nvPr/>
        </p:nvSpPr>
        <p:spPr>
          <a:xfrm>
            <a:off x="1281869" y="6372334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noProof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</p:spTree>
    <p:extLst>
      <p:ext uri="{BB962C8B-B14F-4D97-AF65-F5344CB8AC3E}">
        <p14:creationId xmlns:p14="http://schemas.microsoft.com/office/powerpoint/2010/main" val="3270610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Rectángulo">
            <a:extLst>
              <a:ext uri="{FF2B5EF4-FFF2-40B4-BE49-F238E27FC236}">
                <a16:creationId xmlns:a16="http://schemas.microsoft.com/office/drawing/2014/main" id="{401AE7C3-41F0-8BE4-5D44-43C75125B5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37012" y="1007314"/>
            <a:ext cx="8914669" cy="6350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243" tIns="40122" rIns="80243" bIns="4012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Medición de Experiencia Ciudadana - Pensiones</a:t>
            </a:r>
            <a:b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 Trimestre 2026 </a:t>
            </a: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(Enero – Febrero - Marzo)</a:t>
            </a:r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52BC96DC-CA39-4F16-0007-E1DCE2863605}"/>
              </a:ext>
            </a:extLst>
          </p:cNvPr>
          <p:cNvSpPr/>
          <p:nvPr/>
        </p:nvSpPr>
        <p:spPr>
          <a:xfrm>
            <a:off x="1335940" y="1700613"/>
            <a:ext cx="4364105" cy="3789889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noProof="0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TEMAS:  </a:t>
            </a:r>
            <a:r>
              <a:rPr lang="es-CO" sz="1600" b="1" u="sng" noProof="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Regular" pitchFamily="2" charset="0"/>
                <a:ea typeface="Calibri"/>
                <a:cs typeface="Calibri"/>
                <a:sym typeface="Calibri"/>
              </a:rPr>
              <a:t>PENSIONALES</a:t>
            </a:r>
          </a:p>
        </p:txBody>
      </p:sp>
      <p:sp>
        <p:nvSpPr>
          <p:cNvPr id="17" name="Diagrama de flujo: conector 16">
            <a:extLst>
              <a:ext uri="{FF2B5EF4-FFF2-40B4-BE49-F238E27FC236}">
                <a16:creationId xmlns:a16="http://schemas.microsoft.com/office/drawing/2014/main" id="{9B91C50F-A235-5481-2915-27DAB942BBB3}"/>
              </a:ext>
            </a:extLst>
          </p:cNvPr>
          <p:cNvSpPr/>
          <p:nvPr/>
        </p:nvSpPr>
        <p:spPr>
          <a:xfrm>
            <a:off x="4969221" y="2199068"/>
            <a:ext cx="978063" cy="832122"/>
          </a:xfrm>
          <a:prstGeom prst="flowChartConnector">
            <a:avLst/>
          </a:prstGeom>
          <a:solidFill>
            <a:srgbClr val="4472C4">
              <a:lumMod val="75000"/>
            </a:srgbClr>
          </a:soli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52%</a:t>
            </a:r>
          </a:p>
        </p:txBody>
      </p: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id="{23ABED0C-C5DD-EF1C-06DA-66EC500A5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7284" y="2615129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agrama de flujo: terminador 12">
            <a:extLst>
              <a:ext uri="{FF2B5EF4-FFF2-40B4-BE49-F238E27FC236}">
                <a16:creationId xmlns:a16="http://schemas.microsoft.com/office/drawing/2014/main" id="{B6DF2416-BB81-4C60-9930-A66E94AFF42F}"/>
              </a:ext>
            </a:extLst>
          </p:cNvPr>
          <p:cNvSpPr/>
          <p:nvPr/>
        </p:nvSpPr>
        <p:spPr>
          <a:xfrm>
            <a:off x="7288801" y="2666716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noProof="0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id="{C9BF0282-BEF8-3287-0493-3C02EFD38774}"/>
              </a:ext>
            </a:extLst>
          </p:cNvPr>
          <p:cNvSpPr/>
          <p:nvPr/>
        </p:nvSpPr>
        <p:spPr>
          <a:xfrm>
            <a:off x="5205314" y="3595557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noProof="0" dirty="0">
                <a:ln>
                  <a:solidFill>
                    <a:srgbClr val="FFFF00"/>
                  </a:solidFill>
                </a:ln>
                <a:solidFill>
                  <a:srgbClr val="555500"/>
                </a:solidFill>
                <a:latin typeface="Montserrat Regular" pitchFamily="2" charset="0"/>
              </a:rPr>
              <a:t>32%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20C9F6E-F071-C802-D168-CFB12C091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183377" y="4011618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iagrama de flujo: terminador 13">
            <a:extLst>
              <a:ext uri="{FF2B5EF4-FFF2-40B4-BE49-F238E27FC236}">
                <a16:creationId xmlns:a16="http://schemas.microsoft.com/office/drawing/2014/main" id="{EFB6F1CF-1500-A685-55EC-97E14F3532B6}"/>
              </a:ext>
            </a:extLst>
          </p:cNvPr>
          <p:cNvSpPr/>
          <p:nvPr/>
        </p:nvSpPr>
        <p:spPr>
          <a:xfrm>
            <a:off x="7190360" y="3774905"/>
            <a:ext cx="2391295" cy="513012"/>
          </a:xfrm>
          <a:prstGeom prst="flowChartTerminator">
            <a:avLst/>
          </a:prstGeom>
          <a:solidFill>
            <a:schemeClr val="tx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noProof="0" dirty="0">
                <a:latin typeface="Montserrat Regular" pitchFamily="2" charset="0"/>
              </a:rPr>
              <a:t>NO ESFUERZO</a:t>
            </a:r>
          </a:p>
        </p:txBody>
      </p:sp>
      <p:pic>
        <p:nvPicPr>
          <p:cNvPr id="16" name="Gráfico 16">
            <a:extLst>
              <a:ext uri="{FF2B5EF4-FFF2-40B4-BE49-F238E27FC236}">
                <a16:creationId xmlns:a16="http://schemas.microsoft.com/office/drawing/2014/main" id="{BC2F7BD2-5E32-34DB-435B-B5C56A8D7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36219" y="4925280"/>
            <a:ext cx="777480" cy="777480"/>
          </a:xfrm>
          <a:prstGeom prst="rect">
            <a:avLst/>
          </a:prstGeom>
        </p:spPr>
      </p:pic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8F109BB9-59D5-E099-45B8-5F6E48B7B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6179452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AB53819-70E0-8A96-F8A9-5D08E42FC55F}"/>
              </a:ext>
            </a:extLst>
          </p:cNvPr>
          <p:cNvSpPr txBox="1"/>
          <p:nvPr/>
        </p:nvSpPr>
        <p:spPr>
          <a:xfrm>
            <a:off x="-1424" y="6279540"/>
            <a:ext cx="6097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</p:spTree>
    <p:extLst>
      <p:ext uri="{BB962C8B-B14F-4D97-AF65-F5344CB8AC3E}">
        <p14:creationId xmlns:p14="http://schemas.microsoft.com/office/powerpoint/2010/main" val="1793993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Rectángulo">
            <a:extLst>
              <a:ext uri="{FF2B5EF4-FFF2-40B4-BE49-F238E27FC236}">
                <a16:creationId xmlns:a16="http://schemas.microsoft.com/office/drawing/2014/main" id="{9C30A074-86E8-B39E-1FB0-1D85692525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26673" y="936867"/>
            <a:ext cx="8914669" cy="6350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243" tIns="40122" rIns="80243" bIns="4012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Medición de Experiencia Ciudadana - Parafiscales</a:t>
            </a:r>
            <a:b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 Trimestre 2026 </a:t>
            </a: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(Enero – Febrero - Marzo)</a:t>
            </a:r>
          </a:p>
        </p:txBody>
      </p:sp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B2842E77-745D-6883-7BB2-37543A91086A}"/>
              </a:ext>
            </a:extLst>
          </p:cNvPr>
          <p:cNvSpPr/>
          <p:nvPr/>
        </p:nvSpPr>
        <p:spPr>
          <a:xfrm>
            <a:off x="1226673" y="1828800"/>
            <a:ext cx="4364105" cy="3789889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noProof="0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TEMAS:  </a:t>
            </a:r>
            <a:r>
              <a:rPr lang="es-CO" sz="1600" b="1" u="sng" noProof="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Regular" pitchFamily="2" charset="0"/>
                <a:ea typeface="Calibri"/>
                <a:cs typeface="Calibri"/>
                <a:sym typeface="Calibri"/>
              </a:rPr>
              <a:t>PARAFISCALES</a:t>
            </a:r>
          </a:p>
        </p:txBody>
      </p:sp>
      <p:sp>
        <p:nvSpPr>
          <p:cNvPr id="11" name="Diagrama de flujo: conector 10">
            <a:extLst>
              <a:ext uri="{FF2B5EF4-FFF2-40B4-BE49-F238E27FC236}">
                <a16:creationId xmlns:a16="http://schemas.microsoft.com/office/drawing/2014/main" id="{0FFC1ACE-FEFE-025A-3CA6-BB779ECEC745}"/>
              </a:ext>
            </a:extLst>
          </p:cNvPr>
          <p:cNvSpPr/>
          <p:nvPr/>
        </p:nvSpPr>
        <p:spPr>
          <a:xfrm>
            <a:off x="4859954" y="2327255"/>
            <a:ext cx="978063" cy="832122"/>
          </a:xfrm>
          <a:prstGeom prst="flowChartConnector">
            <a:avLst/>
          </a:prstGeom>
          <a:solidFill>
            <a:srgbClr val="4472C4">
              <a:lumMod val="75000"/>
            </a:srgbClr>
          </a:soli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46%</a:t>
            </a:r>
          </a:p>
        </p:txBody>
      </p: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id="{4F7F1952-BAD4-6F11-7AFD-C96474BCE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38017" y="2743316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7DF785FF-9D2B-2D01-24D9-81700F8F70D0}"/>
              </a:ext>
            </a:extLst>
          </p:cNvPr>
          <p:cNvSpPr/>
          <p:nvPr/>
        </p:nvSpPr>
        <p:spPr>
          <a:xfrm>
            <a:off x="7179534" y="2794903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noProof="0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F16727D6-95BD-DF42-5031-5417A2BEA892}"/>
              </a:ext>
            </a:extLst>
          </p:cNvPr>
          <p:cNvSpPr/>
          <p:nvPr/>
        </p:nvSpPr>
        <p:spPr>
          <a:xfrm>
            <a:off x="5096047" y="3723744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noProof="0" dirty="0">
                <a:ln>
                  <a:solidFill>
                    <a:srgbClr val="FFFF00"/>
                  </a:solidFill>
                </a:ln>
                <a:solidFill>
                  <a:srgbClr val="272700"/>
                </a:solidFill>
                <a:latin typeface="Montserrat Regular" pitchFamily="2" charset="0"/>
              </a:rPr>
              <a:t>27%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6C3507B-8DD7-1CC2-922C-A1C4EB75C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74110" y="4139805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iagrama de flujo: terminador 9">
            <a:extLst>
              <a:ext uri="{FF2B5EF4-FFF2-40B4-BE49-F238E27FC236}">
                <a16:creationId xmlns:a16="http://schemas.microsoft.com/office/drawing/2014/main" id="{3C306652-AFA5-CA47-284A-A70C2BBA566E}"/>
              </a:ext>
            </a:extLst>
          </p:cNvPr>
          <p:cNvSpPr/>
          <p:nvPr/>
        </p:nvSpPr>
        <p:spPr>
          <a:xfrm>
            <a:off x="7081093" y="3903092"/>
            <a:ext cx="2391295" cy="513012"/>
          </a:xfrm>
          <a:prstGeom prst="flowChartTerminator">
            <a:avLst/>
          </a:prstGeom>
          <a:solidFill>
            <a:schemeClr val="bg2">
              <a:lumMod val="2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noProof="0" dirty="0">
                <a:latin typeface="Montserrat Regular" pitchFamily="2" charset="0"/>
              </a:rPr>
              <a:t>NO ESFUERZO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1CBD3021-0F90-88E0-60C9-81539C8F2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75488" y="6201869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8D2EA9C-46FF-044A-0CE3-54297507ACB0}"/>
              </a:ext>
            </a:extLst>
          </p:cNvPr>
          <p:cNvSpPr txBox="1"/>
          <p:nvPr/>
        </p:nvSpPr>
        <p:spPr>
          <a:xfrm>
            <a:off x="75488" y="6292776"/>
            <a:ext cx="6097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</p:spTree>
    <p:extLst>
      <p:ext uri="{BB962C8B-B14F-4D97-AF65-F5344CB8AC3E}">
        <p14:creationId xmlns:p14="http://schemas.microsoft.com/office/powerpoint/2010/main" val="129715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6D5F9-505A-DE3D-932E-C3A82FEB9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BBB2982-0AD6-4FB2-AFB0-1C69426D2A6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2838" y="889438"/>
            <a:ext cx="7881359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Medición de experiencia en los canales de atención - 2026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Voz del ciudadano – Experiencia Positiva</a:t>
            </a:r>
          </a:p>
        </p:txBody>
      </p:sp>
      <p:sp>
        <p:nvSpPr>
          <p:cNvPr id="5" name="Shape 574">
            <a:extLst>
              <a:ext uri="{FF2B5EF4-FFF2-40B4-BE49-F238E27FC236}">
                <a16:creationId xmlns:a16="http://schemas.microsoft.com/office/drawing/2014/main" id="{FC5FB973-6ADD-9E20-941B-F32B8F92CD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8107" y="1720996"/>
            <a:ext cx="9235786" cy="424756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r>
              <a:rPr lang="es-CO" sz="14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ciudadanos manifestaron su experiencia positiva en los canales de atención así:</a:t>
            </a:r>
          </a:p>
          <a:p>
            <a:pPr algn="just">
              <a:buSzPct val="25000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asesores son muy humanos, amables, precisos y asertivos.</a:t>
            </a:r>
          </a:p>
          <a:p>
            <a:pPr algn="just">
              <a:buSzPct val="100000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Loa asesores  son personas calificadas, profesionales y con disposición para dar explicaciones claras.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información suministrada por los agentes del </a:t>
            </a:r>
            <a:r>
              <a:rPr lang="es-CO" sz="1200" noProof="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contact</a:t>
            </a: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center es valiosa y precisa.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El trato es excelente y respetuoso, lo cual genera un sentimiento de gratitud por parte del ciudadano. 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Las dudas quedan despejadas y se valora positivamente la orientación técnica recibida.</a:t>
            </a:r>
          </a:p>
          <a:p>
            <a:pPr algn="just">
              <a:buSzPct val="100000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oficia virtual es valorada por nuestros ciudadanos como una herramienta esencial para evitar filas y desplazamientos.</a:t>
            </a:r>
          </a:p>
          <a:p>
            <a:pPr algn="just">
              <a:buSzPct val="100000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El canal telefónico cumple con un rol crucial, en la comprensión del lenguaje técnico de los tramites pensionales y parafiscales. 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filtros de seguridad de las llamadas generan confianza institucional, especialmente en adultos mayores.</a:t>
            </a:r>
          </a:p>
          <a:p>
            <a:pPr algn="just">
              <a:buSzPct val="100000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buSzPct val="100000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>
              <a:lnSpc>
                <a:spcPct val="107000"/>
              </a:lnSpc>
              <a:spcAft>
                <a:spcPts val="258"/>
              </a:spcAft>
            </a:pPr>
            <a:endParaRPr lang="es-CO" sz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D4F2D12-A48B-121B-02CF-844AB3B0C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75488" y="6201869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C8082F95-2855-6262-78AE-C96CDC69F728}"/>
              </a:ext>
            </a:extLst>
          </p:cNvPr>
          <p:cNvSpPr txBox="1"/>
          <p:nvPr/>
        </p:nvSpPr>
        <p:spPr>
          <a:xfrm>
            <a:off x="75488" y="6292776"/>
            <a:ext cx="6097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</a:t>
            </a:r>
            <a:r>
              <a:rPr lang="es-CO" sz="1200" noProof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 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Trimestre 2026</a:t>
            </a:r>
          </a:p>
        </p:txBody>
      </p:sp>
    </p:spTree>
    <p:extLst>
      <p:ext uri="{BB962C8B-B14F-4D97-AF65-F5344CB8AC3E}">
        <p14:creationId xmlns:p14="http://schemas.microsoft.com/office/powerpoint/2010/main" val="2565857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5376</TotalTime>
  <Words>1149</Words>
  <Application>Microsoft Office PowerPoint</Application>
  <PresentationFormat>Panorámica</PresentationFormat>
  <Paragraphs>216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Montserrat Regular</vt:lpstr>
      <vt:lpstr>Verdana</vt:lpstr>
      <vt:lpstr>Wingdings</vt:lpstr>
      <vt:lpstr>Tema de Office</vt:lpstr>
      <vt:lpstr>Inicio</vt:lpstr>
      <vt:lpstr>Informe Resultados Experiencia Ciudadano  Dirección de Servicios Integrados de Atención al Ciudadano I Trimestre 2026 (Enero – Febrero – Marzo) </vt:lpstr>
      <vt:lpstr>Índice Neto de Satisfacción – INS – Canales</vt:lpstr>
      <vt:lpstr>Evaluación de la experiencia de los ciudadanos en los canales de atención ficha técnica encuestas (Enero – Febrero - Marzo)</vt:lpstr>
      <vt:lpstr>Medición de Experiencia Ciudadana I Trimestre 2026 (Enero – Febrero - Marzo)</vt:lpstr>
      <vt:lpstr>Universos y cantidad de encuestas realizadas (Enero – Febrero - Marzo)</vt:lpstr>
      <vt:lpstr>Medición de Experiencia Ciudadana - Pensiones I Trimestre 2026 (Enero – Febrero - Marzo)</vt:lpstr>
      <vt:lpstr>Medición de Experiencia Ciudadana - Parafiscales I Trimestre 2026 (Enero – Febrero - Marzo)</vt:lpstr>
      <vt:lpstr>Medición de experiencia en los canales de atención - 2026 Voz del ciudadano – Experiencia Positiva</vt:lpstr>
      <vt:lpstr>Medición de experiencia en los canales de atención - 2026 Voz del ciudadano – Aspectos a tener en cuenta</vt:lpstr>
      <vt:lpstr>Fin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LUIS GUILLERMO GONZALEZ CORREA</cp:lastModifiedBy>
  <cp:revision>81</cp:revision>
  <dcterms:created xsi:type="dcterms:W3CDTF">2023-05-08T00:34:42Z</dcterms:created>
  <dcterms:modified xsi:type="dcterms:W3CDTF">2026-06-24T21:21:22Z</dcterms:modified>
</cp:coreProperties>
</file>