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256" r:id="rId2"/>
    <p:sldId id="257" r:id="rId3"/>
    <p:sldId id="275" r:id="rId4"/>
    <p:sldId id="263" r:id="rId5"/>
    <p:sldId id="259" r:id="rId6"/>
    <p:sldId id="264" r:id="rId7"/>
    <p:sldId id="265" r:id="rId8"/>
    <p:sldId id="266" r:id="rId9"/>
    <p:sldId id="268" r:id="rId10"/>
    <p:sldId id="276" r:id="rId11"/>
    <p:sldId id="267" r:id="rId1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8840"/>
    <a:srgbClr val="93BB54"/>
    <a:srgbClr val="C49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62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8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99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7DE8F55E-3564-59E0-6AB4-0A68F59932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2C491CA-AD82-21DA-B6AF-104C3C64927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65CE21-4FFD-43E4-9BE1-44B69E389DE4}" type="datetimeFigureOut">
              <a:rPr lang="es-CO" smtClean="0"/>
              <a:t>28/07/2026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4018EA8-D50D-6048-06A1-98CC923A5F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F885154-3EB1-CC47-4591-C970E8A909C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897CF-0428-44F3-9C91-0685A4FB6EB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90061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AD64394-963E-D625-32AA-BDFC76B6E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28/07/2026</a:t>
            </a:fld>
            <a:endParaRPr lang="es-CO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F68054-34D7-9279-DFD5-715512BF4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916C35A-4761-CBE9-49AD-2C3A4928C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7DD2431C-F910-2548-57D7-15B0BD132F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3674" y="2528620"/>
            <a:ext cx="1704653" cy="1800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56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A0128F-3548-EBBF-BD29-1EB1D2457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B611771-8F44-52FC-9741-53E17FE373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A0D0EFA-890A-CDAE-F1B6-CDA7C84A4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28/07/2026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03C958-22C5-59D4-D584-C88407A5F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0441F80-8960-189A-2E8E-15505E6A0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FA9D7E4-7BA0-40B7-FF99-DD7B5CDE5C94}"/>
              </a:ext>
            </a:extLst>
          </p:cNvPr>
          <p:cNvSpPr/>
          <p:nvPr userDrawn="1"/>
        </p:nvSpPr>
        <p:spPr>
          <a:xfrm>
            <a:off x="0" y="6721474"/>
            <a:ext cx="12192000" cy="136525"/>
          </a:xfrm>
          <a:prstGeom prst="rect">
            <a:avLst/>
          </a:prstGeom>
          <a:solidFill>
            <a:srgbClr val="B088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46970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31F210-8371-C703-B82E-47C593C78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15A348-98B3-3879-5E17-CB0127E648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F33D3A-1132-9B1A-B962-CD60ABDB6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1E0D49E-7178-69A3-8F58-4D4C48A6C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28/07/2026</a:t>
            </a:fld>
            <a:endParaRPr lang="es-CO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5CC090-A935-39EC-1352-2703D7774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9F37035-180E-0152-1228-EECA44274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266938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CAB338-F339-66BE-83C6-7A3F6FECC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9935FC1-EFEA-9E70-C955-E0F46AFA9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52A0A90-FD8F-D098-9E3C-8B3903C7EA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0F47486-611C-6371-6BFF-C8AADB90A8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5A5BFE2-9B56-F9FE-1317-1698B3D8A8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58251A3-C7BF-3DF9-1006-6349C94FA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28/07/2026</a:t>
            </a:fld>
            <a:endParaRPr lang="es-CO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44687DF-C287-0B90-0384-AC46566F9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B92D22D-0268-7F05-56E0-5963F89C2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573337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5FE461-F01D-222B-4C7C-57D2AA865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CFB908D-19D2-F83C-4039-D58C06ECA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28/07/2026</a:t>
            </a:fld>
            <a:endParaRPr lang="es-CO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77D68EF-BFF2-A72E-07EE-5E72D7A47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38FE25A-BF2A-CF99-7E87-C956434B7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714246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B9DC9B7-1E4F-7D26-4BD7-745061F4E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28/07/2026</a:t>
            </a:fld>
            <a:endParaRPr lang="es-CO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F5816B9-11D6-2A5A-0FD1-DB0FC94DB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3A788D0-F4D3-2B6C-9239-17F58235B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627494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911F9C-4982-DC10-47A7-6087D7976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A2D4D84-B18F-DC4C-91BD-C2D2452F6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Verdana" panose="020B0604030504040204" pitchFamily="34" charset="0"/>
              </a:defRPr>
            </a:lvl1pPr>
            <a:lvl2pPr>
              <a:defRPr sz="2800">
                <a:latin typeface="Verdana" panose="020B0604030504040204" pitchFamily="34" charset="0"/>
              </a:defRPr>
            </a:lvl2pPr>
            <a:lvl3pPr>
              <a:defRPr sz="2400">
                <a:latin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4A5BCA-21FB-4F80-5D90-71B92FADA7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DC4DC66-6DB7-E14E-1352-1E2E2ED4E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28/07/2026</a:t>
            </a:fld>
            <a:endParaRPr lang="es-CO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5AEA652-EF40-005F-FF90-AD253E40D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E9AB725-99AA-BB55-8E39-F039EB14A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5096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E65C95-5503-7D88-003E-0E2E5F911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3AC4D1E-48F0-A1F3-F9C4-7B875CE887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latin typeface="Verdana" panose="020B060403050404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1F0E517-DE99-33E7-2751-3A45597C88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9892408-C707-58E8-CE35-B1C506B77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28/07/2026</a:t>
            </a:fld>
            <a:endParaRPr lang="es-CO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65293AC-92C2-E7E4-0ECB-1F609042D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AB57530-0A48-7CB0-27F9-91E0655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526661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05C3E2-E170-9268-25A1-AE60BCD4A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DC4665-0C8C-E09A-7C93-4DB3CB0A64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863F176-85B0-9D54-437B-996F56A1D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28/07/2026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9FF4C6-8C08-CBB4-3CE2-59E6FA53D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DD7E2D5-E6C7-D872-FB2D-BAF97048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280545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BAB6635-A1FA-05FB-BAB0-2B865D5253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6005000-C67B-39FC-C963-1BE222E2F7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77B06B-FF69-1B1F-5058-EED75F49A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28/07/2026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1E3432-7CD9-B690-69AF-9AB3EC20F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FBBF71-D1BB-B37A-0A5C-4B7A1432A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982265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28/07/2026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9AFD091-953C-4B8E-5508-A2D6A3D77D1D}"/>
              </a:ext>
            </a:extLst>
          </p:cNvPr>
          <p:cNvSpPr/>
          <p:nvPr userDrawn="1"/>
        </p:nvSpPr>
        <p:spPr>
          <a:xfrm>
            <a:off x="0" y="819253"/>
            <a:ext cx="12192000" cy="5219493"/>
          </a:xfrm>
          <a:prstGeom prst="rect">
            <a:avLst/>
          </a:prstGeom>
          <a:solidFill>
            <a:srgbClr val="B088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915255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28/07/2026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F663A175-52FA-6661-1F93-E14E5215D728}"/>
              </a:ext>
            </a:extLst>
          </p:cNvPr>
          <p:cNvSpPr/>
          <p:nvPr userDrawn="1"/>
        </p:nvSpPr>
        <p:spPr>
          <a:xfrm>
            <a:off x="0" y="6721474"/>
            <a:ext cx="12192000" cy="136525"/>
          </a:xfrm>
          <a:prstGeom prst="rect">
            <a:avLst/>
          </a:prstGeom>
          <a:solidFill>
            <a:srgbClr val="B088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9D4997E-3274-88A2-6E7B-C7E74E7228B3}"/>
              </a:ext>
            </a:extLst>
          </p:cNvPr>
          <p:cNvSpPr txBox="1"/>
          <p:nvPr userDrawn="1"/>
        </p:nvSpPr>
        <p:spPr>
          <a:xfrm>
            <a:off x="4499113" y="6666362"/>
            <a:ext cx="319377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www.ugpp.gov.co</a:t>
            </a:r>
          </a:p>
        </p:txBody>
      </p:sp>
    </p:spTree>
    <p:extLst>
      <p:ext uri="{BB962C8B-B14F-4D97-AF65-F5344CB8AC3E}">
        <p14:creationId xmlns:p14="http://schemas.microsoft.com/office/powerpoint/2010/main" val="3572207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28/07/2026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73589" y="159440"/>
            <a:ext cx="444821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37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28/07/2026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5789" y="159440"/>
            <a:ext cx="444821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472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28/07/2026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31389" y="159440"/>
            <a:ext cx="444821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523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28/07/2026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73589" y="6251575"/>
            <a:ext cx="444821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803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28/07/2026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5789" y="6251575"/>
            <a:ext cx="444821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129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28/07/2026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31389" y="6251575"/>
            <a:ext cx="444821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891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F842174-351A-5C35-E775-1CDC59E17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D2E68F-9A0D-D89E-ED06-73EDB9E63B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A95696-420C-C45E-6F3E-ED258E8D8B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28/07/2026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EF4216-2A8E-0656-28FD-6CAD51853C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6FEC2FF-6B1B-D345-F657-95FAADED47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326068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60" r:id="rId3"/>
    <p:sldLayoutId id="214748365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50" r:id="rId10"/>
    <p:sldLayoutId id="2147483652" r:id="rId11"/>
    <p:sldLayoutId id="2147483653" r:id="rId12"/>
    <p:sldLayoutId id="2147483654" r:id="rId13"/>
    <p:sldLayoutId id="2147483655" r:id="rId14"/>
    <p:sldLayoutId id="2147483656" r:id="rId15"/>
    <p:sldLayoutId id="2147483657" r:id="rId16"/>
    <p:sldLayoutId id="2147483658" r:id="rId17"/>
    <p:sldLayoutId id="214748365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Verdana" panose="020B060403050404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8096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BAB026-CE84-1DDF-0F29-8ABA9E369D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635E9C9F-E462-857B-B438-8CDFC1BEA9D3}"/>
              </a:ext>
            </a:extLst>
          </p:cNvPr>
          <p:cNvSpPr txBox="1"/>
          <p:nvPr/>
        </p:nvSpPr>
        <p:spPr>
          <a:xfrm>
            <a:off x="1672838" y="889438"/>
            <a:ext cx="788135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Medición de experiencia en los canales de atención - 2026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Voz del ciudadano</a:t>
            </a:r>
          </a:p>
        </p:txBody>
      </p:sp>
      <p:sp>
        <p:nvSpPr>
          <p:cNvPr id="2" name="Shape 574">
            <a:extLst>
              <a:ext uri="{FF2B5EF4-FFF2-40B4-BE49-F238E27FC236}">
                <a16:creationId xmlns:a16="http://schemas.microsoft.com/office/drawing/2014/main" id="{F26EB3F0-F352-4AE2-EC1F-F24427763439}"/>
              </a:ext>
            </a:extLst>
          </p:cNvPr>
          <p:cNvSpPr/>
          <p:nvPr/>
        </p:nvSpPr>
        <p:spPr>
          <a:xfrm>
            <a:off x="1440893" y="1752751"/>
            <a:ext cx="9310214" cy="4215812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lIns="29454" tIns="14723" rIns="29454" bIns="14723" anchor="t" anchorCtr="0">
            <a:no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kumimoji="0" lang="es-CO" sz="10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Los siguientes son los aspectos que los ciudadanos </a:t>
            </a:r>
            <a:r>
              <a:rPr kumimoji="0" lang="es-ES" sz="10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consideran se deben tener en cuenta por La UGPP para brindarle una mejor experiencia:</a:t>
            </a: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tabLst/>
              <a:defRPr/>
            </a:pPr>
            <a:endParaRPr kumimoji="0" lang="es-CO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marL="171450" marR="0" lvl="0" indent="-1714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 Cruce de información entre las diferentes entidades que intervienen en el trámite.</a:t>
            </a: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tabLst/>
              <a:defRPr/>
            </a:pPr>
            <a:endParaRPr kumimoji="0" lang="es-ES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  <a:defRPr/>
            </a:pPr>
            <a:r>
              <a:rPr lang="es-E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Mayor celeridad en los trámites pensionales y parafiscales.</a:t>
            </a:r>
          </a:p>
          <a:p>
            <a:pPr algn="just">
              <a:buSzPct val="100000"/>
              <a:defRPr/>
            </a:pPr>
            <a:endParaRPr lang="es-E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  <a:defRPr/>
            </a:pPr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Simplificar el menú de opciones del canal telefónico para mejorar la experiencia del usuario.</a:t>
            </a:r>
            <a:endParaRPr lang="es-E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algn="just">
              <a:buSzPct val="100000"/>
              <a:defRPr/>
            </a:pPr>
            <a:endParaRPr lang="es-ES" sz="1200" dirty="0"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  <a:defRPr/>
            </a:pPr>
            <a:r>
              <a:rPr lang="es-E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Mejorar los tiempos de respuesta para atender las llamadas en el </a:t>
            </a:r>
            <a:r>
              <a:rPr lang="es-ES" sz="12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contact</a:t>
            </a:r>
            <a:r>
              <a:rPr lang="es-E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 center.</a:t>
            </a:r>
          </a:p>
          <a:p>
            <a:pPr algn="just">
              <a:buSzPct val="100000"/>
              <a:defRPr/>
            </a:pPr>
            <a:endParaRPr lang="es-ES" sz="1200" dirty="0"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  <a:defRPr/>
            </a:pPr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Mejorar la información que  se suministra a través de la página web referente a los trámites pensionales y parafiscales. </a:t>
            </a: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  <a:defRPr/>
            </a:pPr>
            <a:endParaRPr lang="es-ES" sz="1200" dirty="0"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  <a:defRPr/>
            </a:pPr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Realizar capacitaciones en trámites pensionales, seguridad social y trámites parafiscales.</a:t>
            </a: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  <a:defRPr/>
            </a:pPr>
            <a:endParaRPr lang="es-ES" sz="1200" dirty="0"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  <a:defRPr/>
            </a:pPr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Generar material didáctico explicativo como videos y guías visuales para navegar en la oficina virtual. </a:t>
            </a: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  <a:defRPr/>
            </a:pPr>
            <a:endParaRPr lang="es-ES" sz="1200" dirty="0"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  <a:defRPr/>
            </a:pPr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Reducir la cantidad de datos solicitados en la oficina virtual y hacer que el flujo de radicación sea más lineal y menos confuso.</a:t>
            </a: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  <a:defRPr/>
            </a:pPr>
            <a:endParaRPr lang="es-ES" sz="1200" dirty="0"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  <a:defRPr/>
            </a:pPr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Aunque el agente telefónico brinda excelente información, la </a:t>
            </a:r>
            <a:r>
              <a:rPr lang="es-ES" sz="1200" dirty="0" err="1"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resolutividad</a:t>
            </a:r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 final del trámite no depende de la llamada.</a:t>
            </a:r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   </a:t>
            </a: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  <a:defRPr/>
            </a:pPr>
            <a:endParaRPr lang="es-ES" sz="1200" dirty="0"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marR="0" lvl="0" indent="-1714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ü"/>
              <a:tabLst/>
              <a:defRPr/>
            </a:pPr>
            <a:endParaRPr kumimoji="0" lang="es-ES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marL="171450" marR="0" lvl="0" indent="-1714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ü"/>
              <a:tabLst/>
              <a:defRPr/>
            </a:pPr>
            <a:endParaRPr lang="es-ES" sz="1200" kern="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marL="171450" marR="0" lvl="0" indent="-1714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ü"/>
              <a:tabLst/>
              <a:defRPr/>
            </a:pPr>
            <a:endParaRPr lang="es-ES" sz="1200" kern="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marL="171450" marR="0" lvl="0" indent="-1714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ü"/>
              <a:tabLst/>
              <a:defRPr/>
            </a:pPr>
            <a:endParaRPr kumimoji="0" lang="es-ES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marL="171450" marR="0" lvl="0" indent="-1714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ü"/>
              <a:tabLst/>
              <a:defRPr/>
            </a:pPr>
            <a:endParaRPr kumimoji="0" lang="es-CO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marL="171450" marR="0" lvl="0" indent="-1714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ü"/>
              <a:tabLst/>
              <a:defRPr/>
            </a:pPr>
            <a:endParaRPr kumimoji="0" lang="es-E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171450" marR="0" lvl="0" indent="-1714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ü"/>
              <a:tabLst/>
              <a:defRPr/>
            </a:pPr>
            <a:endParaRPr kumimoji="0" lang="es-E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171450" marR="0" lvl="0" indent="-1714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ü"/>
              <a:tabLst/>
              <a:defRPr/>
            </a:pPr>
            <a:endParaRPr kumimoji="0" lang="es-E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171450" marR="0" lvl="0" indent="-1714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ü"/>
              <a:tabLst/>
              <a:defRPr/>
            </a:pPr>
            <a:endParaRPr kumimoji="0" lang="es-CO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171450" marR="0" lvl="0" indent="-1714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ü"/>
              <a:tabLst/>
              <a:defRPr/>
            </a:pPr>
            <a:endParaRPr kumimoji="0" lang="es-CO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  <a:p>
            <a:pPr marL="171450" marR="0" lvl="0" indent="-1714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ü"/>
              <a:tabLst/>
              <a:defRPr/>
            </a:pPr>
            <a:endParaRPr kumimoji="0" lang="es-CO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marL="171450" marR="0" lvl="0" indent="-1714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ü"/>
              <a:tabLst/>
              <a:defRPr/>
            </a:pPr>
            <a:endParaRPr kumimoji="0" lang="es-CO" sz="105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es-ES" sz="105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endParaRPr kumimoji="0" lang="es-CO" sz="876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0" marR="0" lvl="0" indent="0" algn="just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778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752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 lvl="0" indent="0" algn="just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778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752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 lvl="0" indent="0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258"/>
              </a:spcAft>
              <a:buClrTx/>
              <a:buSzTx/>
              <a:buFontTx/>
              <a:buNone/>
              <a:tabLst/>
              <a:defRPr/>
            </a:pPr>
            <a:endParaRPr kumimoji="0" lang="es-CO" sz="876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04915F8-DEA8-CECD-9E81-0EBBB418ABDD}"/>
              </a:ext>
            </a:extLst>
          </p:cNvPr>
          <p:cNvSpPr txBox="1"/>
          <p:nvPr/>
        </p:nvSpPr>
        <p:spPr>
          <a:xfrm>
            <a:off x="0" y="6386780"/>
            <a:ext cx="609742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Fuente: Gestor de contacto- Informe calidad percibida –UGPP/DSIAC – I Trimestre 2026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AFAC459A-51DF-81D1-3279-F58998947A95}"/>
              </a:ext>
            </a:extLst>
          </p:cNvPr>
          <p:cNvCxnSpPr>
            <a:cxnSpLocks/>
          </p:cNvCxnSpPr>
          <p:nvPr/>
        </p:nvCxnSpPr>
        <p:spPr>
          <a:xfrm flipV="1">
            <a:off x="-92152" y="6309446"/>
            <a:ext cx="8922989" cy="23994"/>
          </a:xfrm>
          <a:prstGeom prst="line">
            <a:avLst/>
          </a:prstGeom>
          <a:noFill/>
          <a:ln w="6350" cap="flat" cmpd="sng" algn="ctr">
            <a:solidFill>
              <a:srgbClr val="FFC000"/>
            </a:solidFill>
            <a:prstDash val="solid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42176839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5286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0181296-6DA0-2504-4D1B-B2D877A8D08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13"/>
          <a:stretch/>
        </p:blipFill>
        <p:spPr>
          <a:xfrm>
            <a:off x="4991310" y="6261739"/>
            <a:ext cx="2209380" cy="160233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3090EEB-233A-8BE9-CE9C-1F169CC5FEF0}"/>
              </a:ext>
            </a:extLst>
          </p:cNvPr>
          <p:cNvSpPr txBox="1"/>
          <p:nvPr/>
        </p:nvSpPr>
        <p:spPr>
          <a:xfrm>
            <a:off x="205595" y="2633695"/>
            <a:ext cx="87994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Resultados Experiencia Ciudadano </a:t>
            </a:r>
          </a:p>
          <a:p>
            <a:r>
              <a:rPr lang="es-ES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Dirección de Servicios Integrados de Atención al Ciudadano</a:t>
            </a:r>
          </a:p>
          <a:p>
            <a:r>
              <a:rPr lang="es-ES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II Trimestre 2026 (Abril – Mayo – Junio)</a:t>
            </a:r>
          </a:p>
          <a:p>
            <a:endParaRPr lang="es-CO" sz="3600" b="1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975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3 Rectángulo">
            <a:extLst>
              <a:ext uri="{FF2B5EF4-FFF2-40B4-BE49-F238E27FC236}">
                <a16:creationId xmlns:a16="http://schemas.microsoft.com/office/drawing/2014/main" id="{8F526D09-6E6C-A8A3-FEF1-DD552B3CBAA3}"/>
              </a:ext>
            </a:extLst>
          </p:cNvPr>
          <p:cNvSpPr/>
          <p:nvPr/>
        </p:nvSpPr>
        <p:spPr>
          <a:xfrm>
            <a:off x="1442356" y="886249"/>
            <a:ext cx="9511184" cy="573470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Metodología Medición Indicadores de Calidad Percibida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Canales de Atención 2026</a:t>
            </a:r>
          </a:p>
        </p:txBody>
      </p:sp>
      <p:sp>
        <p:nvSpPr>
          <p:cNvPr id="11" name="4 Título">
            <a:extLst>
              <a:ext uri="{FF2B5EF4-FFF2-40B4-BE49-F238E27FC236}">
                <a16:creationId xmlns:a16="http://schemas.microsoft.com/office/drawing/2014/main" id="{9ED5D05F-8861-547B-FB8D-F0F207E3E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4006" y="3566042"/>
            <a:ext cx="5223497" cy="433301"/>
          </a:xfrm>
        </p:spPr>
        <p:txBody>
          <a:bodyPr lIns="80243" tIns="40122" rIns="80243" bIns="40122" anchor="ctr">
            <a:noAutofit/>
          </a:bodyPr>
          <a:lstStyle/>
          <a:p>
            <a:pPr algn="l"/>
            <a:r>
              <a:rPr lang="es-CO" sz="14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Índice Neto de Satisfacción – INS – Canales</a:t>
            </a:r>
          </a:p>
        </p:txBody>
      </p:sp>
      <p:sp>
        <p:nvSpPr>
          <p:cNvPr id="12" name="5 Rectángulo">
            <a:extLst>
              <a:ext uri="{FF2B5EF4-FFF2-40B4-BE49-F238E27FC236}">
                <a16:creationId xmlns:a16="http://schemas.microsoft.com/office/drawing/2014/main" id="{E3C91E3A-55CE-DEBC-DDBE-43C260D850C5}"/>
              </a:ext>
            </a:extLst>
          </p:cNvPr>
          <p:cNvSpPr/>
          <p:nvPr/>
        </p:nvSpPr>
        <p:spPr>
          <a:xfrm>
            <a:off x="1497679" y="3988508"/>
            <a:ext cx="2763728" cy="296471"/>
          </a:xfrm>
          <a:prstGeom prst="rect">
            <a:avLst/>
          </a:prstGeom>
        </p:spPr>
        <p:txBody>
          <a:bodyPr wrap="none" lIns="80243" tIns="40122" rIns="80243" bIns="40122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¿Cómo es el cálculo del INS?</a:t>
            </a:r>
            <a:endParaRPr kumimoji="0" lang="es-CO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4" name="1 Título">
            <a:extLst>
              <a:ext uri="{FF2B5EF4-FFF2-40B4-BE49-F238E27FC236}">
                <a16:creationId xmlns:a16="http://schemas.microsoft.com/office/drawing/2014/main" id="{60D028BA-69FB-9802-8DFD-36E3FFDF96D6}"/>
              </a:ext>
            </a:extLst>
          </p:cNvPr>
          <p:cNvSpPr txBox="1">
            <a:spLocks/>
          </p:cNvSpPr>
          <p:nvPr/>
        </p:nvSpPr>
        <p:spPr>
          <a:xfrm>
            <a:off x="1514006" y="1979079"/>
            <a:ext cx="5225845" cy="421953"/>
          </a:xfrm>
          <a:prstGeom prst="rect">
            <a:avLst/>
          </a:prstGeom>
        </p:spPr>
        <p:txBody>
          <a:bodyPr lIns="80243" tIns="40122" rIns="80243" bIns="40122">
            <a:noAutofit/>
          </a:bodyPr>
          <a:lstStyle>
            <a:lvl1pPr defTabSz="1828343">
              <a:lnSpc>
                <a:spcPct val="90000"/>
              </a:lnSpc>
              <a:spcBef>
                <a:spcPct val="0"/>
              </a:spcBef>
              <a:buNone/>
              <a:defRPr sz="4500" b="1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1828343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Claridad de la información suministrada</a:t>
            </a:r>
          </a:p>
        </p:txBody>
      </p:sp>
      <p:sp>
        <p:nvSpPr>
          <p:cNvPr id="15" name="9 Rectángulo">
            <a:extLst>
              <a:ext uri="{FF2B5EF4-FFF2-40B4-BE49-F238E27FC236}">
                <a16:creationId xmlns:a16="http://schemas.microsoft.com/office/drawing/2014/main" id="{EE3393A7-9F5E-AA15-0AEF-318FEF8F8641}"/>
              </a:ext>
            </a:extLst>
          </p:cNvPr>
          <p:cNvSpPr/>
          <p:nvPr/>
        </p:nvSpPr>
        <p:spPr>
          <a:xfrm>
            <a:off x="1493936" y="2254269"/>
            <a:ext cx="3121197" cy="296471"/>
          </a:xfrm>
          <a:prstGeom prst="rect">
            <a:avLst/>
          </a:prstGeom>
        </p:spPr>
        <p:txBody>
          <a:bodyPr wrap="none" lIns="80243" tIns="40122" rIns="80243" bIns="40122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¿Cómo es el cálculo de Claridad?</a:t>
            </a:r>
            <a:endParaRPr kumimoji="0" lang="es-CO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6" name="1 Título">
            <a:extLst>
              <a:ext uri="{FF2B5EF4-FFF2-40B4-BE49-F238E27FC236}">
                <a16:creationId xmlns:a16="http://schemas.microsoft.com/office/drawing/2014/main" id="{5DBD6632-D7F1-9D8B-5424-5EB5CA501DBA}"/>
              </a:ext>
            </a:extLst>
          </p:cNvPr>
          <p:cNvSpPr txBox="1">
            <a:spLocks/>
          </p:cNvSpPr>
          <p:nvPr/>
        </p:nvSpPr>
        <p:spPr>
          <a:xfrm>
            <a:off x="1514006" y="5078542"/>
            <a:ext cx="4258823" cy="305730"/>
          </a:xfrm>
          <a:prstGeom prst="rect">
            <a:avLst/>
          </a:prstGeom>
        </p:spPr>
        <p:txBody>
          <a:bodyPr lIns="80243" tIns="40122" rIns="80243" bIns="40122">
            <a:noAutofit/>
          </a:bodyPr>
          <a:lstStyle>
            <a:defPPr>
              <a:defRPr lang="en-US"/>
            </a:defPPr>
            <a:lvl1pPr defTabSz="1828343">
              <a:lnSpc>
                <a:spcPct val="90000"/>
              </a:lnSpc>
              <a:spcBef>
                <a:spcPct val="0"/>
              </a:spcBef>
              <a:buNone/>
              <a:defRPr sz="4500" b="1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1828343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Resolución por parte del Asesor</a:t>
            </a:r>
          </a:p>
        </p:txBody>
      </p:sp>
      <p:sp>
        <p:nvSpPr>
          <p:cNvPr id="17" name="13 Rectángulo">
            <a:extLst>
              <a:ext uri="{FF2B5EF4-FFF2-40B4-BE49-F238E27FC236}">
                <a16:creationId xmlns:a16="http://schemas.microsoft.com/office/drawing/2014/main" id="{CA65C36C-84B0-5EC6-43EC-61F189815426}"/>
              </a:ext>
            </a:extLst>
          </p:cNvPr>
          <p:cNvSpPr/>
          <p:nvPr/>
        </p:nvSpPr>
        <p:spPr>
          <a:xfrm>
            <a:off x="1673495" y="5895968"/>
            <a:ext cx="6439481" cy="219527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Es la capacidad del asesor en resolver la inquietud o requerimiento del ciudadano</a:t>
            </a:r>
          </a:p>
        </p:txBody>
      </p:sp>
      <p:cxnSp>
        <p:nvCxnSpPr>
          <p:cNvPr id="18" name="15 Conector recto">
            <a:extLst>
              <a:ext uri="{FF2B5EF4-FFF2-40B4-BE49-F238E27FC236}">
                <a16:creationId xmlns:a16="http://schemas.microsoft.com/office/drawing/2014/main" id="{E4509578-7216-6032-71D4-9AD1DEFD383D}"/>
              </a:ext>
            </a:extLst>
          </p:cNvPr>
          <p:cNvCxnSpPr>
            <a:cxnSpLocks/>
          </p:cNvCxnSpPr>
          <p:nvPr/>
        </p:nvCxnSpPr>
        <p:spPr>
          <a:xfrm flipV="1">
            <a:off x="1442356" y="3045105"/>
            <a:ext cx="9511184" cy="8128"/>
          </a:xfrm>
          <a:prstGeom prst="line">
            <a:avLst/>
          </a:prstGeom>
          <a:ln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6 Conector recto">
            <a:extLst>
              <a:ext uri="{FF2B5EF4-FFF2-40B4-BE49-F238E27FC236}">
                <a16:creationId xmlns:a16="http://schemas.microsoft.com/office/drawing/2014/main" id="{FDBE669B-6A14-2B83-323E-E742B4813B6C}"/>
              </a:ext>
            </a:extLst>
          </p:cNvPr>
          <p:cNvCxnSpPr>
            <a:cxnSpLocks/>
          </p:cNvCxnSpPr>
          <p:nvPr/>
        </p:nvCxnSpPr>
        <p:spPr>
          <a:xfrm>
            <a:off x="1442356" y="4970814"/>
            <a:ext cx="9511184" cy="0"/>
          </a:xfrm>
          <a:prstGeom prst="line">
            <a:avLst/>
          </a:prstGeom>
          <a:ln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1 CuadroTexto">
            <a:extLst>
              <a:ext uri="{FF2B5EF4-FFF2-40B4-BE49-F238E27FC236}">
                <a16:creationId xmlns:a16="http://schemas.microsoft.com/office/drawing/2014/main" id="{F6CEBCC9-C128-4DBE-BC47-2E29862E5064}"/>
              </a:ext>
            </a:extLst>
          </p:cNvPr>
          <p:cNvSpPr txBox="1"/>
          <p:nvPr/>
        </p:nvSpPr>
        <p:spPr>
          <a:xfrm>
            <a:off x="1673495" y="4670135"/>
            <a:ext cx="579678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Representa el grado de satisfacción con la atención recibida a través de los canales de atención</a:t>
            </a:r>
          </a:p>
        </p:txBody>
      </p:sp>
      <p:sp>
        <p:nvSpPr>
          <p:cNvPr id="21" name="19 CuadroTexto">
            <a:extLst>
              <a:ext uri="{FF2B5EF4-FFF2-40B4-BE49-F238E27FC236}">
                <a16:creationId xmlns:a16="http://schemas.microsoft.com/office/drawing/2014/main" id="{78646268-6B1F-1C31-70D2-9B879361C469}"/>
              </a:ext>
            </a:extLst>
          </p:cNvPr>
          <p:cNvSpPr txBox="1"/>
          <p:nvPr/>
        </p:nvSpPr>
        <p:spPr>
          <a:xfrm>
            <a:off x="1625145" y="2716811"/>
            <a:ext cx="765466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Representa el grado de entendimiento que tiene el ciudadano con respecto a la información brindada en los canales de atención</a:t>
            </a:r>
          </a:p>
        </p:txBody>
      </p:sp>
      <p:pic>
        <p:nvPicPr>
          <p:cNvPr id="22" name="Picture 3">
            <a:extLst>
              <a:ext uri="{FF2B5EF4-FFF2-40B4-BE49-F238E27FC236}">
                <a16:creationId xmlns:a16="http://schemas.microsoft.com/office/drawing/2014/main" id="{E0138661-6CE7-8753-A090-A337AD0F9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9805" y="3738878"/>
            <a:ext cx="1742313" cy="736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22 Rectángulo">
            <a:extLst>
              <a:ext uri="{FF2B5EF4-FFF2-40B4-BE49-F238E27FC236}">
                <a16:creationId xmlns:a16="http://schemas.microsoft.com/office/drawing/2014/main" id="{053ECE45-74F8-E08E-50EE-A95A8D97664D}"/>
              </a:ext>
            </a:extLst>
          </p:cNvPr>
          <p:cNvSpPr/>
          <p:nvPr/>
        </p:nvSpPr>
        <p:spPr>
          <a:xfrm>
            <a:off x="1493936" y="5371664"/>
            <a:ext cx="3339654" cy="296471"/>
          </a:xfrm>
          <a:prstGeom prst="rect">
            <a:avLst/>
          </a:prstGeom>
        </p:spPr>
        <p:txBody>
          <a:bodyPr wrap="none" lIns="80243" tIns="40122" rIns="80243" bIns="40122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¿Cómo es el cálculo de Resolución?</a:t>
            </a:r>
            <a:endParaRPr kumimoji="0" lang="es-CO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grpSp>
        <p:nvGrpSpPr>
          <p:cNvPr id="25" name="56 Grupo">
            <a:extLst>
              <a:ext uri="{FF2B5EF4-FFF2-40B4-BE49-F238E27FC236}">
                <a16:creationId xmlns:a16="http://schemas.microsoft.com/office/drawing/2014/main" id="{3C5D0B04-5557-5873-A57F-27AF4A9FB088}"/>
              </a:ext>
            </a:extLst>
          </p:cNvPr>
          <p:cNvGrpSpPr/>
          <p:nvPr/>
        </p:nvGrpSpPr>
        <p:grpSpPr>
          <a:xfrm>
            <a:off x="9511841" y="5189906"/>
            <a:ext cx="599663" cy="803616"/>
            <a:chOff x="0" y="0"/>
            <a:chExt cx="1390651" cy="1453705"/>
          </a:xfrm>
        </p:grpSpPr>
        <p:grpSp>
          <p:nvGrpSpPr>
            <p:cNvPr id="26" name="59 Grupo">
              <a:extLst>
                <a:ext uri="{FF2B5EF4-FFF2-40B4-BE49-F238E27FC236}">
                  <a16:creationId xmlns:a16="http://schemas.microsoft.com/office/drawing/2014/main" id="{B72858D3-8470-C41C-E790-CBA0021375F9}"/>
                </a:ext>
              </a:extLst>
            </p:cNvPr>
            <p:cNvGrpSpPr/>
            <p:nvPr/>
          </p:nvGrpSpPr>
          <p:grpSpPr>
            <a:xfrm>
              <a:off x="0" y="0"/>
              <a:ext cx="1362074" cy="703199"/>
              <a:chOff x="0" y="0"/>
              <a:chExt cx="1564551" cy="693674"/>
            </a:xfr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</p:grpSpPr>
          <p:sp>
            <p:nvSpPr>
              <p:cNvPr id="30" name="63 Rectángulo redondeado">
                <a:extLst>
                  <a:ext uri="{FF2B5EF4-FFF2-40B4-BE49-F238E27FC236}">
                    <a16:creationId xmlns:a16="http://schemas.microsoft.com/office/drawing/2014/main" id="{9A49B6D3-5633-4731-DC95-CBF51E663A1A}"/>
                  </a:ext>
                </a:extLst>
              </p:cNvPr>
              <p:cNvSpPr/>
              <p:nvPr/>
            </p:nvSpPr>
            <p:spPr>
              <a:xfrm>
                <a:off x="0" y="0"/>
                <a:ext cx="1564551" cy="693674"/>
              </a:xfrm>
              <a:prstGeom prst="roundRect">
                <a:avLst>
                  <a:gd name="adj" fmla="val 10000"/>
                </a:avLst>
              </a:prstGeom>
              <a:solidFill>
                <a:schemeClr val="accent6">
                  <a:lumMod val="75000"/>
                </a:schemeClr>
              </a:solidFill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endParaRPr>
              </a:p>
            </p:txBody>
          </p:sp>
          <p:sp>
            <p:nvSpPr>
              <p:cNvPr id="31" name="66 Rectángulo">
                <a:extLst>
                  <a:ext uri="{FF2B5EF4-FFF2-40B4-BE49-F238E27FC236}">
                    <a16:creationId xmlns:a16="http://schemas.microsoft.com/office/drawing/2014/main" id="{FD387FA9-6303-6C96-6F47-E04B353A9FD5}"/>
                  </a:ext>
                </a:extLst>
              </p:cNvPr>
              <p:cNvSpPr/>
              <p:nvPr/>
            </p:nvSpPr>
            <p:spPr>
              <a:xfrm>
                <a:off x="0" y="120177"/>
                <a:ext cx="1564551" cy="462449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61534" tIns="61534" rIns="61534" bIns="32965" numCol="1" spcCol="1270" anchor="ctr" anchorCtr="0"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384652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CO" sz="1000" b="1" i="0" u="none" strike="noStrike" kern="1200" cap="none" spc="0" normalizeH="0" baseline="0" noProof="0" dirty="0">
                    <a:ln w="18000">
                      <a:noFill/>
                      <a:prstDash val="solid"/>
                      <a:miter lim="800000"/>
                    </a:ln>
                    <a:solidFill>
                      <a:prstClr val="white"/>
                    </a:solidFill>
                    <a:effectLst>
                      <a:outerShdw blurRad="25500" dist="23000" dir="7020000" algn="tl">
                        <a:srgbClr val="000000">
                          <a:alpha val="50000"/>
                        </a:srgbClr>
                      </a:outerShdw>
                    </a:effectLst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rPr>
                  <a:t>SI</a:t>
                </a:r>
              </a:p>
            </p:txBody>
          </p:sp>
        </p:grpSp>
        <p:grpSp>
          <p:nvGrpSpPr>
            <p:cNvPr id="27" name="60 Grupo">
              <a:extLst>
                <a:ext uri="{FF2B5EF4-FFF2-40B4-BE49-F238E27FC236}">
                  <a16:creationId xmlns:a16="http://schemas.microsoft.com/office/drawing/2014/main" id="{A8207705-BE01-020B-E95A-B6DA24D0CA9E}"/>
                </a:ext>
              </a:extLst>
            </p:cNvPr>
            <p:cNvGrpSpPr/>
            <p:nvPr/>
          </p:nvGrpSpPr>
          <p:grpSpPr>
            <a:xfrm>
              <a:off x="1" y="723901"/>
              <a:ext cx="1390650" cy="729804"/>
              <a:chOff x="1" y="723901"/>
              <a:chExt cx="1592281" cy="682179"/>
            </a:xfr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</p:grpSpPr>
          <p:sp>
            <p:nvSpPr>
              <p:cNvPr id="28" name="61 Rectángulo redondeado">
                <a:extLst>
                  <a:ext uri="{FF2B5EF4-FFF2-40B4-BE49-F238E27FC236}">
                    <a16:creationId xmlns:a16="http://schemas.microsoft.com/office/drawing/2014/main" id="{6A80673C-4FAB-D343-0FC5-5EEA1B2366A9}"/>
                  </a:ext>
                </a:extLst>
              </p:cNvPr>
              <p:cNvSpPr/>
              <p:nvPr/>
            </p:nvSpPr>
            <p:spPr>
              <a:xfrm>
                <a:off x="1" y="723901"/>
                <a:ext cx="1592281" cy="682179"/>
              </a:xfrm>
              <a:prstGeom prst="roundRect">
                <a:avLst>
                  <a:gd name="adj" fmla="val 10000"/>
                </a:avLst>
              </a:prstGeom>
              <a:solidFill>
                <a:srgbClr val="C00000"/>
              </a:solidFill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endParaRPr>
              </a:p>
            </p:txBody>
          </p:sp>
          <p:sp>
            <p:nvSpPr>
              <p:cNvPr id="29" name="62 Rectángulo">
                <a:extLst>
                  <a:ext uri="{FF2B5EF4-FFF2-40B4-BE49-F238E27FC236}">
                    <a16:creationId xmlns:a16="http://schemas.microsoft.com/office/drawing/2014/main" id="{F25D5D18-D6D6-C7A0-9829-843A210C146A}"/>
                  </a:ext>
                </a:extLst>
              </p:cNvPr>
              <p:cNvSpPr/>
              <p:nvPr/>
            </p:nvSpPr>
            <p:spPr>
              <a:xfrm>
                <a:off x="1" y="837597"/>
                <a:ext cx="1592281" cy="454786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2743" tIns="52743" rIns="52743" bIns="28256" numCol="1" spcCol="1270" anchor="ctr" anchorCtr="0">
                <a:noAutofit/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329702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CO" sz="1000" b="1" i="0" u="none" strike="noStrike" kern="1200" cap="none" spc="0" normalizeH="0" baseline="0" noProof="0" dirty="0">
                    <a:ln w="11430"/>
                    <a:solidFill>
                      <a:prstClr val="white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rPr>
                  <a:t>NO</a:t>
                </a:r>
                <a:endParaRPr kumimoji="0" lang="es-CO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endParaRPr>
              </a:p>
            </p:txBody>
          </p:sp>
        </p:grpSp>
      </p:grpSp>
      <p:sp>
        <p:nvSpPr>
          <p:cNvPr id="33" name="2 CuadroTexto">
            <a:extLst>
              <a:ext uri="{FF2B5EF4-FFF2-40B4-BE49-F238E27FC236}">
                <a16:creationId xmlns:a16="http://schemas.microsoft.com/office/drawing/2014/main" id="{651DD6E0-DE1E-8E26-E6A9-A5F1B8595AB9}"/>
              </a:ext>
            </a:extLst>
          </p:cNvPr>
          <p:cNvSpPr txBox="1"/>
          <p:nvPr/>
        </p:nvSpPr>
        <p:spPr>
          <a:xfrm>
            <a:off x="7065155" y="3633325"/>
            <a:ext cx="17423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buFont typeface="+mj-lt"/>
              <a:buAutoNum type="arabicPeriod"/>
            </a:pPr>
            <a:r>
              <a:rPr lang="es-CO" sz="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Totalmente Insatisfecho 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s-CO" sz="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Algo Insatisfecho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s-CO" sz="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Ni Satisfecho ni Insatisfecho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s-CO" sz="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Algo Satisfecho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s-CO" sz="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Totalmente Satisfecho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656F2A7A-0BAE-CE35-6DAB-86A8B862CE57}"/>
              </a:ext>
            </a:extLst>
          </p:cNvPr>
          <p:cNvSpPr txBox="1"/>
          <p:nvPr/>
        </p:nvSpPr>
        <p:spPr>
          <a:xfrm>
            <a:off x="0" y="6359323"/>
            <a:ext cx="81617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Fuentes: Lineamientos para el diseño e implementación de mediciones  de percepción  y expectativas ciudadanas – DNP – 2015</a:t>
            </a:r>
          </a:p>
          <a:p>
            <a:pPr marL="1217299" marR="0" lvl="0" indent="-1217299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Metodología para el mejoramiento de sistemas de servicio al ciudadano en entidades públicas – DNP . PNSC – 2016</a:t>
            </a:r>
          </a:p>
          <a:p>
            <a:pPr marL="1217299" marR="0" lvl="0" indent="-1217299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https://www.wowcx.com/como-medir-la-experiencia-de-cliente/</a:t>
            </a:r>
          </a:p>
        </p:txBody>
      </p: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13C29734-6690-A137-3A65-9F68C4520815}"/>
              </a:ext>
            </a:extLst>
          </p:cNvPr>
          <p:cNvCxnSpPr>
            <a:cxnSpLocks/>
          </p:cNvCxnSpPr>
          <p:nvPr/>
        </p:nvCxnSpPr>
        <p:spPr>
          <a:xfrm flipV="1">
            <a:off x="64006" y="6359323"/>
            <a:ext cx="8922989" cy="23994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" name="CuadroTexto 3">
            <a:extLst>
              <a:ext uri="{FF2B5EF4-FFF2-40B4-BE49-F238E27FC236}">
                <a16:creationId xmlns:a16="http://schemas.microsoft.com/office/drawing/2014/main" id="{76793A7A-7830-BC37-CC15-8AA0242EECEB}"/>
              </a:ext>
            </a:extLst>
          </p:cNvPr>
          <p:cNvSpPr txBox="1"/>
          <p:nvPr/>
        </p:nvSpPr>
        <p:spPr>
          <a:xfrm>
            <a:off x="4366011" y="1543652"/>
            <a:ext cx="3112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Indicadores orientadores</a:t>
            </a:r>
            <a:endParaRPr kumimoji="0" lang="es-CO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E5C444D-D049-620C-134E-858E0C240C3A}"/>
              </a:ext>
            </a:extLst>
          </p:cNvPr>
          <p:cNvSpPr txBox="1"/>
          <p:nvPr/>
        </p:nvSpPr>
        <p:spPr>
          <a:xfrm>
            <a:off x="7221179" y="1971415"/>
            <a:ext cx="176581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buFont typeface="+mj-lt"/>
              <a:buAutoNum type="arabicPeriod"/>
            </a:pPr>
            <a:r>
              <a:rPr lang="es-CO" sz="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Totalmente Confusa 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s-CO" sz="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Algo Confusa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s-CO" sz="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Ni Confusa ni Clara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s-CO" sz="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Algo Clara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s-CO" sz="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Totalmente Clara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B59C0FC-7AF5-7E3B-2596-990D660873D3}"/>
              </a:ext>
            </a:extLst>
          </p:cNvPr>
          <p:cNvSpPr txBox="1"/>
          <p:nvPr/>
        </p:nvSpPr>
        <p:spPr>
          <a:xfrm>
            <a:off x="4366011" y="4107089"/>
            <a:ext cx="2226807" cy="219804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ES" sz="800" b="1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Satisfechos / total de encuestados</a:t>
            </a:r>
            <a:endParaRPr lang="es-CO" sz="1200" b="1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E065DB54-C9CA-D66B-AA76-7DD65E4B10EB}"/>
              </a:ext>
            </a:extLst>
          </p:cNvPr>
          <p:cNvSpPr txBox="1"/>
          <p:nvPr/>
        </p:nvSpPr>
        <p:spPr>
          <a:xfrm>
            <a:off x="4737669" y="2320228"/>
            <a:ext cx="2103806" cy="219804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ES" sz="800" b="1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Claridad</a:t>
            </a:r>
            <a:r>
              <a:rPr lang="es-ES" sz="800" b="1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/ total de encuestados</a:t>
            </a:r>
            <a:endParaRPr lang="es-CO" sz="1200" b="1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EE4ABA3-7AA9-6A21-D554-D213AAB4A2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5752" y="1867203"/>
            <a:ext cx="1603053" cy="1067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948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>
            <a:extLst>
              <a:ext uri="{FF2B5EF4-FFF2-40B4-BE49-F238E27FC236}">
                <a16:creationId xmlns:a16="http://schemas.microsoft.com/office/drawing/2014/main" id="{9BD3E3BE-DF50-B20A-2C3F-C2153F2E57C8}"/>
              </a:ext>
            </a:extLst>
          </p:cNvPr>
          <p:cNvSpPr txBox="1"/>
          <p:nvPr/>
        </p:nvSpPr>
        <p:spPr>
          <a:xfrm>
            <a:off x="1083177" y="853489"/>
            <a:ext cx="907777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Evaluación de la experiencia de los ciudadanos en los canales de atención ficha técnica encuestas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(</a:t>
            </a:r>
            <a:r>
              <a:rPr lang="es-CO" sz="14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Abril </a:t>
            </a:r>
            <a:r>
              <a:rPr kumimoji="0" lang="es-CO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– Mayo - Junio)</a:t>
            </a:r>
          </a:p>
        </p:txBody>
      </p:sp>
      <p:graphicFrame>
        <p:nvGraphicFramePr>
          <p:cNvPr id="11" name="Shape 282">
            <a:extLst>
              <a:ext uri="{FF2B5EF4-FFF2-40B4-BE49-F238E27FC236}">
                <a16:creationId xmlns:a16="http://schemas.microsoft.com/office/drawing/2014/main" id="{C0B6EE03-102A-01C4-33D2-16FF8FF742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52463248"/>
              </p:ext>
            </p:extLst>
          </p:nvPr>
        </p:nvGraphicFramePr>
        <p:xfrm>
          <a:off x="1151860" y="1763251"/>
          <a:ext cx="9888279" cy="459315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606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821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64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Objetivo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Conocer la experiencia de los ciudadanos respecto del servicio prestado por La Unidad cuando realizan trámites de Pensiones o procesos de Parafiscales; para así establecer planes de acción que permitan la mejora continua y la innovación en los procesos, en la prestación del servicio y la imagen de la Entidad 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76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Período Evaluado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3603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25000"/>
                        <a:buFontTx/>
                        <a:buNone/>
                        <a:tabLst/>
                        <a:defRPr/>
                      </a:pPr>
                      <a:r>
                        <a:rPr lang="es-CO" sz="1000" b="0" i="0" u="none" strike="noStrike" cap="non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Del 01 de abril al 30 de junio de 2026.</a:t>
                      </a:r>
                      <a:endParaRPr lang="es-CO" sz="1000" b="0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  <a:sym typeface="Calibri"/>
                      </a:endParaRP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72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Proceso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Gestión de Relaciones con el Ciudadano y Grupos de Interés.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73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Subproceso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Evaluar el servicio al ciudadano de pensiones, parafiscales y grupos de interés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29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Canales de Atención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Canales: Telefónico, Presencial, Derechos de Petición y Oficina Virtual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553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Técnica de recolección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3603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25000"/>
                        <a:buFontTx/>
                        <a:buNone/>
                        <a:tabLst/>
                        <a:defRPr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Aplicación de cuestionario estructurado</a:t>
                      </a:r>
                      <a:b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</a:b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Se ofrece la encuesta  a los ciudadanos inmediatamente después de la atención a través de los siguientes medios:</a:t>
                      </a:r>
                    </a:p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Telefónico - IVR</a:t>
                      </a:r>
                    </a:p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Presencial - Correo electrónico</a:t>
                      </a:r>
                    </a:p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Derechos de Petición – Correo electrónico</a:t>
                      </a:r>
                    </a:p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Oficina virtual – Plataforma en la página web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73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Grupo objetivo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3603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25000"/>
                        <a:buFontTx/>
                        <a:buNone/>
                        <a:tabLst/>
                        <a:defRPr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Ciudadanos que se contactaron a través de los canales de atención, con trámites, solicitudes o cualquier otro interés en los procesos misionales de pensiones y parafiscales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73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Cantidad de interacciones (Universo)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3603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25000"/>
                        <a:buFontTx/>
                        <a:buNone/>
                        <a:tabLst/>
                        <a:defRPr/>
                      </a:pPr>
                      <a:r>
                        <a:rPr lang="es-ES" sz="10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43.073</a:t>
                      </a: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 interacciones con los ciudadanos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47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Encuestas realizadas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6.488</a:t>
                      </a: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 encuestas realizadas.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342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Porcentaje de encuestas respecto a la cantidad de operaciones (Universo)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472C4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 </a:t>
                      </a:r>
                      <a:r>
                        <a:rPr lang="es-CO" sz="1000" b="1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15.06</a:t>
                      </a: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%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ysClr val="windowText" lastClr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07E0CA56-D44C-22D2-562E-B83E58A1614D}"/>
              </a:ext>
            </a:extLst>
          </p:cNvPr>
          <p:cNvCxnSpPr>
            <a:cxnSpLocks/>
          </p:cNvCxnSpPr>
          <p:nvPr/>
        </p:nvCxnSpPr>
        <p:spPr>
          <a:xfrm flipV="1">
            <a:off x="64006" y="6359323"/>
            <a:ext cx="8922989" cy="23994"/>
          </a:xfrm>
          <a:prstGeom prst="line">
            <a:avLst/>
          </a:prstGeom>
          <a:noFill/>
          <a:ln w="6350" cap="flat" cmpd="sng" algn="ctr">
            <a:solidFill>
              <a:srgbClr val="FFC000"/>
            </a:solidFill>
            <a:prstDash val="solid"/>
            <a:miter lim="800000"/>
          </a:ln>
          <a:effectLst/>
        </p:spPr>
      </p:cxn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8063BC2-83ED-2EF8-7A12-933EA9A00785}"/>
              </a:ext>
            </a:extLst>
          </p:cNvPr>
          <p:cNvSpPr txBox="1"/>
          <p:nvPr/>
        </p:nvSpPr>
        <p:spPr>
          <a:xfrm>
            <a:off x="0" y="6472756"/>
            <a:ext cx="81617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Fuente: Gestor de contacto- Informe calidad percibida –UGPP/DSIAC – I Trimestre 2026</a:t>
            </a:r>
          </a:p>
        </p:txBody>
      </p:sp>
    </p:spTree>
    <p:extLst>
      <p:ext uri="{BB962C8B-B14F-4D97-AF65-F5344CB8AC3E}">
        <p14:creationId xmlns:p14="http://schemas.microsoft.com/office/powerpoint/2010/main" val="2665571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3 Rectángulo">
            <a:extLst>
              <a:ext uri="{FF2B5EF4-FFF2-40B4-BE49-F238E27FC236}">
                <a16:creationId xmlns:a16="http://schemas.microsoft.com/office/drawing/2014/main" id="{9F454D7A-7043-0A62-ECFF-00C93B7E3D15}"/>
              </a:ext>
            </a:extLst>
          </p:cNvPr>
          <p:cNvSpPr/>
          <p:nvPr/>
        </p:nvSpPr>
        <p:spPr>
          <a:xfrm>
            <a:off x="1340743" y="909318"/>
            <a:ext cx="8987540" cy="542692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r>
              <a:rPr lang="es-ES" b="1" dirty="0">
                <a:solidFill>
                  <a:srgbClr val="4D4D4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Medición de Experiencia Ciudadana II Trimestre 2026</a:t>
            </a:r>
          </a:p>
          <a:p>
            <a:r>
              <a:rPr lang="es-CO" sz="12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(Abril – Mayo - Junio)</a:t>
            </a:r>
          </a:p>
        </p:txBody>
      </p:sp>
      <p:sp>
        <p:nvSpPr>
          <p:cNvPr id="7" name="Diagrama de flujo: conector 6">
            <a:extLst>
              <a:ext uri="{FF2B5EF4-FFF2-40B4-BE49-F238E27FC236}">
                <a16:creationId xmlns:a16="http://schemas.microsoft.com/office/drawing/2014/main" id="{E1B4F310-8E06-0389-1F47-2B5DA300F128}"/>
              </a:ext>
            </a:extLst>
          </p:cNvPr>
          <p:cNvSpPr/>
          <p:nvPr/>
        </p:nvSpPr>
        <p:spPr>
          <a:xfrm>
            <a:off x="1844872" y="1718291"/>
            <a:ext cx="4234773" cy="3890982"/>
          </a:xfrm>
          <a:prstGeom prst="flowChartConnector">
            <a:avLst/>
          </a:prstGeom>
          <a:solidFill>
            <a:sysClr val="window" lastClr="FFFFFF"/>
          </a:solidFill>
          <a:ln w="5715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kumimoji="0" lang="es-CO" sz="1400" b="1" i="0" u="none" strike="noStrike" kern="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Montserrat Regular" pitchFamily="2" charset="0"/>
                <a:ea typeface="Calibri"/>
                <a:cs typeface="Calibri"/>
                <a:sym typeface="Calibri"/>
              </a:rPr>
              <a:t>MEDICIÓN DE EXPERIENCIA CANALES DE ATENCIÓN.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endParaRPr kumimoji="0" lang="es-CO" sz="1400" b="1" i="0" u="none" strike="noStrike" kern="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Montserrat Regular" pitchFamily="2" charset="0"/>
              <a:ea typeface="Calibri"/>
              <a:cs typeface="Calibri"/>
              <a:sym typeface="Calibri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endParaRPr kumimoji="0" lang="es-CO" sz="1000" b="1" i="0" u="none" strike="noStrike" kern="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Montserrat Regular" pitchFamily="2" charset="0"/>
              <a:ea typeface="Calibri"/>
              <a:cs typeface="Calibri"/>
              <a:sym typeface="Calibri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kumimoji="0" lang="es-CO" sz="1000" b="1" i="0" u="none" strike="noStrike" kern="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Montserrat Regular" pitchFamily="2" charset="0"/>
                <a:ea typeface="Calibri"/>
                <a:cs typeface="Calibri"/>
                <a:sym typeface="Calibri"/>
              </a:rPr>
              <a:t>DIRECCIÓN DE SERVICIOS INTEGRADOS DE ATENCIÓN</a:t>
            </a:r>
            <a:endParaRPr kumimoji="0" lang="es-CO" sz="900" b="1" i="0" u="sng" strike="noStrike" kern="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ontserrat Regular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9" name="Diagrama de flujo: conector 8">
            <a:extLst>
              <a:ext uri="{FF2B5EF4-FFF2-40B4-BE49-F238E27FC236}">
                <a16:creationId xmlns:a16="http://schemas.microsoft.com/office/drawing/2014/main" id="{42E2DECF-FD6D-E954-1B3F-723E2F220CCA}"/>
              </a:ext>
            </a:extLst>
          </p:cNvPr>
          <p:cNvSpPr/>
          <p:nvPr/>
        </p:nvSpPr>
        <p:spPr>
          <a:xfrm>
            <a:off x="5230026" y="2478127"/>
            <a:ext cx="957832" cy="716092"/>
          </a:xfrm>
          <a:prstGeom prst="flowChartConnector">
            <a:avLst/>
          </a:prstGeom>
          <a:gradFill flip="none" rotWithShape="1">
            <a:gsLst>
              <a:gs pos="0">
                <a:srgbClr val="4472C4">
                  <a:shade val="30000"/>
                  <a:satMod val="115000"/>
                </a:srgbClr>
              </a:gs>
              <a:gs pos="50000">
                <a:srgbClr val="4472C4">
                  <a:shade val="67500"/>
                  <a:satMod val="115000"/>
                </a:srgbClr>
              </a:gs>
              <a:gs pos="100000">
                <a:srgbClr val="4472C4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 w="12700" cap="flat" cmpd="sng" algn="ctr">
            <a:solidFill>
              <a:srgbClr val="4472C4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100" b="1" kern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89</a:t>
            </a:r>
            <a:r>
              <a:rPr kumimoji="0" lang="es-CO" sz="1100" b="1" i="0" u="none" strike="noStrike" kern="0" cap="none" spc="0" normalizeH="0" baseline="0" noProof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Montserrat Regular" pitchFamily="2" charset="0"/>
                <a:ea typeface="+mn-ea"/>
                <a:cs typeface="+mn-cs"/>
              </a:rPr>
              <a:t>.53%</a:t>
            </a:r>
          </a:p>
        </p:txBody>
      </p:sp>
      <p:sp>
        <p:nvSpPr>
          <p:cNvPr id="10" name="Diagrama de flujo: conector 9">
            <a:extLst>
              <a:ext uri="{FF2B5EF4-FFF2-40B4-BE49-F238E27FC236}">
                <a16:creationId xmlns:a16="http://schemas.microsoft.com/office/drawing/2014/main" id="{049C19CE-8249-F7C1-6A96-B01CD1085FD0}"/>
              </a:ext>
            </a:extLst>
          </p:cNvPr>
          <p:cNvSpPr/>
          <p:nvPr/>
        </p:nvSpPr>
        <p:spPr>
          <a:xfrm>
            <a:off x="5505633" y="3310122"/>
            <a:ext cx="957832" cy="716092"/>
          </a:xfrm>
          <a:prstGeom prst="flowChartConnector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 w="1270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100" b="1" kern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85,66</a:t>
            </a:r>
            <a:r>
              <a:rPr kumimoji="0" lang="es-CO" sz="1100" b="1" i="0" u="none" strike="noStrike" kern="0" cap="none" spc="0" normalizeH="0" baseline="0" noProof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Montserrat Regular" pitchFamily="2" charset="0"/>
                <a:ea typeface="+mn-ea"/>
                <a:cs typeface="+mn-cs"/>
              </a:rPr>
              <a:t>%</a:t>
            </a:r>
          </a:p>
        </p:txBody>
      </p:sp>
      <p:sp>
        <p:nvSpPr>
          <p:cNvPr id="12" name="Diagrama de flujo: conector 11">
            <a:extLst>
              <a:ext uri="{FF2B5EF4-FFF2-40B4-BE49-F238E27FC236}">
                <a16:creationId xmlns:a16="http://schemas.microsoft.com/office/drawing/2014/main" id="{1D4B9E57-5077-1A26-F5D4-930A30F1C159}"/>
              </a:ext>
            </a:extLst>
          </p:cNvPr>
          <p:cNvSpPr/>
          <p:nvPr/>
        </p:nvSpPr>
        <p:spPr>
          <a:xfrm>
            <a:off x="5412815" y="4135824"/>
            <a:ext cx="957832" cy="718618"/>
          </a:xfrm>
          <a:prstGeom prst="flowChartConnector">
            <a:avLst/>
          </a:prstGeom>
          <a:gradFill flip="none" rotWithShape="1">
            <a:gsLst>
              <a:gs pos="0">
                <a:sysClr val="window" lastClr="FFFFFF">
                  <a:lumMod val="65000"/>
                  <a:shade val="30000"/>
                  <a:satMod val="115000"/>
                </a:sysClr>
              </a:gs>
              <a:gs pos="50000">
                <a:sysClr val="window" lastClr="FFFFFF">
                  <a:lumMod val="65000"/>
                  <a:shade val="67500"/>
                  <a:satMod val="115000"/>
                </a:sysClr>
              </a:gs>
              <a:gs pos="100000">
                <a:sysClr val="window" lastClr="FFFFFF">
                  <a:lumMod val="65000"/>
                  <a:shade val="100000"/>
                  <a:satMod val="115000"/>
                </a:sysClr>
              </a:gs>
            </a:gsLst>
            <a:path path="circle">
              <a:fillToRect l="100000" b="100000"/>
            </a:path>
            <a:tileRect t="-100000" r="-100000"/>
          </a:gradFill>
          <a:ln w="12700" cap="flat" cmpd="sng" algn="ctr">
            <a:solidFill>
              <a:srgbClr val="5B9BD5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0" cap="none" spc="0" normalizeH="0" baseline="0" noProof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Montserrat Regular" pitchFamily="2" charset="0"/>
                <a:ea typeface="+mn-ea"/>
                <a:cs typeface="+mn-cs"/>
              </a:rPr>
              <a:t>75</a:t>
            </a:r>
            <a:r>
              <a:rPr lang="es-CO" sz="1100" b="1" kern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,82</a:t>
            </a:r>
            <a:r>
              <a:rPr kumimoji="0" lang="es-CO" sz="1100" b="1" i="0" u="none" strike="noStrike" kern="0" cap="none" spc="0" normalizeH="0" baseline="0" noProof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Montserrat Regular" pitchFamily="2" charset="0"/>
                <a:ea typeface="+mn-ea"/>
                <a:cs typeface="+mn-cs"/>
              </a:rPr>
              <a:t>%</a:t>
            </a:r>
          </a:p>
        </p:txBody>
      </p:sp>
      <p:cxnSp>
        <p:nvCxnSpPr>
          <p:cNvPr id="13" name="Conector: angular 12">
            <a:extLst>
              <a:ext uri="{FF2B5EF4-FFF2-40B4-BE49-F238E27FC236}">
                <a16:creationId xmlns:a16="http://schemas.microsoft.com/office/drawing/2014/main" id="{E3E5EC1F-2BE5-A71D-E3ED-62F181B0CD54}"/>
              </a:ext>
            </a:extLst>
          </p:cNvPr>
          <p:cNvCxnSpPr>
            <a:cxnSpLocks/>
            <a:stCxn id="9" idx="6"/>
            <a:endCxn id="15" idx="1"/>
          </p:cNvCxnSpPr>
          <p:nvPr/>
        </p:nvCxnSpPr>
        <p:spPr>
          <a:xfrm>
            <a:off x="6187858" y="2836173"/>
            <a:ext cx="1607196" cy="219521"/>
          </a:xfrm>
          <a:prstGeom prst="bentConnector3">
            <a:avLst/>
          </a:prstGeom>
          <a:noFill/>
          <a:ln w="28575" cap="flat" cmpd="sng" algn="ctr">
            <a:solidFill>
              <a:srgbClr val="4472C4"/>
            </a:solidFill>
            <a:prstDash val="solid"/>
            <a:miter lim="800000"/>
          </a:ln>
          <a:effectLst/>
        </p:spPr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DE3BA3E7-7F6C-BA62-69D8-9A56838BFA5D}"/>
              </a:ext>
            </a:extLst>
          </p:cNvPr>
          <p:cNvCxnSpPr>
            <a:cxnSpLocks/>
            <a:endCxn id="17" idx="1"/>
          </p:cNvCxnSpPr>
          <p:nvPr/>
        </p:nvCxnSpPr>
        <p:spPr>
          <a:xfrm flipV="1">
            <a:off x="6429294" y="3729453"/>
            <a:ext cx="1353571" cy="2507"/>
          </a:xfrm>
          <a:prstGeom prst="line">
            <a:avLst/>
          </a:prstGeom>
          <a:noFill/>
          <a:ln w="28575" cap="flat" cmpd="sng" algn="ctr">
            <a:solidFill>
              <a:srgbClr val="4472C4"/>
            </a:solidFill>
            <a:prstDash val="solid"/>
            <a:miter lim="800000"/>
          </a:ln>
          <a:effectLst/>
        </p:spPr>
      </p:cxnSp>
      <p:sp>
        <p:nvSpPr>
          <p:cNvPr id="15" name="Diagrama de flujo: terminador 14">
            <a:extLst>
              <a:ext uri="{FF2B5EF4-FFF2-40B4-BE49-F238E27FC236}">
                <a16:creationId xmlns:a16="http://schemas.microsoft.com/office/drawing/2014/main" id="{527AD2C7-1419-38B0-6FB7-BCE7DB8064F7}"/>
              </a:ext>
            </a:extLst>
          </p:cNvPr>
          <p:cNvSpPr/>
          <p:nvPr/>
        </p:nvSpPr>
        <p:spPr>
          <a:xfrm>
            <a:off x="7795054" y="2834955"/>
            <a:ext cx="2087061" cy="441478"/>
          </a:xfrm>
          <a:prstGeom prst="flowChartTerminator">
            <a:avLst/>
          </a:prstGeom>
          <a:gradFill flip="none" rotWithShape="1">
            <a:gsLst>
              <a:gs pos="0">
                <a:srgbClr val="4472C4">
                  <a:shade val="30000"/>
                  <a:satMod val="115000"/>
                </a:srgbClr>
              </a:gs>
              <a:gs pos="50000">
                <a:srgbClr val="4472C4">
                  <a:shade val="67500"/>
                  <a:satMod val="115000"/>
                </a:srgbClr>
              </a:gs>
              <a:gs pos="100000">
                <a:srgbClr val="4472C4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 w="12700" cap="flat" cmpd="sng" algn="ctr">
            <a:solidFill>
              <a:srgbClr val="44546A">
                <a:lumMod val="60000"/>
                <a:lumOff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Regular" pitchFamily="2" charset="0"/>
                <a:ea typeface="+mn-ea"/>
                <a:cs typeface="+mn-cs"/>
              </a:rPr>
              <a:t>CLARIDAD  CANALES</a:t>
            </a:r>
          </a:p>
        </p:txBody>
      </p:sp>
      <p:sp>
        <p:nvSpPr>
          <p:cNvPr id="16" name="Diagrama de flujo: terminador 15">
            <a:extLst>
              <a:ext uri="{FF2B5EF4-FFF2-40B4-BE49-F238E27FC236}">
                <a16:creationId xmlns:a16="http://schemas.microsoft.com/office/drawing/2014/main" id="{58EF9DBE-9F2A-3888-251B-A4215AFED56A}"/>
              </a:ext>
            </a:extLst>
          </p:cNvPr>
          <p:cNvSpPr/>
          <p:nvPr/>
        </p:nvSpPr>
        <p:spPr>
          <a:xfrm>
            <a:off x="8058371" y="4182473"/>
            <a:ext cx="1994076" cy="464685"/>
          </a:xfrm>
          <a:prstGeom prst="flowChartTerminator">
            <a:avLst/>
          </a:prstGeom>
          <a:solidFill>
            <a:sysClr val="window" lastClr="FFFFFF">
              <a:lumMod val="65000"/>
            </a:sysClr>
          </a:solidFill>
          <a:ln w="1270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kumimoji="0" lang="es-CO" sz="1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 Regular" pitchFamily="2" charset="0"/>
              <a:ea typeface="+mn-ea"/>
              <a:cs typeface="+mn-cs"/>
            </a:endParaRPr>
          </a:p>
          <a:p>
            <a:pPr algn="ctr">
              <a:defRPr/>
            </a:pPr>
            <a:r>
              <a:rPr kumimoji="0" lang="es-CO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Regular" pitchFamily="2" charset="0"/>
                <a:ea typeface="+mn-ea"/>
                <a:cs typeface="+mn-cs"/>
              </a:rPr>
              <a:t>SATISFACCIÓN OFICINA VIRTUAL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 Regular" pitchFamily="2" charset="0"/>
              <a:ea typeface="+mn-ea"/>
              <a:cs typeface="+mn-cs"/>
            </a:endParaRPr>
          </a:p>
        </p:txBody>
      </p:sp>
      <p:sp>
        <p:nvSpPr>
          <p:cNvPr id="17" name="Diagrama de flujo: terminador 16">
            <a:extLst>
              <a:ext uri="{FF2B5EF4-FFF2-40B4-BE49-F238E27FC236}">
                <a16:creationId xmlns:a16="http://schemas.microsoft.com/office/drawing/2014/main" id="{0E1EB84B-71AC-210F-7C87-55347F53634D}"/>
              </a:ext>
            </a:extLst>
          </p:cNvPr>
          <p:cNvSpPr/>
          <p:nvPr/>
        </p:nvSpPr>
        <p:spPr>
          <a:xfrm>
            <a:off x="7782865" y="3508714"/>
            <a:ext cx="2087061" cy="441478"/>
          </a:xfrm>
          <a:prstGeom prst="flowChartTerminator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solidFill>
              <a:srgbClr val="5B9BD5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Regular" pitchFamily="2" charset="0"/>
                <a:ea typeface="+mn-ea"/>
                <a:cs typeface="+mn-cs"/>
              </a:rPr>
              <a:t>RESOLUCIÓN CANALES</a:t>
            </a:r>
            <a:endParaRPr kumimoji="0" lang="es-CO" sz="1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 Regular" pitchFamily="2" charset="0"/>
              <a:ea typeface="+mn-ea"/>
              <a:cs typeface="+mn-cs"/>
            </a:endParaRPr>
          </a:p>
        </p:txBody>
      </p:sp>
      <p:sp>
        <p:nvSpPr>
          <p:cNvPr id="18" name="Diagrama de flujo: conector 17">
            <a:extLst>
              <a:ext uri="{FF2B5EF4-FFF2-40B4-BE49-F238E27FC236}">
                <a16:creationId xmlns:a16="http://schemas.microsoft.com/office/drawing/2014/main" id="{376494A3-BD5C-5721-F0FA-36DC4C7E1FC2}"/>
              </a:ext>
            </a:extLst>
          </p:cNvPr>
          <p:cNvSpPr/>
          <p:nvPr/>
        </p:nvSpPr>
        <p:spPr>
          <a:xfrm>
            <a:off x="4743632" y="1822402"/>
            <a:ext cx="957832" cy="716092"/>
          </a:xfrm>
          <a:prstGeom prst="flowChartConnector">
            <a:avLst/>
          </a:prstGeom>
          <a:gradFill flip="none" rotWithShape="1">
            <a:gsLst>
              <a:gs pos="0">
                <a:srgbClr val="4472C4">
                  <a:lumMod val="75000"/>
                  <a:shade val="30000"/>
                  <a:satMod val="115000"/>
                </a:srgbClr>
              </a:gs>
              <a:gs pos="50000">
                <a:srgbClr val="4472C4">
                  <a:lumMod val="75000"/>
                  <a:shade val="67500"/>
                  <a:satMod val="115000"/>
                </a:srgbClr>
              </a:gs>
              <a:gs pos="100000">
                <a:srgbClr val="4472C4">
                  <a:lumMod val="75000"/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 w="12700" cap="flat" cmpd="sng" algn="ctr">
            <a:solidFill>
              <a:srgbClr val="4472C4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100" b="1" kern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83,13</a:t>
            </a:r>
            <a:r>
              <a:rPr kumimoji="0" lang="es-CO" sz="900" b="1" i="0" u="none" strike="noStrike" kern="0" cap="none" spc="0" normalizeH="0" baseline="0" noProof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Montserrat Regular" pitchFamily="2" charset="0"/>
                <a:ea typeface="+mn-ea"/>
                <a:cs typeface="+mn-cs"/>
              </a:rPr>
              <a:t>%</a:t>
            </a:r>
          </a:p>
        </p:txBody>
      </p:sp>
      <p:cxnSp>
        <p:nvCxnSpPr>
          <p:cNvPr id="19" name="Conector: angular 18">
            <a:extLst>
              <a:ext uri="{FF2B5EF4-FFF2-40B4-BE49-F238E27FC236}">
                <a16:creationId xmlns:a16="http://schemas.microsoft.com/office/drawing/2014/main" id="{4DBF8B99-69F3-3E5B-1732-B198CAE6C85D}"/>
              </a:ext>
            </a:extLst>
          </p:cNvPr>
          <p:cNvCxnSpPr>
            <a:cxnSpLocks/>
            <a:stCxn id="18" idx="6"/>
            <a:endCxn id="20" idx="1"/>
          </p:cNvCxnSpPr>
          <p:nvPr/>
        </p:nvCxnSpPr>
        <p:spPr>
          <a:xfrm>
            <a:off x="5701464" y="2180448"/>
            <a:ext cx="2066126" cy="221654"/>
          </a:xfrm>
          <a:prstGeom prst="bentConnector3">
            <a:avLst/>
          </a:prstGeom>
          <a:noFill/>
          <a:ln w="28575" cap="flat" cmpd="sng" algn="ctr">
            <a:solidFill>
              <a:srgbClr val="4472C4"/>
            </a:solidFill>
            <a:prstDash val="solid"/>
            <a:miter lim="800000"/>
          </a:ln>
          <a:effectLst/>
        </p:spPr>
      </p:cxnSp>
      <p:sp>
        <p:nvSpPr>
          <p:cNvPr id="20" name="Diagrama de flujo: terminador 19">
            <a:extLst>
              <a:ext uri="{FF2B5EF4-FFF2-40B4-BE49-F238E27FC236}">
                <a16:creationId xmlns:a16="http://schemas.microsoft.com/office/drawing/2014/main" id="{6EBA4D5E-3EA2-DE59-AA91-0AE6DF12D19B}"/>
              </a:ext>
            </a:extLst>
          </p:cNvPr>
          <p:cNvSpPr/>
          <p:nvPr/>
        </p:nvSpPr>
        <p:spPr>
          <a:xfrm>
            <a:off x="7767590" y="2181363"/>
            <a:ext cx="2087061" cy="441478"/>
          </a:xfrm>
          <a:prstGeom prst="flowChartTerminator">
            <a:avLst/>
          </a:prstGeom>
          <a:gradFill flip="none" rotWithShape="1">
            <a:gsLst>
              <a:gs pos="0">
                <a:srgbClr val="2C70AE">
                  <a:shade val="30000"/>
                  <a:satMod val="115000"/>
                </a:srgbClr>
              </a:gs>
              <a:gs pos="50000">
                <a:srgbClr val="2C70AE">
                  <a:shade val="67500"/>
                  <a:satMod val="115000"/>
                </a:srgbClr>
              </a:gs>
              <a:gs pos="100000">
                <a:srgbClr val="2C70AE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Regular" pitchFamily="2" charset="0"/>
                <a:ea typeface="+mn-ea"/>
                <a:cs typeface="+mn-cs"/>
              </a:rPr>
              <a:t>SATISFACCIÓN CANALES</a:t>
            </a:r>
          </a:p>
        </p:txBody>
      </p: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6750885B-BC1C-234C-1D94-06ACEF2F1D83}"/>
              </a:ext>
            </a:extLst>
          </p:cNvPr>
          <p:cNvCxnSpPr>
            <a:cxnSpLocks/>
          </p:cNvCxnSpPr>
          <p:nvPr/>
        </p:nvCxnSpPr>
        <p:spPr>
          <a:xfrm flipV="1">
            <a:off x="64006" y="6359323"/>
            <a:ext cx="8922989" cy="23994"/>
          </a:xfrm>
          <a:prstGeom prst="line">
            <a:avLst/>
          </a:prstGeom>
          <a:noFill/>
          <a:ln w="6350" cap="flat" cmpd="sng" algn="ctr">
            <a:solidFill>
              <a:srgbClr val="FFC000"/>
            </a:solidFill>
            <a:prstDash val="solid"/>
            <a:miter lim="800000"/>
          </a:ln>
          <a:effectLst/>
        </p:spPr>
      </p:cxnSp>
      <p:sp>
        <p:nvSpPr>
          <p:cNvPr id="26" name="CuadroTexto 25">
            <a:extLst>
              <a:ext uri="{FF2B5EF4-FFF2-40B4-BE49-F238E27FC236}">
                <a16:creationId xmlns:a16="http://schemas.microsoft.com/office/drawing/2014/main" id="{2BD1FC2C-4708-DB6F-1822-5BB8650011E7}"/>
              </a:ext>
            </a:extLst>
          </p:cNvPr>
          <p:cNvSpPr txBox="1"/>
          <p:nvPr/>
        </p:nvSpPr>
        <p:spPr>
          <a:xfrm>
            <a:off x="-1424" y="6407500"/>
            <a:ext cx="609742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Fuente: Gestor de contacto- Informe calidad percibida –UGPP/DSIAC – I Trimestre 2026</a:t>
            </a:r>
          </a:p>
        </p:txBody>
      </p:sp>
      <p:cxnSp>
        <p:nvCxnSpPr>
          <p:cNvPr id="27" name="Conector: angular 26">
            <a:extLst>
              <a:ext uri="{FF2B5EF4-FFF2-40B4-BE49-F238E27FC236}">
                <a16:creationId xmlns:a16="http://schemas.microsoft.com/office/drawing/2014/main" id="{4FD99745-5952-63E3-9C77-204D9E65717D}"/>
              </a:ext>
            </a:extLst>
          </p:cNvPr>
          <p:cNvCxnSpPr>
            <a:cxnSpLocks/>
          </p:cNvCxnSpPr>
          <p:nvPr/>
        </p:nvCxnSpPr>
        <p:spPr>
          <a:xfrm flipV="1">
            <a:off x="6370647" y="4435599"/>
            <a:ext cx="1687724" cy="141420"/>
          </a:xfrm>
          <a:prstGeom prst="bentConnector3">
            <a:avLst/>
          </a:prstGeom>
          <a:noFill/>
          <a:ln w="28575" cap="flat" cmpd="sng" algn="ctr">
            <a:solidFill>
              <a:srgbClr val="4472C4"/>
            </a:solidFill>
            <a:prstDash val="solid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1287694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B238E6FA-A559-99BD-B331-6B1AC8A06F2D}"/>
              </a:ext>
            </a:extLst>
          </p:cNvPr>
          <p:cNvSpPr txBox="1"/>
          <p:nvPr/>
        </p:nvSpPr>
        <p:spPr>
          <a:xfrm>
            <a:off x="4981752" y="6639446"/>
            <a:ext cx="222849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Verdana" panose="020B0604030504040204" pitchFamily="34" charset="0"/>
              </a:rPr>
              <a:t>www.---------------.gov.co</a:t>
            </a:r>
          </a:p>
        </p:txBody>
      </p:sp>
      <p:sp>
        <p:nvSpPr>
          <p:cNvPr id="9" name="3 Rectángulo">
            <a:extLst>
              <a:ext uri="{FF2B5EF4-FFF2-40B4-BE49-F238E27FC236}">
                <a16:creationId xmlns:a16="http://schemas.microsoft.com/office/drawing/2014/main" id="{DE8464DD-2CE7-E862-298C-2939B9E2C976}"/>
              </a:ext>
            </a:extLst>
          </p:cNvPr>
          <p:cNvSpPr/>
          <p:nvPr/>
        </p:nvSpPr>
        <p:spPr>
          <a:xfrm>
            <a:off x="1281869" y="1208111"/>
            <a:ext cx="9282224" cy="573470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r>
              <a:rPr lang="es-ES" b="1" dirty="0">
                <a:solidFill>
                  <a:srgbClr val="4D4D4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Universos y cantidad de encuestas realizadas</a:t>
            </a:r>
          </a:p>
          <a:p>
            <a:r>
              <a:rPr lang="es-CO" sz="14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(Abril – Mayo - Junio)</a:t>
            </a:r>
            <a:endParaRPr lang="es-ES" sz="1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16AB34AA-C16F-FE69-B32C-C600DC981529}"/>
              </a:ext>
            </a:extLst>
          </p:cNvPr>
          <p:cNvCxnSpPr>
            <a:cxnSpLocks/>
          </p:cNvCxnSpPr>
          <p:nvPr/>
        </p:nvCxnSpPr>
        <p:spPr>
          <a:xfrm flipV="1">
            <a:off x="1354421" y="6325139"/>
            <a:ext cx="8922989" cy="23994"/>
          </a:xfrm>
          <a:prstGeom prst="line">
            <a:avLst/>
          </a:prstGeom>
          <a:noFill/>
          <a:ln w="6350" cap="flat" cmpd="sng" algn="ctr">
            <a:solidFill>
              <a:srgbClr val="FFC000"/>
            </a:solidFill>
            <a:prstDash val="solid"/>
            <a:miter lim="800000"/>
          </a:ln>
          <a:effectLst/>
        </p:spPr>
      </p:cxnSp>
      <p:sp>
        <p:nvSpPr>
          <p:cNvPr id="15" name="CuadroTexto 14">
            <a:extLst>
              <a:ext uri="{FF2B5EF4-FFF2-40B4-BE49-F238E27FC236}">
                <a16:creationId xmlns:a16="http://schemas.microsoft.com/office/drawing/2014/main" id="{3459D2FF-10AA-14D0-08D8-7B099E837E79}"/>
              </a:ext>
            </a:extLst>
          </p:cNvPr>
          <p:cNvSpPr txBox="1"/>
          <p:nvPr/>
        </p:nvSpPr>
        <p:spPr>
          <a:xfrm>
            <a:off x="1281869" y="6372334"/>
            <a:ext cx="81617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Fuente: Gestor de contacto- Informe calidad percibida –UGPP/DSIAC – I Trimestre 2026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0BF74B94-2F08-0D83-B78B-0128EB274B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026" y="1941759"/>
            <a:ext cx="10984637" cy="3825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610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5F304E1E-9A2E-BCFA-B260-A7787DAFE2CB}"/>
              </a:ext>
            </a:extLst>
          </p:cNvPr>
          <p:cNvSpPr txBox="1"/>
          <p:nvPr/>
        </p:nvSpPr>
        <p:spPr>
          <a:xfrm>
            <a:off x="4981753" y="6639446"/>
            <a:ext cx="222849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Verdana" panose="020B0604030504040204" pitchFamily="34" charset="0"/>
              </a:rPr>
              <a:t>www.---------------.gov.co</a:t>
            </a:r>
          </a:p>
        </p:txBody>
      </p:sp>
      <p:sp>
        <p:nvSpPr>
          <p:cNvPr id="6" name="3 Rectángulo">
            <a:extLst>
              <a:ext uri="{FF2B5EF4-FFF2-40B4-BE49-F238E27FC236}">
                <a16:creationId xmlns:a16="http://schemas.microsoft.com/office/drawing/2014/main" id="{401AE7C3-41F0-8BE4-5D44-43C75125B552}"/>
              </a:ext>
            </a:extLst>
          </p:cNvPr>
          <p:cNvSpPr/>
          <p:nvPr/>
        </p:nvSpPr>
        <p:spPr>
          <a:xfrm>
            <a:off x="1237012" y="1007314"/>
            <a:ext cx="8914669" cy="573470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r>
              <a:rPr lang="es-ES" b="1" dirty="0">
                <a:solidFill>
                  <a:srgbClr val="4D4D4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Medición de Experiencia Ciudadana II Trimestre 2026</a:t>
            </a:r>
          </a:p>
          <a:p>
            <a:r>
              <a:rPr lang="es-CO" sz="14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(Abril – Mayo - Junio)</a:t>
            </a:r>
            <a:endParaRPr lang="es-ES" sz="1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Diagrama de flujo: conector 6">
            <a:extLst>
              <a:ext uri="{FF2B5EF4-FFF2-40B4-BE49-F238E27FC236}">
                <a16:creationId xmlns:a16="http://schemas.microsoft.com/office/drawing/2014/main" id="{52BC96DC-CA39-4F16-0007-E1DCE2863605}"/>
              </a:ext>
            </a:extLst>
          </p:cNvPr>
          <p:cNvSpPr/>
          <p:nvPr/>
        </p:nvSpPr>
        <p:spPr>
          <a:xfrm>
            <a:off x="1335940" y="1700613"/>
            <a:ext cx="4364105" cy="3789889"/>
          </a:xfrm>
          <a:prstGeom prst="flowChartConnector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SzPct val="25000"/>
            </a:pPr>
            <a:r>
              <a:rPr lang="es-CO" sz="1600" b="1" dirty="0">
                <a:solidFill>
                  <a:srgbClr val="44546A">
                    <a:lumMod val="50000"/>
                  </a:srgbClr>
                </a:solidFill>
                <a:latin typeface="Montserrat Regular" pitchFamily="2" charset="0"/>
                <a:ea typeface="Calibri"/>
                <a:cs typeface="Calibri"/>
                <a:sym typeface="Calibri"/>
              </a:rPr>
              <a:t>MEDICIÓN DE EXPERIENCIA EN TEMAS:  </a:t>
            </a:r>
            <a:r>
              <a:rPr lang="es-CO" sz="1600" b="1" u="sng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Regular" pitchFamily="2" charset="0"/>
                <a:ea typeface="Calibri"/>
                <a:cs typeface="Calibri"/>
                <a:sym typeface="Calibri"/>
              </a:rPr>
              <a:t>PENSIONALES</a:t>
            </a:r>
          </a:p>
        </p:txBody>
      </p:sp>
      <p:sp>
        <p:nvSpPr>
          <p:cNvPr id="8" name="Diagrama de flujo: conector 7">
            <a:extLst>
              <a:ext uri="{FF2B5EF4-FFF2-40B4-BE49-F238E27FC236}">
                <a16:creationId xmlns:a16="http://schemas.microsoft.com/office/drawing/2014/main" id="{C9BF0282-BEF8-3287-0493-3C02EFD38774}"/>
              </a:ext>
            </a:extLst>
          </p:cNvPr>
          <p:cNvSpPr/>
          <p:nvPr/>
        </p:nvSpPr>
        <p:spPr>
          <a:xfrm>
            <a:off x="5205314" y="3595557"/>
            <a:ext cx="978063" cy="832122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34%</a:t>
            </a:r>
          </a:p>
        </p:txBody>
      </p:sp>
      <p:cxnSp>
        <p:nvCxnSpPr>
          <p:cNvPr id="10" name="Conector: angular 9">
            <a:extLst>
              <a:ext uri="{FF2B5EF4-FFF2-40B4-BE49-F238E27FC236}">
                <a16:creationId xmlns:a16="http://schemas.microsoft.com/office/drawing/2014/main" id="{23ABED0C-C5DD-EF1C-06DA-66EC500A598A}"/>
              </a:ext>
            </a:extLst>
          </p:cNvPr>
          <p:cNvCxnSpPr>
            <a:cxnSpLocks/>
          </p:cNvCxnSpPr>
          <p:nvPr/>
        </p:nvCxnSpPr>
        <p:spPr>
          <a:xfrm>
            <a:off x="5947284" y="2615129"/>
            <a:ext cx="1545367" cy="297303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E20C9F6E-F071-C802-D168-CFB12C091A70}"/>
              </a:ext>
            </a:extLst>
          </p:cNvPr>
          <p:cNvCxnSpPr>
            <a:cxnSpLocks/>
          </p:cNvCxnSpPr>
          <p:nvPr/>
        </p:nvCxnSpPr>
        <p:spPr>
          <a:xfrm>
            <a:off x="6183377" y="4011618"/>
            <a:ext cx="1006983" cy="18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iagrama de flujo: terminador 12">
            <a:extLst>
              <a:ext uri="{FF2B5EF4-FFF2-40B4-BE49-F238E27FC236}">
                <a16:creationId xmlns:a16="http://schemas.microsoft.com/office/drawing/2014/main" id="{B6DF2416-BB81-4C60-9930-A66E94AFF42F}"/>
              </a:ext>
            </a:extLst>
          </p:cNvPr>
          <p:cNvSpPr/>
          <p:nvPr/>
        </p:nvSpPr>
        <p:spPr>
          <a:xfrm>
            <a:off x="7288801" y="2666716"/>
            <a:ext cx="2391295" cy="513012"/>
          </a:xfrm>
          <a:prstGeom prst="flowChartTerminator">
            <a:avLst/>
          </a:prstGeom>
          <a:gradFill flip="none" rotWithShape="1">
            <a:gsLst>
              <a:gs pos="0">
                <a:srgbClr val="2C70AE">
                  <a:shade val="30000"/>
                  <a:satMod val="115000"/>
                </a:srgbClr>
              </a:gs>
              <a:gs pos="50000">
                <a:srgbClr val="2C70AE">
                  <a:shade val="67500"/>
                  <a:satMod val="115000"/>
                </a:srgbClr>
              </a:gs>
              <a:gs pos="100000">
                <a:srgbClr val="2C70AE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b="1" dirty="0">
                <a:latin typeface="Montserrat Regular" pitchFamily="2" charset="0"/>
              </a:rPr>
              <a:t>CLARIDAD</a:t>
            </a:r>
          </a:p>
        </p:txBody>
      </p:sp>
      <p:sp>
        <p:nvSpPr>
          <p:cNvPr id="14" name="Diagrama de flujo: terminador 13">
            <a:extLst>
              <a:ext uri="{FF2B5EF4-FFF2-40B4-BE49-F238E27FC236}">
                <a16:creationId xmlns:a16="http://schemas.microsoft.com/office/drawing/2014/main" id="{EFB6F1CF-1500-A685-55EC-97E14F3532B6}"/>
              </a:ext>
            </a:extLst>
          </p:cNvPr>
          <p:cNvSpPr/>
          <p:nvPr/>
        </p:nvSpPr>
        <p:spPr>
          <a:xfrm>
            <a:off x="7190360" y="3774905"/>
            <a:ext cx="2391295" cy="513012"/>
          </a:xfrm>
          <a:prstGeom prst="flowChartTerminator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>
                <a:latin typeface="Montserrat Regular" pitchFamily="2" charset="0"/>
              </a:rPr>
              <a:t>NO ESFUERZO</a:t>
            </a:r>
          </a:p>
        </p:txBody>
      </p:sp>
      <p:pic>
        <p:nvPicPr>
          <p:cNvPr id="16" name="Gráfico 16" descr="Grupo de personas con relleno sólido">
            <a:extLst>
              <a:ext uri="{FF2B5EF4-FFF2-40B4-BE49-F238E27FC236}">
                <a16:creationId xmlns:a16="http://schemas.microsoft.com/office/drawing/2014/main" id="{BC2F7BD2-5E32-34DB-435B-B5C56A8D749C}"/>
              </a:ext>
            </a:extLst>
          </p:cNvPr>
          <p:cNvPicPr>
            <a:picLocks noChangeAspect="1"/>
          </p:cNvPicPr>
          <p:nvPr/>
        </p:nvPicPr>
        <p:blipFill>
          <a:blip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536219" y="4925280"/>
            <a:ext cx="777480" cy="777480"/>
          </a:xfrm>
          <a:prstGeom prst="rect">
            <a:avLst/>
          </a:prstGeom>
        </p:spPr>
      </p:pic>
      <p:sp>
        <p:nvSpPr>
          <p:cNvPr id="17" name="Diagrama de flujo: conector 16">
            <a:extLst>
              <a:ext uri="{FF2B5EF4-FFF2-40B4-BE49-F238E27FC236}">
                <a16:creationId xmlns:a16="http://schemas.microsoft.com/office/drawing/2014/main" id="{9B91C50F-A235-5481-2915-27DAB942BBB3}"/>
              </a:ext>
            </a:extLst>
          </p:cNvPr>
          <p:cNvSpPr/>
          <p:nvPr/>
        </p:nvSpPr>
        <p:spPr>
          <a:xfrm>
            <a:off x="4969221" y="2199068"/>
            <a:ext cx="978063" cy="832122"/>
          </a:xfrm>
          <a:prstGeom prst="flowChartConnector">
            <a:avLst/>
          </a:prstGeom>
          <a:solidFill>
            <a:srgbClr val="4472C4">
              <a:lumMod val="75000"/>
            </a:srgbClr>
          </a:solidFill>
          <a:ln w="12700" cap="flat" cmpd="sng" algn="ctr">
            <a:solidFill>
              <a:srgbClr val="4472C4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600" b="1" kern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43</a:t>
            </a:r>
            <a:r>
              <a:rPr kumimoji="0" lang="es-CO" sz="1600" b="1" i="0" u="none" strike="noStrike" kern="0" cap="none" spc="0" normalizeH="0" baseline="0" noProof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Montserrat Regular" pitchFamily="2" charset="0"/>
                <a:ea typeface="+mn-ea"/>
                <a:cs typeface="+mn-cs"/>
              </a:rPr>
              <a:t>%</a:t>
            </a:r>
          </a:p>
        </p:txBody>
      </p: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8F109BB9-59D5-E099-45B8-5F6E48B7B3B5}"/>
              </a:ext>
            </a:extLst>
          </p:cNvPr>
          <p:cNvCxnSpPr>
            <a:cxnSpLocks/>
          </p:cNvCxnSpPr>
          <p:nvPr/>
        </p:nvCxnSpPr>
        <p:spPr>
          <a:xfrm flipV="1">
            <a:off x="0" y="6179452"/>
            <a:ext cx="8922989" cy="23994"/>
          </a:xfrm>
          <a:prstGeom prst="line">
            <a:avLst/>
          </a:prstGeom>
          <a:noFill/>
          <a:ln w="6350" cap="flat" cmpd="sng" algn="ctr">
            <a:solidFill>
              <a:srgbClr val="FFC000"/>
            </a:solidFill>
            <a:prstDash val="solid"/>
            <a:miter lim="800000"/>
          </a:ln>
          <a:effectLst/>
        </p:spPr>
      </p:cxnSp>
      <p:sp>
        <p:nvSpPr>
          <p:cNvPr id="20" name="CuadroTexto 19">
            <a:extLst>
              <a:ext uri="{FF2B5EF4-FFF2-40B4-BE49-F238E27FC236}">
                <a16:creationId xmlns:a16="http://schemas.microsoft.com/office/drawing/2014/main" id="{7AB53819-70E0-8A96-F8A9-5D08E42FC55F}"/>
              </a:ext>
            </a:extLst>
          </p:cNvPr>
          <p:cNvSpPr txBox="1"/>
          <p:nvPr/>
        </p:nvSpPr>
        <p:spPr>
          <a:xfrm>
            <a:off x="-1424" y="6279540"/>
            <a:ext cx="609742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Fuente: Gestor de contacto- Informe calidad percibida –UGPP/DSIAC – I Trimestre 2026</a:t>
            </a:r>
          </a:p>
        </p:txBody>
      </p:sp>
    </p:spTree>
    <p:extLst>
      <p:ext uri="{BB962C8B-B14F-4D97-AF65-F5344CB8AC3E}">
        <p14:creationId xmlns:p14="http://schemas.microsoft.com/office/powerpoint/2010/main" val="17939933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3 Rectángulo">
            <a:extLst>
              <a:ext uri="{FF2B5EF4-FFF2-40B4-BE49-F238E27FC236}">
                <a16:creationId xmlns:a16="http://schemas.microsoft.com/office/drawing/2014/main" id="{9C30A074-86E8-B39E-1FB0-1D85692525CE}"/>
              </a:ext>
            </a:extLst>
          </p:cNvPr>
          <p:cNvSpPr/>
          <p:nvPr/>
        </p:nvSpPr>
        <p:spPr>
          <a:xfrm>
            <a:off x="1226673" y="936867"/>
            <a:ext cx="8914669" cy="573470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r>
              <a:rPr lang="es-ES" b="1" dirty="0">
                <a:solidFill>
                  <a:srgbClr val="4D4D4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Medición de Experiencia Ciudadana II Trimestre 2026</a:t>
            </a:r>
          </a:p>
          <a:p>
            <a:r>
              <a:rPr lang="es-CO" sz="14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(Abril – Mayo - Junio)</a:t>
            </a:r>
            <a:endParaRPr lang="es-ES" sz="14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Diagrama de flujo: conector 3">
            <a:extLst>
              <a:ext uri="{FF2B5EF4-FFF2-40B4-BE49-F238E27FC236}">
                <a16:creationId xmlns:a16="http://schemas.microsoft.com/office/drawing/2014/main" id="{B2842E77-745D-6883-7BB2-37543A91086A}"/>
              </a:ext>
            </a:extLst>
          </p:cNvPr>
          <p:cNvSpPr/>
          <p:nvPr/>
        </p:nvSpPr>
        <p:spPr>
          <a:xfrm>
            <a:off x="1226673" y="1828800"/>
            <a:ext cx="4364105" cy="3789889"/>
          </a:xfrm>
          <a:prstGeom prst="flowChartConnector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SzPct val="25000"/>
            </a:pPr>
            <a:r>
              <a:rPr lang="es-CO" sz="1600" b="1" dirty="0">
                <a:solidFill>
                  <a:srgbClr val="44546A">
                    <a:lumMod val="50000"/>
                  </a:srgbClr>
                </a:solidFill>
                <a:latin typeface="Montserrat Regular" pitchFamily="2" charset="0"/>
                <a:ea typeface="Calibri"/>
                <a:cs typeface="Calibri"/>
                <a:sym typeface="Calibri"/>
              </a:rPr>
              <a:t>MEDICIÓN DE EXPERIENCIA EN TEMAS:  </a:t>
            </a:r>
            <a:r>
              <a:rPr lang="es-CO" sz="1600" b="1" u="sng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Regular" pitchFamily="2" charset="0"/>
                <a:ea typeface="Calibri"/>
                <a:cs typeface="Calibri"/>
                <a:sym typeface="Calibri"/>
              </a:rPr>
              <a:t>PARAFISCALES</a:t>
            </a:r>
          </a:p>
        </p:txBody>
      </p:sp>
      <p:sp>
        <p:nvSpPr>
          <p:cNvPr id="5" name="Diagrama de flujo: conector 4">
            <a:extLst>
              <a:ext uri="{FF2B5EF4-FFF2-40B4-BE49-F238E27FC236}">
                <a16:creationId xmlns:a16="http://schemas.microsoft.com/office/drawing/2014/main" id="{F16727D6-95BD-DF42-5031-5417A2BEA892}"/>
              </a:ext>
            </a:extLst>
          </p:cNvPr>
          <p:cNvSpPr/>
          <p:nvPr/>
        </p:nvSpPr>
        <p:spPr>
          <a:xfrm>
            <a:off x="5096047" y="3723744"/>
            <a:ext cx="978063" cy="832122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17%</a:t>
            </a:r>
          </a:p>
        </p:txBody>
      </p:sp>
      <p:cxnSp>
        <p:nvCxnSpPr>
          <p:cNvPr id="7" name="Conector: angular 6">
            <a:extLst>
              <a:ext uri="{FF2B5EF4-FFF2-40B4-BE49-F238E27FC236}">
                <a16:creationId xmlns:a16="http://schemas.microsoft.com/office/drawing/2014/main" id="{4F7F1952-BAD4-6F11-7AFD-C96474BCEABE}"/>
              </a:ext>
            </a:extLst>
          </p:cNvPr>
          <p:cNvCxnSpPr>
            <a:cxnSpLocks/>
          </p:cNvCxnSpPr>
          <p:nvPr/>
        </p:nvCxnSpPr>
        <p:spPr>
          <a:xfrm>
            <a:off x="5838017" y="2743316"/>
            <a:ext cx="1545367" cy="297303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66C3507B-8DD7-1CC2-922C-A1C4EB75CA94}"/>
              </a:ext>
            </a:extLst>
          </p:cNvPr>
          <p:cNvCxnSpPr>
            <a:cxnSpLocks/>
          </p:cNvCxnSpPr>
          <p:nvPr/>
        </p:nvCxnSpPr>
        <p:spPr>
          <a:xfrm>
            <a:off x="6074110" y="4139805"/>
            <a:ext cx="1006983" cy="18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iagrama de flujo: terminador 8">
            <a:extLst>
              <a:ext uri="{FF2B5EF4-FFF2-40B4-BE49-F238E27FC236}">
                <a16:creationId xmlns:a16="http://schemas.microsoft.com/office/drawing/2014/main" id="{7DF785FF-9D2B-2D01-24D9-81700F8F70D0}"/>
              </a:ext>
            </a:extLst>
          </p:cNvPr>
          <p:cNvSpPr/>
          <p:nvPr/>
        </p:nvSpPr>
        <p:spPr>
          <a:xfrm>
            <a:off x="7179534" y="2794903"/>
            <a:ext cx="2391295" cy="513012"/>
          </a:xfrm>
          <a:prstGeom prst="flowChartTerminator">
            <a:avLst/>
          </a:prstGeom>
          <a:gradFill flip="none" rotWithShape="1">
            <a:gsLst>
              <a:gs pos="0">
                <a:srgbClr val="2C70AE">
                  <a:shade val="30000"/>
                  <a:satMod val="115000"/>
                </a:srgbClr>
              </a:gs>
              <a:gs pos="50000">
                <a:srgbClr val="2C70AE">
                  <a:shade val="67500"/>
                  <a:satMod val="115000"/>
                </a:srgbClr>
              </a:gs>
              <a:gs pos="100000">
                <a:srgbClr val="2C70AE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b="1" dirty="0">
                <a:latin typeface="Montserrat Regular" pitchFamily="2" charset="0"/>
              </a:rPr>
              <a:t>CLARIDAD</a:t>
            </a:r>
          </a:p>
        </p:txBody>
      </p:sp>
      <p:sp>
        <p:nvSpPr>
          <p:cNvPr id="10" name="Diagrama de flujo: terminador 9">
            <a:extLst>
              <a:ext uri="{FF2B5EF4-FFF2-40B4-BE49-F238E27FC236}">
                <a16:creationId xmlns:a16="http://schemas.microsoft.com/office/drawing/2014/main" id="{3C306652-AFA5-CA47-284A-A70C2BBA566E}"/>
              </a:ext>
            </a:extLst>
          </p:cNvPr>
          <p:cNvSpPr/>
          <p:nvPr/>
        </p:nvSpPr>
        <p:spPr>
          <a:xfrm>
            <a:off x="7081093" y="3903092"/>
            <a:ext cx="2391295" cy="513012"/>
          </a:xfrm>
          <a:prstGeom prst="flowChartTerminator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>
                <a:latin typeface="Montserrat Regular" pitchFamily="2" charset="0"/>
              </a:rPr>
              <a:t>NO ESFUERZO</a:t>
            </a:r>
          </a:p>
        </p:txBody>
      </p:sp>
      <p:sp>
        <p:nvSpPr>
          <p:cNvPr id="11" name="Diagrama de flujo: conector 10">
            <a:extLst>
              <a:ext uri="{FF2B5EF4-FFF2-40B4-BE49-F238E27FC236}">
                <a16:creationId xmlns:a16="http://schemas.microsoft.com/office/drawing/2014/main" id="{0FFC1ACE-FEFE-025A-3CA6-BB779ECEC745}"/>
              </a:ext>
            </a:extLst>
          </p:cNvPr>
          <p:cNvSpPr/>
          <p:nvPr/>
        </p:nvSpPr>
        <p:spPr>
          <a:xfrm>
            <a:off x="4859954" y="2327255"/>
            <a:ext cx="978063" cy="832122"/>
          </a:xfrm>
          <a:prstGeom prst="flowChartConnector">
            <a:avLst/>
          </a:prstGeom>
          <a:solidFill>
            <a:srgbClr val="4472C4">
              <a:lumMod val="75000"/>
            </a:srgbClr>
          </a:solidFill>
          <a:ln w="12700" cap="flat" cmpd="sng" algn="ctr">
            <a:solidFill>
              <a:srgbClr val="4472C4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600" b="1" kern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39</a:t>
            </a:r>
            <a:r>
              <a:rPr kumimoji="0" lang="es-CO" sz="1600" b="1" i="0" u="none" strike="noStrike" kern="0" cap="none" spc="0" normalizeH="0" baseline="0" noProof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Montserrat Regular" pitchFamily="2" charset="0"/>
                <a:ea typeface="+mn-ea"/>
                <a:cs typeface="+mn-cs"/>
              </a:rPr>
              <a:t>%</a:t>
            </a: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1CBD3021-0F90-88E0-60C9-81539C8F292C}"/>
              </a:ext>
            </a:extLst>
          </p:cNvPr>
          <p:cNvCxnSpPr>
            <a:cxnSpLocks/>
          </p:cNvCxnSpPr>
          <p:nvPr/>
        </p:nvCxnSpPr>
        <p:spPr>
          <a:xfrm flipV="1">
            <a:off x="75488" y="6201869"/>
            <a:ext cx="8922989" cy="23994"/>
          </a:xfrm>
          <a:prstGeom prst="line">
            <a:avLst/>
          </a:prstGeom>
          <a:noFill/>
          <a:ln w="6350" cap="flat" cmpd="sng" algn="ctr">
            <a:solidFill>
              <a:srgbClr val="FFC000"/>
            </a:solidFill>
            <a:prstDash val="solid"/>
            <a:miter lim="800000"/>
          </a:ln>
          <a:effectLst/>
        </p:spPr>
      </p:cxn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8D2EA9C-46FF-044A-0CE3-54297507ACB0}"/>
              </a:ext>
            </a:extLst>
          </p:cNvPr>
          <p:cNvSpPr txBox="1"/>
          <p:nvPr/>
        </p:nvSpPr>
        <p:spPr>
          <a:xfrm>
            <a:off x="75488" y="6292776"/>
            <a:ext cx="609742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Fuente: Gestor de contacto- Informe calidad percibida –UGPP/DSIAC – I Trimestre 2026</a:t>
            </a:r>
          </a:p>
        </p:txBody>
      </p:sp>
    </p:spTree>
    <p:extLst>
      <p:ext uri="{BB962C8B-B14F-4D97-AF65-F5344CB8AC3E}">
        <p14:creationId xmlns:p14="http://schemas.microsoft.com/office/powerpoint/2010/main" val="129715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C6D5F9-505A-DE3D-932E-C3A82FEB9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BBB2982-0AD6-4FB2-AFB0-1C69426D2A6A}"/>
              </a:ext>
            </a:extLst>
          </p:cNvPr>
          <p:cNvSpPr txBox="1"/>
          <p:nvPr/>
        </p:nvSpPr>
        <p:spPr>
          <a:xfrm>
            <a:off x="1672838" y="889438"/>
            <a:ext cx="788135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>
                <a:solidFill>
                  <a:srgbClr val="4D4D4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Medición de experiencia en los canales de atención - 2026</a:t>
            </a:r>
          </a:p>
          <a:p>
            <a:r>
              <a:rPr lang="es-ES" sz="1400" b="1" dirty="0">
                <a:latin typeface="Verdana" panose="020B0604030504040204" pitchFamily="34" charset="0"/>
                <a:ea typeface="Verdana" panose="020B0604030504040204" pitchFamily="34" charset="0"/>
              </a:rPr>
              <a:t>Voz del ciudadano</a:t>
            </a:r>
          </a:p>
        </p:txBody>
      </p:sp>
      <p:sp>
        <p:nvSpPr>
          <p:cNvPr id="5" name="Shape 574">
            <a:extLst>
              <a:ext uri="{FF2B5EF4-FFF2-40B4-BE49-F238E27FC236}">
                <a16:creationId xmlns:a16="http://schemas.microsoft.com/office/drawing/2014/main" id="{FC5FB973-6ADD-9E20-941B-F32B8F92CD4A}"/>
              </a:ext>
            </a:extLst>
          </p:cNvPr>
          <p:cNvSpPr/>
          <p:nvPr/>
        </p:nvSpPr>
        <p:spPr>
          <a:xfrm>
            <a:off x="1478107" y="1720996"/>
            <a:ext cx="9235786" cy="4247566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9454" tIns="14723" rIns="29454" bIns="14723" anchor="t" anchorCtr="0">
            <a:noAutofit/>
          </a:bodyPr>
          <a:lstStyle/>
          <a:p>
            <a:pPr algn="just">
              <a:buSzPct val="25000"/>
            </a:pPr>
            <a:r>
              <a:rPr lang="es-CO" sz="14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Los ciudadanos manifestaron su experiencia positiva en los canales de atención así:</a:t>
            </a:r>
          </a:p>
          <a:p>
            <a:pPr algn="just">
              <a:buSzPct val="25000"/>
            </a:pPr>
            <a:endParaRPr lang="es-CO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E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Elogios recurrentes: Abundan comentarios como "Excelente atención", "Muy buena atención", "Los asesores son muy amables" y "El personal es muy humano y </a:t>
            </a:r>
            <a:r>
              <a:rPr lang="es-ES" sz="12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profesiona</a:t>
            </a:r>
            <a:r>
              <a:rPr lang="es-E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.</a:t>
            </a:r>
          </a:p>
          <a:p>
            <a:pPr algn="just">
              <a:buSzPct val="100000"/>
            </a:pPr>
            <a:endParaRPr lang="es-E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E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Los asesores  son personas calificadas, profesionales y con disposición para dar explicaciones claras.</a:t>
            </a: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endParaRPr lang="es-E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E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La información suministrada por los agentes del </a:t>
            </a:r>
            <a:r>
              <a:rPr lang="es-ES" sz="12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contact</a:t>
            </a:r>
            <a:r>
              <a:rPr lang="es-E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 center es valiosa y precisa.</a:t>
            </a: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endParaRPr lang="es-E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E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El trato es excelente y respetuoso, lo cual genera un sentimiento de gratitud por parte del ciudadano. </a:t>
            </a: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endParaRPr lang="es-E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E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Las dudas quedan despejadas y se valora positivamente la orientación técnica recibida.</a:t>
            </a:r>
          </a:p>
          <a:p>
            <a:pPr algn="just">
              <a:buSzPct val="100000"/>
            </a:pPr>
            <a:endParaRPr lang="es-E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E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La oficia virtual es valorada por nuestros ciudadanos como una herramienta esencial para evitar filas y desplazamientos.</a:t>
            </a:r>
          </a:p>
          <a:p>
            <a:pPr algn="just">
              <a:buSzPct val="100000"/>
            </a:pPr>
            <a:endParaRPr lang="es-E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E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El canal telefónico cumple con un rol crucial, en la comprensión del lenguaje técnico de los tramites pensionales y parafiscales. </a:t>
            </a: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endParaRPr lang="es-E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E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Los filtros de seguridad de las llamadas generan confianza institucional, especialmente en adultos mayores.</a:t>
            </a:r>
          </a:p>
          <a:p>
            <a:pPr algn="just">
              <a:buSzPct val="100000"/>
            </a:pPr>
            <a:endParaRPr lang="es-E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algn="just">
              <a:buSzPct val="100000"/>
            </a:pPr>
            <a:endParaRPr lang="es-E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endParaRPr lang="es-CO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endParaRPr lang="es-CO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>
              <a:lnSpc>
                <a:spcPct val="107000"/>
              </a:lnSpc>
              <a:spcAft>
                <a:spcPts val="258"/>
              </a:spcAft>
            </a:pPr>
            <a:endParaRPr lang="es-CO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0D4F2D12-A48B-121B-02CF-844AB3B0C97B}"/>
              </a:ext>
            </a:extLst>
          </p:cNvPr>
          <p:cNvCxnSpPr>
            <a:cxnSpLocks/>
          </p:cNvCxnSpPr>
          <p:nvPr/>
        </p:nvCxnSpPr>
        <p:spPr>
          <a:xfrm flipV="1">
            <a:off x="75488" y="6201869"/>
            <a:ext cx="8922989" cy="23994"/>
          </a:xfrm>
          <a:prstGeom prst="line">
            <a:avLst/>
          </a:prstGeom>
          <a:noFill/>
          <a:ln w="6350" cap="flat" cmpd="sng" algn="ctr">
            <a:solidFill>
              <a:srgbClr val="FFC000"/>
            </a:solidFill>
            <a:prstDash val="solid"/>
            <a:miter lim="800000"/>
          </a:ln>
          <a:effectLst/>
        </p:spPr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C8082F95-2855-6262-78AE-C96CDC69F728}"/>
              </a:ext>
            </a:extLst>
          </p:cNvPr>
          <p:cNvSpPr txBox="1"/>
          <p:nvPr/>
        </p:nvSpPr>
        <p:spPr>
          <a:xfrm>
            <a:off x="75488" y="6292776"/>
            <a:ext cx="609742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Fuente: Gestor de contacto- Informe calidad percibida –UGPP/DSIAC – I</a:t>
            </a:r>
            <a:r>
              <a:rPr lang="es-CO" sz="8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 </a:t>
            </a:r>
            <a:r>
              <a:rPr kumimoji="0" lang="es-CO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Trimestre 2026</a:t>
            </a:r>
          </a:p>
        </p:txBody>
      </p:sp>
    </p:spTree>
    <p:extLst>
      <p:ext uri="{BB962C8B-B14F-4D97-AF65-F5344CB8AC3E}">
        <p14:creationId xmlns:p14="http://schemas.microsoft.com/office/powerpoint/2010/main" val="2565857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OBIERNO DEL CAMBIO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5399</TotalTime>
  <Words>1039</Words>
  <Application>Microsoft Office PowerPoint</Application>
  <PresentationFormat>Panorámica</PresentationFormat>
  <Paragraphs>158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7" baseType="lpstr">
      <vt:lpstr>Arial</vt:lpstr>
      <vt:lpstr>Calibri</vt:lpstr>
      <vt:lpstr>Montserrat Regular</vt:lpstr>
      <vt:lpstr>Verdana</vt:lpstr>
      <vt:lpstr>Wingdings</vt:lpstr>
      <vt:lpstr>Tema de Office</vt:lpstr>
      <vt:lpstr>Presentación de PowerPoint</vt:lpstr>
      <vt:lpstr>Presentación de PowerPoint</vt:lpstr>
      <vt:lpstr>Índice Neto de Satisfacción – INS – Canales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William Camilo  Baracaldo Godoy</dc:creator>
  <cp:lastModifiedBy>OSCAR DAVID GONZALEZ RIVERA</cp:lastModifiedBy>
  <cp:revision>82</cp:revision>
  <dcterms:created xsi:type="dcterms:W3CDTF">2023-05-08T00:34:42Z</dcterms:created>
  <dcterms:modified xsi:type="dcterms:W3CDTF">2026-07-28T20:41:35Z</dcterms:modified>
</cp:coreProperties>
</file>